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9" r:id="rId4"/>
    <p:sldId id="260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3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0AF3-2578-4F01-829D-23A91D0D4941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76DF-E7FA-4B43-9A15-B09016AC5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5210-B4D7-438A-BB38-05B348F6BC0D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49AC-D729-41B9-8ACA-49B3DFA17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C593-9935-477F-ADFB-AAF37AB0BD4C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0DFB-EBFD-41FF-AB0A-EE8194AA4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38D25-703A-4F9F-83AA-8BCB8CCE2DAD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BCF68-13C1-4657-8AB8-F450D8CC0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B53F-1FA2-45F1-940A-900463EC7531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B72D-0E96-4E26-BB29-79C2BB7A4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8238-0F64-4CA8-8EB0-BCC8EF3E1320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31DA-303A-4D02-95D5-564A54A8B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4911-80DA-4053-9DCA-56AF89DA213D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ABCB-C3BD-4AFF-8F75-44BE5C6F5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0BD8-728D-49D7-9F42-D8D6AF73DAE8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24D5-DB5E-4DD5-A7B6-3B36BF1E6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96422-3EBA-4266-9330-CC7BA594CE21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7C91-944B-4C64-8E49-D49A7ED33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4F00-2F15-4EC6-86AA-F36150D63B64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CDDF-2E12-482C-AEC1-3340EF78C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8B83B-38C5-41A7-8267-79859531EFD9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D0A7F-B9E5-47C6-B85A-44159CCC4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F8A6B33-1FAD-4D7C-8F32-050C0F29BBD8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B2348AC-033A-4D3E-AB07-52D64543A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2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25" y="1571625"/>
            <a:ext cx="6172200" cy="714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«Влияние мелкой моторики на развитие речи детей раннего возраста»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88" y="214313"/>
            <a:ext cx="6572250" cy="1000125"/>
          </a:xfrm>
        </p:spPr>
        <p:txBody>
          <a:bodyPr/>
          <a:lstStyle/>
          <a:p>
            <a:pPr marR="0" algn="ctr" eaLnBrk="1" hangingPunct="1"/>
            <a:r>
              <a:rPr lang="ru-RU" sz="1300" i="1" smtClean="0"/>
              <a:t>Муниципальное бюджетное дошкольное образовательное учреждение детский сад «Колокольчик» общеразвивающего вида с приоритетным осуществлением деятельности по направлению физического развития детей.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428750" y="5572125"/>
            <a:ext cx="7500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Выполнила: воспитатель </a:t>
            </a:r>
            <a:r>
              <a:rPr lang="en-US">
                <a:latin typeface="Century Schoolbook" pitchFamily="18" charset="0"/>
              </a:rPr>
              <a:t>I</a:t>
            </a:r>
            <a:r>
              <a:rPr lang="ru-RU">
                <a:latin typeface="Century Schoolbook" pitchFamily="18" charset="0"/>
              </a:rPr>
              <a:t> квалификационной категории Баланова Л.Е.</a:t>
            </a:r>
          </a:p>
          <a:p>
            <a:pPr algn="ctr"/>
            <a:endParaRPr lang="ru-RU">
              <a:latin typeface="Century Schoolbook" pitchFamily="18" charset="0"/>
            </a:endParaRPr>
          </a:p>
          <a:p>
            <a:pPr algn="ctr"/>
            <a:r>
              <a:rPr lang="ru-RU">
                <a:latin typeface="Century Schoolbook" pitchFamily="18" charset="0"/>
              </a:rPr>
              <a:t>п. Сосновское 2013г. </a:t>
            </a:r>
          </a:p>
        </p:txBody>
      </p:sp>
      <p:pic>
        <p:nvPicPr>
          <p:cNvPr id="6" name="Рисунок 5" descr="SAM_41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488" y="2357430"/>
            <a:ext cx="3429024" cy="3092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071563" y="214313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entury Schoolbook" pitchFamily="18" charset="0"/>
              </a:rPr>
              <a:t>Организационные формы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57188" y="928688"/>
            <a:ext cx="67865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Schoolbook" pitchFamily="18" charset="0"/>
              </a:rPr>
              <a:t>1.Совместная деятельность педагога с детьми:</a:t>
            </a:r>
          </a:p>
          <a:p>
            <a:pPr>
              <a:buFontTx/>
              <a:buChar char="-"/>
            </a:pPr>
            <a:r>
              <a:rPr lang="ru-RU">
                <a:latin typeface="Century Schoolbook" pitchFamily="18" charset="0"/>
              </a:rPr>
              <a:t>дидактические игры</a:t>
            </a:r>
          </a:p>
          <a:p>
            <a:pPr>
              <a:buFontTx/>
              <a:buChar char="-"/>
            </a:pPr>
            <a:r>
              <a:rPr lang="ru-RU">
                <a:latin typeface="Century Schoolbook" pitchFamily="18" charset="0"/>
              </a:rPr>
              <a:t>индивидуальная работа</a:t>
            </a:r>
          </a:p>
          <a:p>
            <a:pPr>
              <a:buFontTx/>
              <a:buChar char="-"/>
            </a:pPr>
            <a:r>
              <a:rPr lang="ru-RU">
                <a:latin typeface="Century Schoolbook" pitchFamily="18" charset="0"/>
              </a:rPr>
              <a:t>сюжетно-игровые ситуации</a:t>
            </a:r>
          </a:p>
          <a:p>
            <a:pPr>
              <a:buFontTx/>
              <a:buChar char="-"/>
            </a:pPr>
            <a:r>
              <a:rPr lang="ru-RU">
                <a:latin typeface="Century Schoolbook" pitchFamily="18" charset="0"/>
              </a:rPr>
              <a:t>экспериментирование с материалом</a:t>
            </a:r>
          </a:p>
        </p:txBody>
      </p:sp>
      <p:pic>
        <p:nvPicPr>
          <p:cNvPr id="4" name="Picture 4" descr="C:\Documents and Settings\kroz\Рабочий стол\Баланова Л.Е\SAM_43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0" y="2000250"/>
            <a:ext cx="2452688" cy="2071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Documents and Settings\kroz\Рабочий стол\Баланова Л.Е\SAM_43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2714620"/>
            <a:ext cx="3500462" cy="35631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www.pupsu.ru 801_en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4325" y="4643438"/>
            <a:ext cx="2679700" cy="195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28625" y="428625"/>
            <a:ext cx="728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Schoolbook" pitchFamily="18" charset="0"/>
              </a:rPr>
              <a:t>2.Самостоятельная деятельность детей:</a:t>
            </a:r>
          </a:p>
          <a:p>
            <a:r>
              <a:rPr lang="ru-RU">
                <a:latin typeface="Century Schoolbook" pitchFamily="18" charset="0"/>
              </a:rPr>
              <a:t>- организация предметно-развивающей среды</a:t>
            </a:r>
          </a:p>
        </p:txBody>
      </p:sp>
      <p:pic>
        <p:nvPicPr>
          <p:cNvPr id="3" name="Picture 6" descr="C:\Documents and Settings\kroz\Рабочий стол\Баланова Л.Е\SAM_42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214422"/>
            <a:ext cx="3571900" cy="26794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7" descr="C:\Documents and Settings\kroz\Рабочий стол\Баланова Л.Е\SAM_42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285860"/>
            <a:ext cx="3643338" cy="2731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C:\Documents and Settings\kroz\Рабочий стол\Баланова Л.Е\SAM_42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4143380"/>
            <a:ext cx="3500462" cy="2625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9" descr="C:\Documents and Settings\kroz\Рабочий стол\Баланова Л.Е\SAM_43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4286256"/>
            <a:ext cx="3286148" cy="2464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00063" y="428625"/>
            <a:ext cx="6715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Schoolbook" pitchFamily="18" charset="0"/>
              </a:rPr>
              <a:t>3.Взаимодействие с семьей:</a:t>
            </a:r>
          </a:p>
          <a:p>
            <a:pPr>
              <a:buFontTx/>
              <a:buChar char="-"/>
            </a:pPr>
            <a:r>
              <a:rPr lang="ru-RU">
                <a:latin typeface="Century Schoolbook" pitchFamily="18" charset="0"/>
              </a:rPr>
              <a:t>открытые просмотры непосредственно образовательной деятельности;</a:t>
            </a:r>
          </a:p>
          <a:p>
            <a:pPr>
              <a:buFontTx/>
              <a:buChar char="-"/>
            </a:pPr>
            <a:r>
              <a:rPr lang="ru-RU">
                <a:latin typeface="Century Schoolbook" pitchFamily="18" charset="0"/>
              </a:rPr>
              <a:t>консультации;</a:t>
            </a:r>
          </a:p>
          <a:p>
            <a:pPr>
              <a:buFontTx/>
              <a:buChar char="-"/>
            </a:pPr>
            <a:r>
              <a:rPr lang="ru-RU">
                <a:latin typeface="Century Schoolbook" pitchFamily="18" charset="0"/>
              </a:rPr>
              <a:t>анкетирование ;</a:t>
            </a:r>
          </a:p>
          <a:p>
            <a:pPr>
              <a:buFontTx/>
              <a:buChar char="-"/>
            </a:pPr>
            <a:r>
              <a:rPr lang="ru-RU">
                <a:latin typeface="Century Schoolbook" pitchFamily="18" charset="0"/>
              </a:rPr>
              <a:t>наглядная информация ;</a:t>
            </a:r>
          </a:p>
          <a:p>
            <a:pPr>
              <a:buFontTx/>
              <a:buChar char="-"/>
            </a:pPr>
            <a:r>
              <a:rPr lang="ru-RU">
                <a:latin typeface="Century Schoolbook" pitchFamily="18" charset="0"/>
              </a:rPr>
              <a:t>привлечение родителей к изготовлению игр и игрушек</a:t>
            </a:r>
          </a:p>
        </p:txBody>
      </p:sp>
      <p:pic>
        <p:nvPicPr>
          <p:cNvPr id="3" name="Picture 10" descr="C:\Documents and Settings\kroz\Рабочий стол\Баланова Л.Е\SAM_42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643182"/>
            <a:ext cx="2571750" cy="2041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1" descr="C:\Documents and Settings\kroz\Рабочий стол\Баланова Л.Е\SAM_42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3929066"/>
            <a:ext cx="2643187" cy="2643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Picture 12" descr="C:\Documents and Settings\kroz\Рабочий стол\Баланова Л.Е\SAM_42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2357430"/>
            <a:ext cx="2868613" cy="2151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71500" y="428625"/>
            <a:ext cx="742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entury Schoolbook" pitchFamily="18" charset="0"/>
              </a:rPr>
              <a:t>Основные виды игр, заданий, упражнений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71500" y="1071563"/>
            <a:ext cx="7429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- игры с пальчиками</a:t>
            </a:r>
          </a:p>
          <a:p>
            <a:r>
              <a:rPr lang="ru-RU">
                <a:latin typeface="Century Schoolbook" pitchFamily="18" charset="0"/>
              </a:rPr>
              <a:t>-массаж пальцев и кистей рук </a:t>
            </a:r>
          </a:p>
          <a:p>
            <a:r>
              <a:rPr lang="ru-RU">
                <a:latin typeface="Century Schoolbook" pitchFamily="18" charset="0"/>
              </a:rPr>
              <a:t>-игры с разными материалами: песком, крупой, водой, бумагой, красками.</a:t>
            </a:r>
          </a:p>
          <a:p>
            <a:r>
              <a:rPr lang="ru-RU">
                <a:latin typeface="Century Schoolbook" pitchFamily="18" charset="0"/>
              </a:rPr>
              <a:t>-игры с разборно-сборными игрушками, с вкладышами, с прищепками</a:t>
            </a:r>
          </a:p>
          <a:p>
            <a:r>
              <a:rPr lang="ru-RU">
                <a:latin typeface="Century Schoolbook" pitchFamily="18" charset="0"/>
              </a:rPr>
              <a:t>-игры с тренажерами. </a:t>
            </a:r>
          </a:p>
        </p:txBody>
      </p:sp>
      <p:pic>
        <p:nvPicPr>
          <p:cNvPr id="4" name="Picture 14" descr="C:\Documents and Settings\kroz\Рабочий стол\Баланова Л.Е\SAM_43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571744"/>
            <a:ext cx="2000250" cy="2728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F:\ФОТО К ПРЕЗЕНТАЦИИ\SAM_40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7" y="2312142"/>
            <a:ext cx="3214710" cy="24106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40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43570" y="4661306"/>
            <a:ext cx="2928926" cy="2196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406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14612" y="4929198"/>
            <a:ext cx="2214578" cy="1660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214438" y="285750"/>
            <a:ext cx="6215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Century Schoolbook" pitchFamily="18" charset="0"/>
              </a:rPr>
              <a:t>Узор из ниток</a:t>
            </a:r>
          </a:p>
        </p:txBody>
      </p:sp>
      <p:pic>
        <p:nvPicPr>
          <p:cNvPr id="3" name="Picture 15" descr="C:\Documents and Settings\kroz\Рабочий стол\Баланова Л.Е\SAM_43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000108"/>
            <a:ext cx="3225800" cy="2419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6" descr="C:\Documents and Settings\kroz\Рабочий стол\Баланова Л.Е\SAM_43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071546"/>
            <a:ext cx="3154362" cy="2365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7" descr="C:\Documents and Settings\kroz\Рабочий стол\Баланова Л.Е\SAM_43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857628"/>
            <a:ext cx="2809875" cy="278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8" descr="C:\Documents and Settings\kroz\Рабочий стол\Баланова Л.Е\SAM_433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43570" y="4643446"/>
            <a:ext cx="2667000" cy="2000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697_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86116" y="3571876"/>
            <a:ext cx="2105028" cy="170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714500" y="428625"/>
            <a:ext cx="600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Century Schoolbook" pitchFamily="18" charset="0"/>
              </a:rPr>
              <a:t>Аква гимнастика для пальчиков</a:t>
            </a:r>
          </a:p>
        </p:txBody>
      </p:sp>
      <p:pic>
        <p:nvPicPr>
          <p:cNvPr id="3" name="Picture 19" descr="C:\Documents and Settings\kroz\Рабочий стол\Баланова Л.Е\SAM_43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" y="1214438"/>
            <a:ext cx="3071813" cy="23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20" descr="C:\Documents and Settings\kroz\Рабочий стол\Баланова Л.Е\SAM_43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214422"/>
            <a:ext cx="2952750" cy="2214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2" descr="C:\Documents and Settings\kroz\Рабочий стол\Баланова Л.Е\SAM_43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000504"/>
            <a:ext cx="3368675" cy="2525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43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9188" y="3643313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500063" y="357188"/>
            <a:ext cx="8286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entury Schoolbook" pitchFamily="18" charset="0"/>
              </a:rPr>
              <a:t>Показатели эффективности методической разработки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28625" y="1500188"/>
            <a:ext cx="7715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>
                <a:latin typeface="Century Schoolbook" pitchFamily="18" charset="0"/>
              </a:rPr>
              <a:t> </a:t>
            </a:r>
            <a:r>
              <a:rPr lang="ru-RU" sz="2400">
                <a:latin typeface="Century Schoolbook" pitchFamily="18" charset="0"/>
              </a:rPr>
              <a:t>систематизировала игры, развивающие мелкую моторику ребенка;</a:t>
            </a:r>
          </a:p>
          <a:p>
            <a:pPr>
              <a:buFont typeface="Wingdings" pitchFamily="2" charset="2"/>
              <a:buChar char="§"/>
            </a:pPr>
            <a:r>
              <a:rPr lang="ru-RU" sz="2400">
                <a:latin typeface="Century Schoolbook" pitchFamily="18" charset="0"/>
              </a:rPr>
              <a:t> дополнила предметно-развивающую среду нестандартным дидактическим материалом;</a:t>
            </a:r>
          </a:p>
          <a:p>
            <a:pPr>
              <a:buFont typeface="Wingdings" pitchFamily="2" charset="2"/>
              <a:buChar char="§"/>
            </a:pPr>
            <a:r>
              <a:rPr lang="ru-RU" sz="2400">
                <a:latin typeface="Century Schoolbook" pitchFamily="18" charset="0"/>
              </a:rPr>
              <a:t> оформила картотеку пальчиковых игр со стихами </a:t>
            </a:r>
          </a:p>
        </p:txBody>
      </p:sp>
      <p:pic>
        <p:nvPicPr>
          <p:cNvPr id="4098" name="Picture 2" descr="F:\Конфета---Шесть-в-одн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38" y="3643313"/>
            <a:ext cx="2952750" cy="221456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3" descr="C:\Documents and Settings\kroz\Рабочий стол\Баланова Л.Е\SAM_4297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5000625" y="3714750"/>
            <a:ext cx="2300288" cy="25717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128" y="2357430"/>
            <a:ext cx="74740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latin typeface="+mn-lt"/>
              </a:rPr>
              <a:t>Спасибо за внимание</a:t>
            </a:r>
          </a:p>
        </p:txBody>
      </p:sp>
      <p:pic>
        <p:nvPicPr>
          <p:cNvPr id="3" name="Рисунок 2" descr="W90265b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71736" y="3712609"/>
            <a:ext cx="2786082" cy="277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214438" y="357188"/>
            <a:ext cx="6572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entury Schoolbook" pitchFamily="18" charset="0"/>
              </a:rPr>
              <a:t>Познавательно-речевое развитие </a:t>
            </a:r>
          </a:p>
          <a:p>
            <a:pPr algn="ctr"/>
            <a:r>
              <a:rPr lang="ru-RU" sz="2000">
                <a:latin typeface="Century Schoolbook" pitchFamily="18" charset="0"/>
              </a:rPr>
              <a:t>(образовательная область «коммуникация»)</a:t>
            </a:r>
          </a:p>
        </p:txBody>
      </p:sp>
      <p:pic>
        <p:nvPicPr>
          <p:cNvPr id="5" name="Picture 2" descr="C:\Documents and Settings\kroz\Рабочий стол\Баланова Л.Е\SAM_43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1428750"/>
            <a:ext cx="2786062" cy="28368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Documents and Settings\kroz\Рабочий стол\101513373_3453311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3571876"/>
            <a:ext cx="3952875" cy="29670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97_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8662" y="4714884"/>
            <a:ext cx="2390780" cy="194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f9bb1c64bb323de3c396851d9e0910d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72066" y="1357298"/>
            <a:ext cx="2214578" cy="197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357188" y="571500"/>
            <a:ext cx="821531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entury Schoolbook" pitchFamily="18" charset="0"/>
              </a:rPr>
              <a:t>«Истоки способностей и дарований детей находятся на кончиках пальцев»  </a:t>
            </a:r>
          </a:p>
          <a:p>
            <a:pPr algn="r"/>
            <a:r>
              <a:rPr lang="ru-RU" sz="2400" i="1">
                <a:latin typeface="Century Schoolbook" pitchFamily="18" charset="0"/>
              </a:rPr>
              <a:t>В.А. Сухомлинский.</a:t>
            </a:r>
          </a:p>
          <a:p>
            <a:endParaRPr lang="ru-RU" sz="2400" i="1">
              <a:latin typeface="Century Schoolbook" pitchFamily="18" charset="0"/>
            </a:endParaRPr>
          </a:p>
          <a:p>
            <a:r>
              <a:rPr lang="ru-RU" sz="2400" i="1">
                <a:latin typeface="Century Schoolbook" pitchFamily="18" charset="0"/>
              </a:rPr>
              <a:t>«Уровень развития речи детей находится в прямой зависимости от степени сформированности тонких движений рук». </a:t>
            </a:r>
          </a:p>
          <a:p>
            <a:pPr algn="r"/>
            <a:r>
              <a:rPr lang="ru-RU" sz="2400" i="1">
                <a:latin typeface="Century Schoolbook" pitchFamily="18" charset="0"/>
              </a:rPr>
              <a:t>М.М. Кольцова.</a:t>
            </a:r>
          </a:p>
          <a:p>
            <a:endParaRPr lang="ru-RU">
              <a:latin typeface="Century Schoolbook" pitchFamily="18" charset="0"/>
            </a:endParaRPr>
          </a:p>
        </p:txBody>
      </p:sp>
      <p:pic>
        <p:nvPicPr>
          <p:cNvPr id="3074" name="Picture 2" descr="C:\Documents and Settings\kroz\Рабочий стол\Рук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3500438"/>
            <a:ext cx="3579993" cy="2605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000125" y="714375"/>
            <a:ext cx="700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  <a:latin typeface="Century Schoolbook" pitchFamily="18" charset="0"/>
              </a:rPr>
              <a:t>Ожидаемые результаты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71500" y="1714500"/>
            <a:ext cx="7643813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>
                <a:latin typeface="Century Schoolbook" pitchFamily="18" charset="0"/>
              </a:rPr>
              <a:t> ребенок:</a:t>
            </a:r>
          </a:p>
          <a:p>
            <a:r>
              <a:rPr lang="ru-RU" sz="2400">
                <a:latin typeface="Century Schoolbook" pitchFamily="18" charset="0"/>
              </a:rPr>
              <a:t>- овладевший средствами  общения и способами взаимодействия со взрослыми и сверстниками;</a:t>
            </a:r>
          </a:p>
          <a:p>
            <a:r>
              <a:rPr lang="ru-RU" sz="2400">
                <a:latin typeface="Century Schoolbook" pitchFamily="18" charset="0"/>
              </a:rPr>
              <a:t>- любознательный и активный;</a:t>
            </a:r>
          </a:p>
          <a:p>
            <a:r>
              <a:rPr lang="ru-RU" sz="2400">
                <a:latin typeface="Century Schoolbook" pitchFamily="18" charset="0"/>
              </a:rPr>
              <a:t>- имеющий первичное представление о мире и природе;</a:t>
            </a:r>
          </a:p>
          <a:p>
            <a:r>
              <a:rPr lang="ru-RU" sz="2400">
                <a:latin typeface="Century Schoolbook" pitchFamily="18" charset="0"/>
              </a:rPr>
              <a:t> - физически развитый, овладевший основными культурно-гигиеническими навыками;</a:t>
            </a:r>
          </a:p>
          <a:p>
            <a:r>
              <a:rPr lang="ru-RU" sz="2400">
                <a:latin typeface="Century Schoolbook" pitchFamily="18" charset="0"/>
              </a:rPr>
              <a:t>- Овладевший необходимыми умениями и навыками;</a:t>
            </a:r>
          </a:p>
          <a:p>
            <a:endParaRPr lang="ru-RU">
              <a:latin typeface="Century Schoolbook" pitchFamily="18" charset="0"/>
            </a:endParaRPr>
          </a:p>
        </p:txBody>
      </p:sp>
      <p:pic>
        <p:nvPicPr>
          <p:cNvPr id="4" name="Рисунок 3" descr="bf749d73388f70d0d192b444a59be459.jp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71802" y="4764880"/>
            <a:ext cx="2790826" cy="209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000125" y="285750"/>
            <a:ext cx="664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</a:rPr>
              <a:t>Обследование мелкой моторики рук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1625" y="928688"/>
          <a:ext cx="5201704" cy="409476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665538"/>
                <a:gridCol w="1906788"/>
                <a:gridCol w="1629378"/>
              </a:tblGrid>
              <a:tr h="411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atin typeface="Arial"/>
                          <a:ea typeface="Lucida Sans Unicode"/>
                          <a:cs typeface="Mangal"/>
                        </a:rPr>
                        <a:t>Материал для заданий</a:t>
                      </a:r>
                      <a:endParaRPr lang="ru-RU" sz="800" kern="50" dirty="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latin typeface="Arial"/>
                          <a:ea typeface="Lucida Sans Unicode"/>
                          <a:cs typeface="Mangal"/>
                        </a:rPr>
                        <a:t>Инструкция ребенку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latin typeface="Arial"/>
                          <a:ea typeface="Lucida Sans Unicode"/>
                          <a:cs typeface="Mangal"/>
                        </a:rPr>
                        <a:t>Умения ребенка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Пособие по шнуровке «Сапожок»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«Продень шнурочек»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Продевать шнурок сквозь узкое отверстие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Пирамидка (5колец)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«Собери пирамидку»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Нанизывать кольца на стержень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Матрёшка (3-х местная)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  <a:cs typeface="Mangal"/>
                        </a:rPr>
                        <a:t>«Собери матрёшку»</a:t>
                      </a:r>
                      <a:endParaRPr lang="ru-RU" sz="800" kern="50" dirty="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Соединять части матрёшки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Тренажер с крышками (4 штуки)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«Открути крышечки, а теперь закрути их»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Закручивать (откручивать) крышки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Рамки Монтессори (с пуговицами)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«Застегни пуговки и расстегни их»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Расстёгивать (застёгивать) пуговицы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Мелкие предметы (бусинки, пуговки), ёмкость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«Переложи из тарелочки бусинки в баночку»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Перекладывать предметы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Рамки Монтессори (верёвочка)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«Завяжи узелок, а теперь развяжи»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Завязывать узелки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Пластмассовый шарик (диаметром 2см.)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latin typeface="Times New Roman"/>
                          <a:ea typeface="Lucida Sans Unicode"/>
                          <a:cs typeface="Mangal"/>
                        </a:rPr>
                        <a:t>«Покатай шарик межу ладошками, а теперь пальчиками»</a:t>
                      </a:r>
                      <a:endParaRPr lang="ru-RU" sz="8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Lucida Sans Unicode"/>
                          <a:cs typeface="Mangal"/>
                        </a:rPr>
                        <a:t>Катать шарик между ладонями, пальчиками</a:t>
                      </a:r>
                      <a:endParaRPr lang="ru-RU" sz="800" kern="50" dirty="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4287" marR="24287" marT="24287" marB="24287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25" y="5429250"/>
          <a:ext cx="4332605" cy="967740"/>
        </p:xfrm>
        <a:graphic>
          <a:graphicData uri="http://schemas.openxmlformats.org/drawingml/2006/table">
            <a:tbl>
              <a:tblPr/>
              <a:tblGrid>
                <a:gridCol w="812800"/>
                <a:gridCol w="1212215"/>
                <a:gridCol w="1197610"/>
                <a:gridCol w="11099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ru-RU" sz="10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latin typeface="Arial"/>
                          <a:ea typeface="Lucida Sans Unicode"/>
                          <a:cs typeface="Mangal"/>
                        </a:rPr>
                        <a:t>Высокий уровень</a:t>
                      </a:r>
                      <a:endParaRPr lang="ru-RU" sz="10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latin typeface="Arial"/>
                          <a:ea typeface="Lucida Sans Unicode"/>
                          <a:cs typeface="Mangal"/>
                        </a:rPr>
                        <a:t>Средний уровень</a:t>
                      </a:r>
                      <a:endParaRPr lang="ru-RU" sz="10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latin typeface="Arial"/>
                          <a:ea typeface="Lucida Sans Unicode"/>
                          <a:cs typeface="Mangal"/>
                        </a:rPr>
                        <a:t>Низкий уровень</a:t>
                      </a:r>
                      <a:endParaRPr lang="ru-RU" sz="10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Mangal"/>
                        </a:rPr>
                        <a:t>Начало года</a:t>
                      </a:r>
                      <a:endParaRPr lang="ru-RU" sz="10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Mangal"/>
                        </a:rPr>
                        <a:t>4 ребенка (25%)</a:t>
                      </a:r>
                      <a:endParaRPr lang="ru-RU" sz="10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Mangal"/>
                        </a:rPr>
                        <a:t>3 ребенка (19%)</a:t>
                      </a:r>
                      <a:endParaRPr lang="ru-RU" sz="1000" kern="5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Mangal"/>
                        </a:rPr>
                        <a:t>9 детей (56%)</a:t>
                      </a:r>
                      <a:endParaRPr lang="ru-RU" sz="1000" kern="50" dirty="0">
                        <a:latin typeface="Arial"/>
                        <a:ea typeface="Lucida Sans Unicode"/>
                        <a:cs typeface="Mangal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785813" y="785813"/>
            <a:ext cx="7072312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Century Schoolbook" pitchFamily="18" charset="0"/>
              </a:rPr>
              <a:t>Цель:</a:t>
            </a:r>
            <a:r>
              <a:rPr lang="ru-RU" sz="2200">
                <a:latin typeface="Century Schoolbook" pitchFamily="18" charset="0"/>
              </a:rPr>
              <a:t> формирование речевой деятельности детей раннего возраста через развитие мелкой моторики.</a:t>
            </a:r>
          </a:p>
          <a:p>
            <a:r>
              <a:rPr lang="ru-RU" sz="2200" b="1">
                <a:latin typeface="Century Schoolbook" pitchFamily="18" charset="0"/>
              </a:rPr>
              <a:t>Задачи: 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latin typeface="Century Schoolbook" pitchFamily="18" charset="0"/>
              </a:rPr>
              <a:t>проводить работу по совершенствованию пальчиковой моторики регулярно, выделив для нее оптимальное время в режиме дня через организацию совместной деятельности с детьми;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latin typeface="Century Schoolbook" pitchFamily="18" charset="0"/>
              </a:rPr>
              <a:t>повысить интерес малышей к подобным упражнениям, превратив их в занимательную игру;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latin typeface="Century Schoolbook" pitchFamily="18" charset="0"/>
              </a:rPr>
              <a:t>сочетать игры и упражнения  для тренировки пальцев с речевой деятельностью детей;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latin typeface="Century Schoolbook" pitchFamily="18" charset="0"/>
              </a:rPr>
              <a:t>привлечь родителей воспитанников к сотрудничеству в развитии мелкой моторики рук;</a:t>
            </a:r>
          </a:p>
        </p:txBody>
      </p:sp>
      <p:pic>
        <p:nvPicPr>
          <p:cNvPr id="3" name="Рисунок 2" descr="igrovaya_cherepashka_dlya_motorik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3504" y="5000636"/>
            <a:ext cx="2649244" cy="1709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kroz\Рабочий стол\Баланова Л.Е\SAM_43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" y="1571625"/>
            <a:ext cx="3429000" cy="2571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357313" y="642938"/>
            <a:ext cx="6072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Century Schoolbook" pitchFamily="18" charset="0"/>
              </a:rPr>
              <a:t>Используемые ресурсы</a:t>
            </a:r>
          </a:p>
        </p:txBody>
      </p:sp>
      <p:pic>
        <p:nvPicPr>
          <p:cNvPr id="4" name="Picture 2" descr="F:\ФОТО К ПРЕЗЕНТАЦИИ\SAM_40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3143248"/>
            <a:ext cx="4368800" cy="3276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W90265b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1538" y="4429132"/>
            <a:ext cx="2071702" cy="20613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14688" y="2714625"/>
            <a:ext cx="2500312" cy="12144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500438" y="3071813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Schoolbook" pitchFamily="18" charset="0"/>
              </a:rPr>
              <a:t>Коммуникация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1500188" y="1428750"/>
            <a:ext cx="2000250" cy="13573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785938" y="1785938"/>
            <a:ext cx="1643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Физическая культура</a:t>
            </a:r>
          </a:p>
        </p:txBody>
      </p:sp>
      <p:sp>
        <p:nvSpPr>
          <p:cNvPr id="7" name="Овал 6"/>
          <p:cNvSpPr/>
          <p:nvPr/>
        </p:nvSpPr>
        <p:spPr>
          <a:xfrm>
            <a:off x="4572000" y="1214438"/>
            <a:ext cx="2000250" cy="1357312"/>
          </a:xfrm>
          <a:prstGeom prst="ellipse">
            <a:avLst/>
          </a:prstGeom>
          <a:solidFill>
            <a:srgbClr val="D303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4714875" y="164306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Социализация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1000125" y="3714750"/>
            <a:ext cx="2214563" cy="1571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1285875" y="3929063"/>
            <a:ext cx="250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Чтение художественной литературы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3786188" y="4429125"/>
            <a:ext cx="1857375" cy="14287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4143375" y="492918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Музыка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5929313" y="3500438"/>
            <a:ext cx="2000250" cy="1357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6286500" y="392906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Познание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V="1">
            <a:off x="3071813" y="2714625"/>
            <a:ext cx="285750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3000375" y="3643313"/>
            <a:ext cx="285750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143500" y="2643188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4357688" y="4214813"/>
            <a:ext cx="357187" cy="7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15000" y="3571875"/>
            <a:ext cx="285750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59" name="TextBox 29"/>
          <p:cNvSpPr txBox="1">
            <a:spLocks noChangeArrowheads="1"/>
          </p:cNvSpPr>
          <p:nvPr/>
        </p:nvSpPr>
        <p:spPr bwMode="auto">
          <a:xfrm>
            <a:off x="500063" y="357188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entury Schoolbook" pitchFamily="18" charset="0"/>
              </a:rPr>
              <a:t>Реализация принципа интеграции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28625" y="214313"/>
            <a:ext cx="771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entury Schoolbook" pitchFamily="18" charset="0"/>
              </a:rPr>
              <a:t>Комплексно-тематическое планирование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63" y="714375"/>
          <a:ext cx="6429421" cy="5597507"/>
        </p:xfrm>
        <a:graphic>
          <a:graphicData uri="http://schemas.openxmlformats.org/drawingml/2006/table">
            <a:tbl>
              <a:tblPr/>
              <a:tblGrid>
                <a:gridCol w="1189608"/>
                <a:gridCol w="1490967"/>
                <a:gridCol w="1793643"/>
                <a:gridCol w="1955203"/>
              </a:tblGrid>
              <a:tr h="199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интеграция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Обследование состояния развития моторики рук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Выявить уровень развития мелкой моторики рук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-Художественное творчество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(умение держать карандаш, отрывать пластилин)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-Физическая культура(согласованность движений пальцев и координация руки).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Пальчиковые игры: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-«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Сорока-белобока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-«Ладушки»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-«Моя семья»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Развитие мелкой моторики пальцев; понимание(восприятие) речи и её активизация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-Чтение художественной литературы(песенки,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потешки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, прибаутки, короткие стишки).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 -Музыка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(песенки, ритмические движения)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Дидактические игры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-« Весёлые прищепки»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- «Шнуровки»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-« Цветные вкладыши»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-«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Ниткотерапия»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-« Игры с водой»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Развитие зрительного восприятия, воображения,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кординированности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движений рук, развитие тонких движений пальцев рук (кончиков пальцев), ориентировка на листе бумаги.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-Познание (образ предмета, сенсорное развитие)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-Безопасность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-Коммуникация(речевое общение)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Специальный массаж для рук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-логопедический инвентарь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-мячи-ёжики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-шестигранные карандаши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Снятие излишнего напряжения с руки, развитие мускулатуры пальцев рук.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-Здоровье(влияние на общее самочувствие ребенка), положительные эмоции.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3" marR="38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711</Words>
  <Application>Microsoft Office PowerPoint</Application>
  <PresentationFormat>Экран (4:3)</PresentationFormat>
  <Paragraphs>134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Century Schoolbook</vt:lpstr>
      <vt:lpstr>Wingdings</vt:lpstr>
      <vt:lpstr>Lucida Sans Unicode</vt:lpstr>
      <vt:lpstr>Mangal</vt:lpstr>
      <vt:lpstr>Times New Roman</vt:lpstr>
      <vt:lpstr>Поток</vt:lpstr>
      <vt:lpstr>«Влияние мелкой моторики на развитие речи детей раннего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kroz</dc:creator>
  <cp:lastModifiedBy>Артем и Таня</cp:lastModifiedBy>
  <cp:revision>36</cp:revision>
  <dcterms:created xsi:type="dcterms:W3CDTF">2013-11-15T05:32:37Z</dcterms:created>
  <dcterms:modified xsi:type="dcterms:W3CDTF">2013-11-17T09:38:49Z</dcterms:modified>
</cp:coreProperties>
</file>