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3" r:id="rId2"/>
    <p:sldId id="27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71" r:id="rId15"/>
    <p:sldId id="272" r:id="rId16"/>
    <p:sldId id="277" r:id="rId17"/>
    <p:sldId id="276" r:id="rId18"/>
    <p:sldId id="280" r:id="rId19"/>
    <p:sldId id="281" r:id="rId20"/>
    <p:sldId id="278" r:id="rId21"/>
    <p:sldId id="27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786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8F61CD-70C0-4C81-935C-3CF2D7C61014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16FE53-58A5-4E33-BBF4-6B32ABE73A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1F3DE19-007B-4568-BCAC-F580730AE3F8}" type="slidenum">
              <a:rPr lang="ru-RU" smtClean="0"/>
              <a:pPr/>
              <a:t>11</a:t>
            </a:fld>
            <a:endParaRPr lang="ru-RU" dirty="0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ru-RU" dirty="0" smtClean="0"/>
              <a:t>«Хлеб», «Красною кистью…», «Бабушкины сказки», «Две кузницы», «Детская».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F839-76A9-46EB-9DC1-4C64B6441D1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87C9-27FA-444D-8204-198855D63E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F839-76A9-46EB-9DC1-4C64B6441D1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87C9-27FA-444D-8204-198855D63E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F839-76A9-46EB-9DC1-4C64B6441D1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87C9-27FA-444D-8204-198855D63E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F839-76A9-46EB-9DC1-4C64B6441D1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87C9-27FA-444D-8204-198855D63E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F839-76A9-46EB-9DC1-4C64B6441D1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87C9-27FA-444D-8204-198855D63E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F839-76A9-46EB-9DC1-4C64B6441D1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87C9-27FA-444D-8204-198855D63E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F839-76A9-46EB-9DC1-4C64B6441D1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87C9-27FA-444D-8204-198855D63E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F839-76A9-46EB-9DC1-4C64B6441D1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87C9-27FA-444D-8204-198855D63E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F839-76A9-46EB-9DC1-4C64B6441D1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87C9-27FA-444D-8204-198855D63E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F839-76A9-46EB-9DC1-4C64B6441D1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87C9-27FA-444D-8204-198855D63E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DF839-76A9-46EB-9DC1-4C64B6441D1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C87C9-27FA-444D-8204-198855D63E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DF839-76A9-46EB-9DC1-4C64B6441D15}" type="datetimeFigureOut">
              <a:rPr lang="ru-RU" smtClean="0"/>
              <a:pPr/>
              <a:t>08.11.2012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87C9-27FA-444D-8204-198855D63E0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8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7" Type="http://schemas.openxmlformats.org/officeDocument/2006/relationships/image" Target="../media/image20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53;&#1086;&#1074;&#1072;&#1103;%20&#1087;&#1072;&#1087;&#1082;&#1072;%20(4)\001_CAFE%20BLONKER%20-%20SIDEWALK.mp3" TargetMode="Externa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ИКТ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в начальной школе</a:t>
            </a: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27" name="Picture 3" descr="D:\ФОТО\осень 2010\DSC045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64" y="4714884"/>
            <a:ext cx="2390348" cy="1857388"/>
          </a:xfrm>
          <a:prstGeom prst="rect">
            <a:avLst/>
          </a:prstGeom>
          <a:noFill/>
        </p:spPr>
      </p:pic>
      <p:pic>
        <p:nvPicPr>
          <p:cNvPr id="1028" name="Picture 4" descr="D:\ФОТО\школа\DSC00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2910" y="357166"/>
            <a:ext cx="2180012" cy="1571636"/>
          </a:xfrm>
          <a:prstGeom prst="rect">
            <a:avLst/>
          </a:prstGeom>
          <a:noFill/>
        </p:spPr>
      </p:pic>
      <p:pic>
        <p:nvPicPr>
          <p:cNvPr id="2050" name="Picture 2" descr="D:\ФОТО\школа\DSC0488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3214686"/>
            <a:ext cx="2500330" cy="1875248"/>
          </a:xfrm>
          <a:prstGeom prst="rect">
            <a:avLst/>
          </a:prstGeom>
          <a:noFill/>
        </p:spPr>
      </p:pic>
      <p:pic>
        <p:nvPicPr>
          <p:cNvPr id="2051" name="Picture 3" descr="D:\ФОТО\школа\DSC0488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428604"/>
            <a:ext cx="2095515" cy="1571636"/>
          </a:xfrm>
          <a:prstGeom prst="rect">
            <a:avLst/>
          </a:prstGeom>
          <a:noFill/>
        </p:spPr>
      </p:pic>
      <p:pic>
        <p:nvPicPr>
          <p:cNvPr id="2052" name="Picture 4" descr="D:\ФОТО\школа\DSC048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4071942"/>
            <a:ext cx="2571768" cy="19288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1000125" y="4357688"/>
            <a:ext cx="7772400" cy="19748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  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11619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928688" y="2857500"/>
            <a:ext cx="7772400" cy="150812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 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29058" y="142852"/>
            <a:ext cx="1779654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Игра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1142984"/>
            <a:ext cx="822314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«Четвёртый – лишний»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28625" y="3214688"/>
            <a:ext cx="40243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Corbel" pitchFamily="34" charset="0"/>
              </a:rPr>
              <a:t>Волк ,волчий,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357688" y="3214688"/>
            <a:ext cx="13477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Corbel" pitchFamily="34" charset="0"/>
              </a:rPr>
              <a:t>вол,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643563" y="3214688"/>
            <a:ext cx="27606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Corbel" pitchFamily="34" charset="0"/>
              </a:rPr>
              <a:t>волчище.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42938" y="4357688"/>
            <a:ext cx="17510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Corbel" pitchFamily="34" charset="0"/>
              </a:rPr>
              <a:t>Ярко,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14563" y="4357688"/>
            <a:ext cx="229393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Corbel" pitchFamily="34" charset="0"/>
              </a:rPr>
              <a:t>солнце,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57688" y="4357688"/>
            <a:ext cx="36242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Corbel" pitchFamily="34" charset="0"/>
              </a:rPr>
              <a:t>яркий, ярче.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57188" y="5500688"/>
            <a:ext cx="660241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Corbel" pitchFamily="34" charset="0"/>
              </a:rPr>
              <a:t>Водяной, вода, заводь,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715125" y="5500688"/>
            <a:ext cx="2273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Corbel" pitchFamily="34" charset="0"/>
              </a:rPr>
              <a:t>водить.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14313" y="2214563"/>
            <a:ext cx="3214687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Corbel" pitchFamily="34" charset="0"/>
              </a:rPr>
              <a:t>Мельница,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143250" y="2214563"/>
            <a:ext cx="60007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FFFF00"/>
                </a:solidFill>
                <a:latin typeface="Corbel" pitchFamily="34" charset="0"/>
              </a:rPr>
              <a:t>мел, мелок, меловая.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8000"/>
                            </p:stCondLst>
                            <p:childTnLst>
                              <p:par>
                                <p:cTn id="52" presetID="2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30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3500"/>
                            </p:stCondLst>
                            <p:childTnLst>
                              <p:par>
                                <p:cTn id="71" presetID="48" presetClass="exit" presetSubtype="0" decel="5000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8500"/>
                            </p:stCondLst>
                            <p:childTnLst>
                              <p:par>
                                <p:cTn id="7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9000"/>
                            </p:stCondLst>
                            <p:childTnLst>
                              <p:par>
                                <p:cTn id="85" presetID="15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1" grpId="1"/>
      <p:bldP spid="12" grpId="0"/>
      <p:bldP spid="13" grpId="0"/>
      <p:bldP spid="14" grpId="0"/>
      <p:bldP spid="14" grpId="1"/>
      <p:bldP spid="15" grpId="0"/>
      <p:bldP spid="16" grpId="0"/>
      <p:bldP spid="17" grpId="0"/>
      <p:bldP spid="17" grpId="1"/>
      <p:bldP spid="18" grpId="0"/>
      <p:bldP spid="18" grpId="1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WordArt 4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135938" cy="1152525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Угадай стихотворение.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1042988" y="1557338"/>
            <a:ext cx="67484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00FFFF"/>
                </a:solidFill>
              </a:rPr>
              <a:t>Сыр, печенье, краюха.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611188" y="2420938"/>
            <a:ext cx="756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00FFFF"/>
                </a:solidFill>
              </a:rPr>
              <a:t>Листья, сотни колоколов</a:t>
            </a:r>
            <a:r>
              <a:rPr lang="ru-RU" dirty="0">
                <a:solidFill>
                  <a:srgbClr val="00FFFF"/>
                </a:solidFill>
              </a:rPr>
              <a:t>.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0" y="3357563"/>
            <a:ext cx="89741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00FFFF"/>
                </a:solidFill>
              </a:rPr>
              <a:t>Задворки, </a:t>
            </a:r>
            <a:r>
              <a:rPr lang="ru-RU" sz="4400" b="1" dirty="0">
                <a:solidFill>
                  <a:srgbClr val="00FFFF"/>
                </a:solidFill>
              </a:rPr>
              <a:t>гурьбой</a:t>
            </a:r>
            <a:r>
              <a:rPr lang="ru-RU" sz="5400" dirty="0">
                <a:solidFill>
                  <a:srgbClr val="00FFFF"/>
                </a:solidFill>
              </a:rPr>
              <a:t>, полночь</a:t>
            </a:r>
            <a:r>
              <a:rPr lang="ru-RU" sz="2800" dirty="0">
                <a:solidFill>
                  <a:srgbClr val="00FFFF"/>
                </a:solidFill>
              </a:rPr>
              <a:t>.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611188" y="4221163"/>
            <a:ext cx="63817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00FFFF"/>
                </a:solidFill>
              </a:rPr>
              <a:t>Дым, железо, память</a:t>
            </a:r>
            <a:r>
              <a:rPr lang="ru-RU" dirty="0">
                <a:solidFill>
                  <a:srgbClr val="00FFFF"/>
                </a:solidFill>
              </a:rPr>
              <a:t>.</a:t>
            </a: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1331913" y="5229225"/>
            <a:ext cx="51625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5400" dirty="0">
                <a:solidFill>
                  <a:srgbClr val="00FFFF"/>
                </a:solidFill>
              </a:rPr>
              <a:t>Игра, тени, двор.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714500" y="1643063"/>
            <a:ext cx="48355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Н.Рубцов.</a:t>
            </a:r>
            <a:r>
              <a:rPr lang="ru-RU" sz="4400" b="1" dirty="0"/>
              <a:t> </a:t>
            </a:r>
            <a:r>
              <a:rPr lang="ru-RU" sz="4400" b="1" dirty="0">
                <a:solidFill>
                  <a:srgbClr val="FF0000"/>
                </a:solidFill>
              </a:rPr>
              <a:t> Хлеб.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0" y="2571750"/>
            <a:ext cx="89027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М.Цветаева.</a:t>
            </a:r>
            <a:r>
              <a:rPr lang="ru-RU" sz="4400" b="1" dirty="0">
                <a:solidFill>
                  <a:srgbClr val="FF0000"/>
                </a:solidFill>
              </a:rPr>
              <a:t> Красною кистью...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85750" y="3429000"/>
            <a:ext cx="85344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С.Есенин.</a:t>
            </a:r>
            <a:r>
              <a:rPr lang="ru-RU" sz="4400" b="1" dirty="0"/>
              <a:t> </a:t>
            </a:r>
            <a:r>
              <a:rPr lang="ru-RU" sz="4400" b="1" dirty="0">
                <a:solidFill>
                  <a:srgbClr val="FF0000"/>
                </a:solidFill>
              </a:rPr>
              <a:t>Бабушкины сказки.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285750" y="4357688"/>
            <a:ext cx="84486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А.Твардовский. </a:t>
            </a:r>
            <a:r>
              <a:rPr lang="ru-RU" sz="4400" b="1" dirty="0">
                <a:solidFill>
                  <a:srgbClr val="FF0000"/>
                </a:solidFill>
              </a:rPr>
              <a:t>Две кузницы.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14438" y="5500688"/>
            <a:ext cx="56737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FF00"/>
                </a:solidFill>
              </a:rPr>
              <a:t>В.Брюсов.</a:t>
            </a:r>
            <a:r>
              <a:rPr lang="ru-RU" sz="4400" b="1" dirty="0"/>
              <a:t> </a:t>
            </a:r>
            <a:r>
              <a:rPr lang="ru-RU" sz="4400" b="1" dirty="0">
                <a:solidFill>
                  <a:srgbClr val="FF0000"/>
                </a:solidFill>
              </a:rPr>
              <a:t>Детская.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8" presetClass="exit" presetSubtype="0" decel="50000" fill="hold" grpId="1" nodeType="after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3" dur="3000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3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0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3000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/>
                                        <p:tgtEl>
                                          <p:spTgt spid="71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3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300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"/>
                                        <p:tgtEl>
                                          <p:spTgt spid="71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3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8" presetClass="exit" presetSubtype="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300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/>
                                        <p:tgtEl>
                                          <p:spTgt spid="71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3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  <p:bldP spid="71686" grpId="1"/>
      <p:bldP spid="71687" grpId="0"/>
      <p:bldP spid="71687" grpId="1"/>
      <p:bldP spid="71688" grpId="0"/>
      <p:bldP spid="71688" grpId="1"/>
      <p:bldP spid="71689" grpId="0"/>
      <p:bldP spid="71689" grpId="1"/>
      <p:bldP spid="71690" grpId="0"/>
      <p:bldP spid="71690" grpId="1"/>
      <p:bldP spid="8" grpId="0"/>
      <p:bldP spid="9" grpId="0"/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WordArt 2"/>
          <p:cNvSpPr>
            <a:spLocks noChangeArrowheads="1" noChangeShapeType="1" noTextEdit="1"/>
          </p:cNvSpPr>
          <p:nvPr/>
        </p:nvSpPr>
        <p:spPr bwMode="auto">
          <a:xfrm>
            <a:off x="2643188" y="620713"/>
            <a:ext cx="6143625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                                    Лисица</a:t>
            </a:r>
          </a:p>
        </p:txBody>
      </p:sp>
      <p:sp>
        <p:nvSpPr>
          <p:cNvPr id="115715" name="WordArt 3"/>
          <p:cNvSpPr>
            <a:spLocks noChangeArrowheads="1" noChangeShapeType="1" noTextEdit="1"/>
          </p:cNvSpPr>
          <p:nvPr/>
        </p:nvSpPr>
        <p:spPr bwMode="auto">
          <a:xfrm>
            <a:off x="2000250" y="571500"/>
            <a:ext cx="18732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99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Ворона</a:t>
            </a:r>
          </a:p>
        </p:txBody>
      </p:sp>
      <p:sp>
        <p:nvSpPr>
          <p:cNvPr id="409604" name="WordArt 4"/>
          <p:cNvSpPr>
            <a:spLocks noChangeArrowheads="1" noChangeShapeType="1" noTextEdit="1"/>
          </p:cNvSpPr>
          <p:nvPr/>
        </p:nvSpPr>
        <p:spPr bwMode="auto">
          <a:xfrm>
            <a:off x="3571875" y="1357313"/>
            <a:ext cx="1349375" cy="342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глупая</a:t>
            </a:r>
          </a:p>
        </p:txBody>
      </p:sp>
      <p:sp>
        <p:nvSpPr>
          <p:cNvPr id="409605" name="WordArt 5"/>
          <p:cNvSpPr>
            <a:spLocks noChangeArrowheads="1" noChangeShapeType="1" noTextEdit="1"/>
          </p:cNvSpPr>
          <p:nvPr/>
        </p:nvSpPr>
        <p:spPr bwMode="auto">
          <a:xfrm>
            <a:off x="3563938" y="1844675"/>
            <a:ext cx="1314450" cy="288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хитрая</a:t>
            </a:r>
          </a:p>
        </p:txBody>
      </p:sp>
      <p:sp>
        <p:nvSpPr>
          <p:cNvPr id="409606" name="WordArt 6"/>
          <p:cNvSpPr>
            <a:spLocks noChangeArrowheads="1" noChangeShapeType="1" noTextEdit="1"/>
          </p:cNvSpPr>
          <p:nvPr/>
        </p:nvSpPr>
        <p:spPr bwMode="auto">
          <a:xfrm>
            <a:off x="3348038" y="2276475"/>
            <a:ext cx="171450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льстивая</a:t>
            </a:r>
          </a:p>
        </p:txBody>
      </p:sp>
      <p:sp>
        <p:nvSpPr>
          <p:cNvPr id="409608" name="WordArt 8"/>
          <p:cNvSpPr>
            <a:spLocks noChangeArrowheads="1" noChangeShapeType="1" noTextEdit="1"/>
          </p:cNvSpPr>
          <p:nvPr/>
        </p:nvSpPr>
        <p:spPr bwMode="auto">
          <a:xfrm>
            <a:off x="3419475" y="3141663"/>
            <a:ext cx="1419225" cy="2143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лживая</a:t>
            </a:r>
          </a:p>
        </p:txBody>
      </p:sp>
      <p:sp>
        <p:nvSpPr>
          <p:cNvPr id="409609" name="WordArt 9"/>
          <p:cNvSpPr>
            <a:spLocks noChangeArrowheads="1" noChangeShapeType="1" noTextEdit="1"/>
          </p:cNvSpPr>
          <p:nvPr/>
        </p:nvSpPr>
        <p:spPr bwMode="auto">
          <a:xfrm>
            <a:off x="3276600" y="3500438"/>
            <a:ext cx="1714500" cy="328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800" kern="10" dirty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тщеславная</a:t>
            </a:r>
          </a:p>
        </p:txBody>
      </p:sp>
      <p:sp>
        <p:nvSpPr>
          <p:cNvPr id="409610" name="WordArt 10"/>
          <p:cNvSpPr>
            <a:spLocks noChangeArrowheads="1" noChangeShapeType="1" noTextEdit="1"/>
          </p:cNvSpPr>
          <p:nvPr/>
        </p:nvSpPr>
        <p:spPr bwMode="auto">
          <a:xfrm>
            <a:off x="3563938" y="3933825"/>
            <a:ext cx="1152525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умная</a:t>
            </a:r>
          </a:p>
        </p:txBody>
      </p:sp>
      <p:sp>
        <p:nvSpPr>
          <p:cNvPr id="409611" name="WordArt 11"/>
          <p:cNvSpPr>
            <a:spLocks noChangeArrowheads="1" noChangeShapeType="1" noTextEdit="1"/>
          </p:cNvSpPr>
          <p:nvPr/>
        </p:nvSpPr>
        <p:spPr bwMode="auto">
          <a:xfrm>
            <a:off x="3348038" y="4437063"/>
            <a:ext cx="17430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коварная</a:t>
            </a:r>
          </a:p>
        </p:txBody>
      </p:sp>
      <p:sp>
        <p:nvSpPr>
          <p:cNvPr id="409612" name="WordArt 12"/>
          <p:cNvSpPr>
            <a:spLocks noChangeArrowheads="1" noChangeShapeType="1" noTextEdit="1"/>
          </p:cNvSpPr>
          <p:nvPr/>
        </p:nvSpPr>
        <p:spPr bwMode="auto">
          <a:xfrm>
            <a:off x="3132138" y="4941888"/>
            <a:ext cx="2295525" cy="3079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лицемерная</a:t>
            </a:r>
          </a:p>
        </p:txBody>
      </p:sp>
      <p:sp>
        <p:nvSpPr>
          <p:cNvPr id="409613" name="WordArt 13"/>
          <p:cNvSpPr>
            <a:spLocks noChangeArrowheads="1" noChangeShapeType="1" noTextEdit="1"/>
          </p:cNvSpPr>
          <p:nvPr/>
        </p:nvSpPr>
        <p:spPr bwMode="auto">
          <a:xfrm>
            <a:off x="3132138" y="5516563"/>
            <a:ext cx="220027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доверчивая</a:t>
            </a:r>
          </a:p>
        </p:txBody>
      </p:sp>
      <p:pic>
        <p:nvPicPr>
          <p:cNvPr id="115725" name="Picture 14" descr="сканирование000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001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726" name="Picture 15" descr="сканирование0004"/>
          <p:cNvPicPr>
            <a:picLocks noChangeAspect="1" noChangeArrowheads="1"/>
          </p:cNvPicPr>
          <p:nvPr/>
        </p:nvPicPr>
        <p:blipFill>
          <a:blip r:embed="rId3"/>
          <a:srcRect l="35629" t="2275" r="19002"/>
          <a:stretch>
            <a:fillRect/>
          </a:stretch>
        </p:blipFill>
        <p:spPr bwMode="auto">
          <a:xfrm>
            <a:off x="6619875" y="4071938"/>
            <a:ext cx="2524125" cy="28448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</p:pic>
      <p:sp>
        <p:nvSpPr>
          <p:cNvPr id="409607" name="WordArt 7"/>
          <p:cNvSpPr>
            <a:spLocks noChangeArrowheads="1" noChangeShapeType="1" noTextEdit="1"/>
          </p:cNvSpPr>
          <p:nvPr/>
        </p:nvSpPr>
        <p:spPr bwMode="auto">
          <a:xfrm>
            <a:off x="2916238" y="2636838"/>
            <a:ext cx="2581275" cy="360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самолюбивая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51 -0.00648 L -0.1849 -0.00648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98496E-6 L 0.29149 -0.06292 " pathEditMode="relative" ptsTypes="AA">
                                      <p:cBhvr>
                                        <p:cTn id="9" dur="5000" fill="hold"/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79366E-7 L 0.29149 -0.06291 " pathEditMode="relative" ptsTypes="AA">
                                      <p:cBhvr>
                                        <p:cTn id="12" dur="5000" fill="hold"/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6 0.01041 L -0.18837 -0.11005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9.41476E-7 L 0.2993 -0.12584 " pathEditMode="relative" ptsTypes="AA">
                                      <p:cBhvr>
                                        <p:cTn id="18" dur="5000" fill="hold"/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185E-6 L -0.18038 -0.14959 " pathEditMode="relative" rAng="0" ptsTypes="AA">
                                      <p:cBhvr>
                                        <p:cTn id="21" dur="5000" fill="hold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" y="-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0.00509 L 0.30729 -0.17326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41476E-7 L 0.28351 -0.16794 " pathEditMode="relative" ptsTypes="AA">
                                      <p:cBhvr>
                                        <p:cTn id="27" dur="5000" fill="hold"/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9.71548E-8 L 0.27604 -0.16933 " pathEditMode="relative" rAng="0" ptsTypes="AA">
                                      <p:cBhvr>
                                        <p:cTn id="30" dur="5000" fill="hold"/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3 0.04555 L -0.19115 -0.34219 " pathEditMode="relative" rAng="0" ptsTypes="AA">
                                      <p:cBhvr>
                                        <p:cTn id="33" dur="5000" fill="hold"/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-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4" grpId="0" animBg="1"/>
      <p:bldP spid="409605" grpId="0" animBg="1"/>
      <p:bldP spid="409606" grpId="0" animBg="1"/>
      <p:bldP spid="409608" grpId="0" animBg="1"/>
      <p:bldP spid="409609" grpId="0" animBg="1"/>
      <p:bldP spid="409610" grpId="0" animBg="1"/>
      <p:bldP spid="409611" grpId="0" animBg="1"/>
      <p:bldP spid="409612" grpId="0" animBg="1"/>
      <p:bldP spid="409613" grpId="0" animBg="1"/>
      <p:bldP spid="4096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plant"/>
          <p:cNvSpPr>
            <a:spLocks noEditPoints="1" noChangeArrowheads="1"/>
          </p:cNvSpPr>
          <p:nvPr/>
        </p:nvSpPr>
        <p:spPr bwMode="auto">
          <a:xfrm>
            <a:off x="5410200" y="5334000"/>
            <a:ext cx="3733800" cy="12763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7171" name="plant"/>
          <p:cNvSpPr>
            <a:spLocks noEditPoints="1" noChangeArrowheads="1"/>
          </p:cNvSpPr>
          <p:nvPr/>
        </p:nvSpPr>
        <p:spPr bwMode="auto">
          <a:xfrm>
            <a:off x="0" y="3733800"/>
            <a:ext cx="1276350" cy="28765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dirty="0"/>
          </a:p>
        </p:txBody>
      </p:sp>
      <p:sp>
        <p:nvSpPr>
          <p:cNvPr id="7172" name="plant"/>
          <p:cNvSpPr>
            <a:spLocks noEditPoints="1" noChangeArrowheads="1"/>
          </p:cNvSpPr>
          <p:nvPr/>
        </p:nvSpPr>
        <p:spPr bwMode="auto">
          <a:xfrm>
            <a:off x="1905000" y="5410200"/>
            <a:ext cx="2514600" cy="12001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100 w 21600"/>
              <a:gd name="T17" fmla="*/ 10092 h 21600"/>
              <a:gd name="T18" fmla="*/ 14545 w 21600"/>
              <a:gd name="T19" fmla="*/ 1357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9368" y="9002"/>
                </a:moveTo>
                <a:lnTo>
                  <a:pt x="9254" y="8422"/>
                </a:lnTo>
                <a:lnTo>
                  <a:pt x="9139" y="7935"/>
                </a:lnTo>
                <a:lnTo>
                  <a:pt x="8819" y="7355"/>
                </a:lnTo>
                <a:lnTo>
                  <a:pt x="8475" y="6728"/>
                </a:lnTo>
                <a:lnTo>
                  <a:pt x="8040" y="6287"/>
                </a:lnTo>
                <a:lnTo>
                  <a:pt x="7421" y="5707"/>
                </a:lnTo>
                <a:lnTo>
                  <a:pt x="6574" y="5429"/>
                </a:lnTo>
                <a:lnTo>
                  <a:pt x="5452" y="5313"/>
                </a:lnTo>
                <a:lnTo>
                  <a:pt x="4856" y="5220"/>
                </a:lnTo>
                <a:lnTo>
                  <a:pt x="4169" y="5220"/>
                </a:lnTo>
                <a:lnTo>
                  <a:pt x="3665" y="5104"/>
                </a:lnTo>
                <a:lnTo>
                  <a:pt x="3001" y="4872"/>
                </a:lnTo>
                <a:lnTo>
                  <a:pt x="2497" y="4756"/>
                </a:lnTo>
                <a:lnTo>
                  <a:pt x="2062" y="4408"/>
                </a:lnTo>
                <a:lnTo>
                  <a:pt x="1603" y="4083"/>
                </a:lnTo>
                <a:lnTo>
                  <a:pt x="1283" y="3689"/>
                </a:lnTo>
                <a:lnTo>
                  <a:pt x="1283" y="4315"/>
                </a:lnTo>
                <a:lnTo>
                  <a:pt x="1489" y="5104"/>
                </a:lnTo>
                <a:lnTo>
                  <a:pt x="1832" y="6055"/>
                </a:lnTo>
                <a:lnTo>
                  <a:pt x="2382" y="6914"/>
                </a:lnTo>
                <a:lnTo>
                  <a:pt x="2680" y="7471"/>
                </a:lnTo>
                <a:lnTo>
                  <a:pt x="3115" y="7935"/>
                </a:lnTo>
                <a:lnTo>
                  <a:pt x="3573" y="8213"/>
                </a:lnTo>
                <a:lnTo>
                  <a:pt x="4077" y="8654"/>
                </a:lnTo>
                <a:lnTo>
                  <a:pt x="4627" y="9002"/>
                </a:lnTo>
                <a:lnTo>
                  <a:pt x="5245" y="9234"/>
                </a:lnTo>
                <a:lnTo>
                  <a:pt x="6024" y="9443"/>
                </a:lnTo>
                <a:lnTo>
                  <a:pt x="6757" y="9628"/>
                </a:lnTo>
                <a:lnTo>
                  <a:pt x="5177" y="10069"/>
                </a:lnTo>
                <a:lnTo>
                  <a:pt x="3963" y="10649"/>
                </a:lnTo>
                <a:lnTo>
                  <a:pt x="3344" y="11044"/>
                </a:lnTo>
                <a:lnTo>
                  <a:pt x="2886" y="11600"/>
                </a:lnTo>
                <a:lnTo>
                  <a:pt x="2497" y="12041"/>
                </a:lnTo>
                <a:lnTo>
                  <a:pt x="1947" y="12343"/>
                </a:lnTo>
                <a:lnTo>
                  <a:pt x="1168" y="12668"/>
                </a:lnTo>
                <a:lnTo>
                  <a:pt x="0" y="12900"/>
                </a:lnTo>
                <a:lnTo>
                  <a:pt x="435" y="13248"/>
                </a:lnTo>
                <a:lnTo>
                  <a:pt x="779" y="13456"/>
                </a:lnTo>
                <a:lnTo>
                  <a:pt x="1283" y="13642"/>
                </a:lnTo>
                <a:lnTo>
                  <a:pt x="1718" y="13758"/>
                </a:lnTo>
                <a:lnTo>
                  <a:pt x="2680" y="13851"/>
                </a:lnTo>
                <a:lnTo>
                  <a:pt x="3573" y="13758"/>
                </a:lnTo>
                <a:lnTo>
                  <a:pt x="4512" y="13526"/>
                </a:lnTo>
                <a:lnTo>
                  <a:pt x="5360" y="13248"/>
                </a:lnTo>
                <a:lnTo>
                  <a:pt x="6139" y="12900"/>
                </a:lnTo>
                <a:lnTo>
                  <a:pt x="6757" y="12552"/>
                </a:lnTo>
                <a:lnTo>
                  <a:pt x="6459" y="13132"/>
                </a:lnTo>
                <a:lnTo>
                  <a:pt x="6139" y="13642"/>
                </a:lnTo>
                <a:lnTo>
                  <a:pt x="5910" y="14199"/>
                </a:lnTo>
                <a:lnTo>
                  <a:pt x="5681" y="14663"/>
                </a:lnTo>
                <a:lnTo>
                  <a:pt x="5681" y="15150"/>
                </a:lnTo>
                <a:lnTo>
                  <a:pt x="5681" y="15730"/>
                </a:lnTo>
                <a:lnTo>
                  <a:pt x="5681" y="16241"/>
                </a:lnTo>
                <a:lnTo>
                  <a:pt x="5795" y="16913"/>
                </a:lnTo>
                <a:lnTo>
                  <a:pt x="5910" y="17586"/>
                </a:lnTo>
                <a:lnTo>
                  <a:pt x="5910" y="18213"/>
                </a:lnTo>
                <a:lnTo>
                  <a:pt x="5795" y="18885"/>
                </a:lnTo>
                <a:lnTo>
                  <a:pt x="5566" y="19396"/>
                </a:lnTo>
                <a:lnTo>
                  <a:pt x="5245" y="19976"/>
                </a:lnTo>
                <a:lnTo>
                  <a:pt x="4971" y="20370"/>
                </a:lnTo>
                <a:lnTo>
                  <a:pt x="4512" y="20811"/>
                </a:lnTo>
                <a:lnTo>
                  <a:pt x="4077" y="21043"/>
                </a:lnTo>
                <a:lnTo>
                  <a:pt x="5177" y="20927"/>
                </a:lnTo>
                <a:lnTo>
                  <a:pt x="6253" y="20486"/>
                </a:lnTo>
                <a:lnTo>
                  <a:pt x="7421" y="19976"/>
                </a:lnTo>
                <a:lnTo>
                  <a:pt x="8361" y="19187"/>
                </a:lnTo>
                <a:lnTo>
                  <a:pt x="8819" y="18769"/>
                </a:lnTo>
                <a:lnTo>
                  <a:pt x="9139" y="18213"/>
                </a:lnTo>
                <a:lnTo>
                  <a:pt x="9437" y="17772"/>
                </a:lnTo>
                <a:lnTo>
                  <a:pt x="9643" y="17261"/>
                </a:lnTo>
                <a:lnTo>
                  <a:pt x="9872" y="16681"/>
                </a:lnTo>
                <a:lnTo>
                  <a:pt x="9872" y="16171"/>
                </a:lnTo>
                <a:lnTo>
                  <a:pt x="9872" y="15614"/>
                </a:lnTo>
                <a:lnTo>
                  <a:pt x="9758" y="15057"/>
                </a:lnTo>
                <a:lnTo>
                  <a:pt x="10216" y="15498"/>
                </a:lnTo>
                <a:lnTo>
                  <a:pt x="10537" y="16241"/>
                </a:lnTo>
                <a:lnTo>
                  <a:pt x="10834" y="17145"/>
                </a:lnTo>
                <a:lnTo>
                  <a:pt x="11041" y="18213"/>
                </a:lnTo>
                <a:lnTo>
                  <a:pt x="11155" y="19187"/>
                </a:lnTo>
                <a:lnTo>
                  <a:pt x="11155" y="20185"/>
                </a:lnTo>
                <a:lnTo>
                  <a:pt x="11155" y="20579"/>
                </a:lnTo>
                <a:lnTo>
                  <a:pt x="11041" y="21043"/>
                </a:lnTo>
                <a:lnTo>
                  <a:pt x="10926" y="21391"/>
                </a:lnTo>
                <a:lnTo>
                  <a:pt x="10766" y="21600"/>
                </a:lnTo>
                <a:lnTo>
                  <a:pt x="11499" y="21484"/>
                </a:lnTo>
                <a:lnTo>
                  <a:pt x="12323" y="21043"/>
                </a:lnTo>
                <a:lnTo>
                  <a:pt x="13102" y="20370"/>
                </a:lnTo>
                <a:lnTo>
                  <a:pt x="13606" y="19628"/>
                </a:lnTo>
                <a:lnTo>
                  <a:pt x="13950" y="19071"/>
                </a:lnTo>
                <a:lnTo>
                  <a:pt x="14064" y="18677"/>
                </a:lnTo>
                <a:lnTo>
                  <a:pt x="14179" y="18097"/>
                </a:lnTo>
                <a:lnTo>
                  <a:pt x="14293" y="17586"/>
                </a:lnTo>
                <a:lnTo>
                  <a:pt x="14179" y="16913"/>
                </a:lnTo>
                <a:lnTo>
                  <a:pt x="14064" y="16241"/>
                </a:lnTo>
                <a:lnTo>
                  <a:pt x="13835" y="15614"/>
                </a:lnTo>
                <a:lnTo>
                  <a:pt x="13560" y="14872"/>
                </a:lnTo>
                <a:lnTo>
                  <a:pt x="13950" y="14941"/>
                </a:lnTo>
                <a:lnTo>
                  <a:pt x="14408" y="15150"/>
                </a:lnTo>
                <a:lnTo>
                  <a:pt x="14843" y="15266"/>
                </a:lnTo>
                <a:lnTo>
                  <a:pt x="15232" y="15614"/>
                </a:lnTo>
                <a:lnTo>
                  <a:pt x="15576" y="15846"/>
                </a:lnTo>
                <a:lnTo>
                  <a:pt x="15897" y="16171"/>
                </a:lnTo>
                <a:lnTo>
                  <a:pt x="16126" y="16473"/>
                </a:lnTo>
                <a:lnTo>
                  <a:pt x="16240" y="16913"/>
                </a:lnTo>
                <a:lnTo>
                  <a:pt x="16515" y="17261"/>
                </a:lnTo>
                <a:lnTo>
                  <a:pt x="17088" y="17586"/>
                </a:lnTo>
                <a:lnTo>
                  <a:pt x="17798" y="17865"/>
                </a:lnTo>
                <a:lnTo>
                  <a:pt x="18576" y="18097"/>
                </a:lnTo>
                <a:lnTo>
                  <a:pt x="19424" y="18213"/>
                </a:lnTo>
                <a:lnTo>
                  <a:pt x="20317" y="18213"/>
                </a:lnTo>
                <a:lnTo>
                  <a:pt x="21050" y="18213"/>
                </a:lnTo>
                <a:lnTo>
                  <a:pt x="21600" y="17865"/>
                </a:lnTo>
                <a:lnTo>
                  <a:pt x="21165" y="17656"/>
                </a:lnTo>
                <a:lnTo>
                  <a:pt x="20592" y="17470"/>
                </a:lnTo>
                <a:lnTo>
                  <a:pt x="20088" y="17029"/>
                </a:lnTo>
                <a:lnTo>
                  <a:pt x="19653" y="16681"/>
                </a:lnTo>
                <a:lnTo>
                  <a:pt x="19195" y="16241"/>
                </a:lnTo>
                <a:lnTo>
                  <a:pt x="18920" y="15962"/>
                </a:lnTo>
                <a:lnTo>
                  <a:pt x="18576" y="15498"/>
                </a:lnTo>
                <a:lnTo>
                  <a:pt x="18576" y="15057"/>
                </a:lnTo>
                <a:lnTo>
                  <a:pt x="18485" y="14756"/>
                </a:lnTo>
                <a:lnTo>
                  <a:pt x="18256" y="14199"/>
                </a:lnTo>
                <a:lnTo>
                  <a:pt x="17912" y="13526"/>
                </a:lnTo>
                <a:lnTo>
                  <a:pt x="17523" y="13016"/>
                </a:lnTo>
                <a:lnTo>
                  <a:pt x="16973" y="12436"/>
                </a:lnTo>
                <a:lnTo>
                  <a:pt x="16355" y="12041"/>
                </a:lnTo>
                <a:lnTo>
                  <a:pt x="16011" y="11832"/>
                </a:lnTo>
                <a:lnTo>
                  <a:pt x="15690" y="11716"/>
                </a:lnTo>
                <a:lnTo>
                  <a:pt x="15232" y="11716"/>
                </a:lnTo>
                <a:lnTo>
                  <a:pt x="14843" y="11716"/>
                </a:lnTo>
                <a:lnTo>
                  <a:pt x="15461" y="11252"/>
                </a:lnTo>
                <a:lnTo>
                  <a:pt x="16126" y="10858"/>
                </a:lnTo>
                <a:lnTo>
                  <a:pt x="16973" y="10649"/>
                </a:lnTo>
                <a:lnTo>
                  <a:pt x="17798" y="10417"/>
                </a:lnTo>
                <a:lnTo>
                  <a:pt x="18806" y="10301"/>
                </a:lnTo>
                <a:lnTo>
                  <a:pt x="19653" y="10301"/>
                </a:lnTo>
                <a:lnTo>
                  <a:pt x="20478" y="10417"/>
                </a:lnTo>
                <a:lnTo>
                  <a:pt x="21256" y="10533"/>
                </a:lnTo>
                <a:lnTo>
                  <a:pt x="20707" y="9837"/>
                </a:lnTo>
                <a:lnTo>
                  <a:pt x="19859" y="9234"/>
                </a:lnTo>
                <a:lnTo>
                  <a:pt x="18806" y="8538"/>
                </a:lnTo>
                <a:lnTo>
                  <a:pt x="17637" y="8144"/>
                </a:lnTo>
                <a:lnTo>
                  <a:pt x="16973" y="8027"/>
                </a:lnTo>
                <a:lnTo>
                  <a:pt x="16355" y="7935"/>
                </a:lnTo>
                <a:lnTo>
                  <a:pt x="15805" y="7935"/>
                </a:lnTo>
                <a:lnTo>
                  <a:pt x="15118" y="8027"/>
                </a:lnTo>
                <a:lnTo>
                  <a:pt x="14614" y="8144"/>
                </a:lnTo>
                <a:lnTo>
                  <a:pt x="14064" y="8422"/>
                </a:lnTo>
                <a:lnTo>
                  <a:pt x="13606" y="8886"/>
                </a:lnTo>
                <a:lnTo>
                  <a:pt x="13217" y="9327"/>
                </a:lnTo>
                <a:lnTo>
                  <a:pt x="13606" y="8538"/>
                </a:lnTo>
                <a:lnTo>
                  <a:pt x="13950" y="7935"/>
                </a:lnTo>
                <a:lnTo>
                  <a:pt x="14293" y="7123"/>
                </a:lnTo>
                <a:lnTo>
                  <a:pt x="14499" y="6519"/>
                </a:lnTo>
                <a:lnTo>
                  <a:pt x="14614" y="5823"/>
                </a:lnTo>
                <a:lnTo>
                  <a:pt x="14614" y="5220"/>
                </a:lnTo>
                <a:lnTo>
                  <a:pt x="14408" y="4524"/>
                </a:lnTo>
                <a:lnTo>
                  <a:pt x="14064" y="3898"/>
                </a:lnTo>
                <a:lnTo>
                  <a:pt x="13606" y="3225"/>
                </a:lnTo>
                <a:lnTo>
                  <a:pt x="13331" y="2598"/>
                </a:lnTo>
                <a:lnTo>
                  <a:pt x="13102" y="2042"/>
                </a:lnTo>
                <a:lnTo>
                  <a:pt x="12896" y="1485"/>
                </a:lnTo>
                <a:lnTo>
                  <a:pt x="12781" y="1090"/>
                </a:lnTo>
                <a:lnTo>
                  <a:pt x="12667" y="626"/>
                </a:lnTo>
                <a:lnTo>
                  <a:pt x="12667" y="278"/>
                </a:lnTo>
                <a:lnTo>
                  <a:pt x="12667" y="0"/>
                </a:lnTo>
                <a:lnTo>
                  <a:pt x="12163" y="394"/>
                </a:lnTo>
                <a:lnTo>
                  <a:pt x="11728" y="974"/>
                </a:lnTo>
                <a:lnTo>
                  <a:pt x="11155" y="1601"/>
                </a:lnTo>
                <a:lnTo>
                  <a:pt x="10766" y="2390"/>
                </a:lnTo>
                <a:lnTo>
                  <a:pt x="10330" y="3109"/>
                </a:lnTo>
                <a:lnTo>
                  <a:pt x="10101" y="3898"/>
                </a:lnTo>
                <a:lnTo>
                  <a:pt x="9987" y="4524"/>
                </a:lnTo>
                <a:lnTo>
                  <a:pt x="10101" y="5220"/>
                </a:lnTo>
                <a:lnTo>
                  <a:pt x="10216" y="5823"/>
                </a:lnTo>
                <a:lnTo>
                  <a:pt x="10330" y="6403"/>
                </a:lnTo>
                <a:lnTo>
                  <a:pt x="10330" y="6914"/>
                </a:lnTo>
                <a:lnTo>
                  <a:pt x="10216" y="7471"/>
                </a:lnTo>
                <a:lnTo>
                  <a:pt x="10101" y="7935"/>
                </a:lnTo>
                <a:lnTo>
                  <a:pt x="9872" y="8329"/>
                </a:lnTo>
                <a:lnTo>
                  <a:pt x="9643" y="8654"/>
                </a:lnTo>
                <a:lnTo>
                  <a:pt x="9368" y="9002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ru-RU" dirty="0"/>
          </a:p>
        </p:txBody>
      </p:sp>
      <p:pic>
        <p:nvPicPr>
          <p:cNvPr id="7173" name="Picture 5" descr="sea1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590800"/>
            <a:ext cx="2609850" cy="1722438"/>
          </a:xfrm>
          <a:prstGeom prst="rect">
            <a:avLst/>
          </a:prstGeom>
          <a:noFill/>
        </p:spPr>
      </p:pic>
      <p:pic>
        <p:nvPicPr>
          <p:cNvPr id="7174" name="Picture 6" descr="blest13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72200" y="2819400"/>
            <a:ext cx="2438400" cy="1495425"/>
          </a:xfrm>
          <a:prstGeom prst="rect">
            <a:avLst/>
          </a:prstGeom>
          <a:noFill/>
        </p:spPr>
      </p:pic>
      <p:pic>
        <p:nvPicPr>
          <p:cNvPr id="7175" name="Picture 7" descr="fish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457200"/>
            <a:ext cx="1644650" cy="1828800"/>
          </a:xfrm>
          <a:prstGeom prst="rect">
            <a:avLst/>
          </a:prstGeom>
          <a:noFill/>
        </p:spPr>
      </p:pic>
      <p:pic>
        <p:nvPicPr>
          <p:cNvPr id="7176" name="Picture 8" descr="sea1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533400"/>
            <a:ext cx="2000250" cy="1500188"/>
          </a:xfrm>
          <a:prstGeom prst="rect">
            <a:avLst/>
          </a:prstGeom>
          <a:noFill/>
        </p:spPr>
      </p:pic>
      <p:pic>
        <p:nvPicPr>
          <p:cNvPr id="7177" name="Picture 9" descr="sea6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2514600"/>
            <a:ext cx="2209800" cy="2130425"/>
          </a:xfrm>
          <a:prstGeom prst="rect">
            <a:avLst/>
          </a:prstGeom>
          <a:noFill/>
        </p:spPr>
      </p:pic>
      <p:pic>
        <p:nvPicPr>
          <p:cNvPr id="7178" name="Picture 10" descr="sea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9000" y="1066800"/>
            <a:ext cx="2209800" cy="1347788"/>
          </a:xfrm>
          <a:prstGeom prst="rect">
            <a:avLst/>
          </a:prstGeom>
          <a:noFill/>
        </p:spPr>
      </p:pic>
      <p:sp>
        <p:nvSpPr>
          <p:cNvPr id="7179" name="WordArt 11"/>
          <p:cNvSpPr>
            <a:spLocks noChangeArrowheads="1" noChangeShapeType="1" noTextEdit="1"/>
          </p:cNvSpPr>
          <p:nvPr/>
        </p:nvSpPr>
        <p:spPr bwMode="auto">
          <a:xfrm>
            <a:off x="4191000" y="1524000"/>
            <a:ext cx="609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2</a:t>
            </a:r>
          </a:p>
        </p:txBody>
      </p:sp>
      <p:sp>
        <p:nvSpPr>
          <p:cNvPr id="7180" name="WordArt 12"/>
          <p:cNvSpPr>
            <a:spLocks noChangeArrowheads="1" noChangeShapeType="1" noTextEdit="1"/>
          </p:cNvSpPr>
          <p:nvPr/>
        </p:nvSpPr>
        <p:spPr bwMode="auto">
          <a:xfrm>
            <a:off x="1524000" y="106680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5</a:t>
            </a:r>
          </a:p>
        </p:txBody>
      </p:sp>
      <p:sp>
        <p:nvSpPr>
          <p:cNvPr id="7181" name="WordArt 13"/>
          <p:cNvSpPr>
            <a:spLocks noChangeArrowheads="1" noChangeShapeType="1" noTextEdit="1"/>
          </p:cNvSpPr>
          <p:nvPr/>
        </p:nvSpPr>
        <p:spPr bwMode="auto">
          <a:xfrm>
            <a:off x="6934200" y="3200400"/>
            <a:ext cx="352425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0</a:t>
            </a:r>
          </a:p>
        </p:txBody>
      </p:sp>
      <p:sp>
        <p:nvSpPr>
          <p:cNvPr id="7182" name="WordArt 14"/>
          <p:cNvSpPr>
            <a:spLocks noChangeArrowheads="1" noChangeShapeType="1" noTextEdit="1"/>
          </p:cNvSpPr>
          <p:nvPr/>
        </p:nvSpPr>
        <p:spPr bwMode="auto">
          <a:xfrm>
            <a:off x="7772400" y="1143000"/>
            <a:ext cx="433388" cy="563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4</a:t>
            </a:r>
          </a:p>
        </p:txBody>
      </p:sp>
      <p:sp>
        <p:nvSpPr>
          <p:cNvPr id="7183" name="WordArt 15"/>
          <p:cNvSpPr>
            <a:spLocks noChangeArrowheads="1" noChangeShapeType="1" noTextEdit="1"/>
          </p:cNvSpPr>
          <p:nvPr/>
        </p:nvSpPr>
        <p:spPr bwMode="auto">
          <a:xfrm>
            <a:off x="1828800" y="312420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1</a:t>
            </a:r>
          </a:p>
        </p:txBody>
      </p:sp>
      <p:sp>
        <p:nvSpPr>
          <p:cNvPr id="7184" name="WordArt 16"/>
          <p:cNvSpPr>
            <a:spLocks noChangeArrowheads="1" noChangeShapeType="1" noTextEdit="1"/>
          </p:cNvSpPr>
          <p:nvPr/>
        </p:nvSpPr>
        <p:spPr bwMode="auto">
          <a:xfrm>
            <a:off x="4724400" y="3200400"/>
            <a:ext cx="533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3</a:t>
            </a:r>
          </a:p>
        </p:txBody>
      </p:sp>
      <p:sp>
        <p:nvSpPr>
          <p:cNvPr id="7185" name="WordArt 17"/>
          <p:cNvSpPr>
            <a:spLocks noChangeArrowheads="1" noChangeShapeType="1" noTextEdit="1"/>
          </p:cNvSpPr>
          <p:nvPr/>
        </p:nvSpPr>
        <p:spPr bwMode="auto">
          <a:xfrm>
            <a:off x="381000" y="6172200"/>
            <a:ext cx="1600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42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6-3-1</a:t>
            </a:r>
          </a:p>
        </p:txBody>
      </p:sp>
      <p:sp>
        <p:nvSpPr>
          <p:cNvPr id="7186" name="WordArt 18"/>
          <p:cNvSpPr>
            <a:spLocks noChangeArrowheads="1" noChangeShapeType="1" noTextEdit="1"/>
          </p:cNvSpPr>
          <p:nvPr/>
        </p:nvSpPr>
        <p:spPr bwMode="auto">
          <a:xfrm>
            <a:off x="6858000" y="6096000"/>
            <a:ext cx="1371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7-1-3</a:t>
            </a:r>
          </a:p>
        </p:txBody>
      </p:sp>
      <p:sp>
        <p:nvSpPr>
          <p:cNvPr id="7187" name="WordArt 19"/>
          <p:cNvSpPr>
            <a:spLocks noChangeArrowheads="1" noChangeShapeType="1" noTextEdit="1"/>
          </p:cNvSpPr>
          <p:nvPr/>
        </p:nvSpPr>
        <p:spPr bwMode="auto">
          <a:xfrm>
            <a:off x="3505200" y="6096000"/>
            <a:ext cx="1828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8-2-2</a:t>
            </a:r>
          </a:p>
        </p:txBody>
      </p:sp>
      <p:sp>
        <p:nvSpPr>
          <p:cNvPr id="7188" name="WordArt 20"/>
          <p:cNvSpPr>
            <a:spLocks noChangeArrowheads="1" noChangeShapeType="1" noTextEdit="1"/>
          </p:cNvSpPr>
          <p:nvPr/>
        </p:nvSpPr>
        <p:spPr bwMode="auto">
          <a:xfrm>
            <a:off x="6781800" y="5105400"/>
            <a:ext cx="1452563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5-1-3</a:t>
            </a:r>
          </a:p>
        </p:txBody>
      </p:sp>
      <p:sp>
        <p:nvSpPr>
          <p:cNvPr id="7189" name="WordArt 21"/>
          <p:cNvSpPr>
            <a:spLocks noChangeArrowheads="1" noChangeShapeType="1" noTextEdit="1"/>
          </p:cNvSpPr>
          <p:nvPr/>
        </p:nvSpPr>
        <p:spPr bwMode="auto">
          <a:xfrm>
            <a:off x="3505200" y="5105400"/>
            <a:ext cx="15240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9-1-3</a:t>
            </a:r>
          </a:p>
        </p:txBody>
      </p:sp>
      <p:sp>
        <p:nvSpPr>
          <p:cNvPr id="7190" name="WordArt 22"/>
          <p:cNvSpPr>
            <a:spLocks noChangeArrowheads="1" noChangeShapeType="1" noTextEdit="1"/>
          </p:cNvSpPr>
          <p:nvPr/>
        </p:nvSpPr>
        <p:spPr bwMode="auto">
          <a:xfrm>
            <a:off x="304800" y="4724400"/>
            <a:ext cx="17526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4-2-2</a:t>
            </a:r>
          </a:p>
        </p:txBody>
      </p:sp>
      <p:sp>
        <p:nvSpPr>
          <p:cNvPr id="7191" name="WordArt 23"/>
          <p:cNvSpPr>
            <a:spLocks noChangeArrowheads="1" noChangeShapeType="1" noTextEdit="1"/>
          </p:cNvSpPr>
          <p:nvPr/>
        </p:nvSpPr>
        <p:spPr bwMode="auto">
          <a:xfrm>
            <a:off x="2133600" y="4724400"/>
            <a:ext cx="685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=0</a:t>
            </a:r>
          </a:p>
        </p:txBody>
      </p:sp>
      <p:sp>
        <p:nvSpPr>
          <p:cNvPr id="7192" name="WordArt 24"/>
          <p:cNvSpPr>
            <a:spLocks noChangeArrowheads="1" noChangeShapeType="1" noTextEdit="1"/>
          </p:cNvSpPr>
          <p:nvPr/>
        </p:nvSpPr>
        <p:spPr bwMode="auto">
          <a:xfrm>
            <a:off x="2133600" y="6172200"/>
            <a:ext cx="5334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=2</a:t>
            </a:r>
          </a:p>
        </p:txBody>
      </p:sp>
      <p:sp>
        <p:nvSpPr>
          <p:cNvPr id="7193" name="WordArt 25"/>
          <p:cNvSpPr>
            <a:spLocks noChangeArrowheads="1" noChangeShapeType="1" noTextEdit="1"/>
          </p:cNvSpPr>
          <p:nvPr/>
        </p:nvSpPr>
        <p:spPr bwMode="auto">
          <a:xfrm>
            <a:off x="5181600" y="5105400"/>
            <a:ext cx="6096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=5</a:t>
            </a:r>
          </a:p>
        </p:txBody>
      </p:sp>
      <p:sp>
        <p:nvSpPr>
          <p:cNvPr id="7194" name="WordArt 26"/>
          <p:cNvSpPr>
            <a:spLocks noChangeArrowheads="1" noChangeShapeType="1" noTextEdit="1"/>
          </p:cNvSpPr>
          <p:nvPr/>
        </p:nvSpPr>
        <p:spPr bwMode="auto">
          <a:xfrm>
            <a:off x="5410200" y="6096000"/>
            <a:ext cx="685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=4</a:t>
            </a:r>
          </a:p>
        </p:txBody>
      </p:sp>
      <p:sp>
        <p:nvSpPr>
          <p:cNvPr id="7195" name="WordArt 27"/>
          <p:cNvSpPr>
            <a:spLocks noChangeArrowheads="1" noChangeShapeType="1" noTextEdit="1"/>
          </p:cNvSpPr>
          <p:nvPr/>
        </p:nvSpPr>
        <p:spPr bwMode="auto">
          <a:xfrm>
            <a:off x="8382000" y="5105400"/>
            <a:ext cx="5334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=1</a:t>
            </a: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8443913" y="6096000"/>
            <a:ext cx="700087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=3</a:t>
            </a:r>
          </a:p>
        </p:txBody>
      </p:sp>
      <p:sp>
        <p:nvSpPr>
          <p:cNvPr id="7197" name="WordArt 29"/>
          <p:cNvSpPr>
            <a:spLocks noChangeArrowheads="1" noChangeShapeType="1" noTextEdit="1"/>
          </p:cNvSpPr>
          <p:nvPr/>
        </p:nvSpPr>
        <p:spPr bwMode="auto">
          <a:xfrm>
            <a:off x="2362200" y="1981200"/>
            <a:ext cx="4267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"/>
                <a:cs typeface="Arial"/>
              </a:rPr>
              <a:t>Молодцы 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0.00902 L -0.68333 0.2219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2" y="1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4624E-7 L -0.3375 0.6344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" y="317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8.09249E-7 L 0.34062 0.5900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29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21387E-6 L -0.31493 0.6769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" y="338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04046E-6 L 0.62396 0.2409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2" y="120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71676E-6 L 0.34583 0.38867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19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nimBg="1"/>
      <p:bldP spid="7180" grpId="0" animBg="1"/>
      <p:bldP spid="7181" grpId="0" animBg="1"/>
      <p:bldP spid="7182" grpId="0" animBg="1"/>
      <p:bldP spid="7183" grpId="0" animBg="1"/>
      <p:bldP spid="7184" grpId="0" animBg="1"/>
      <p:bldP spid="7191" grpId="0" animBg="1"/>
      <p:bldP spid="7192" grpId="0" animBg="1"/>
      <p:bldP spid="7193" grpId="0" animBg="1"/>
      <p:bldP spid="7194" grpId="0" animBg="1"/>
      <p:bldP spid="7195" grpId="0" animBg="1"/>
      <p:bldP spid="7196" grpId="0" animBg="1"/>
      <p:bldP spid="719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696200" cy="3429000"/>
          </a:xfrm>
        </p:spPr>
        <p:txBody>
          <a:bodyPr/>
          <a:lstStyle/>
          <a:p>
            <a:pPr>
              <a:buFontTx/>
              <a:buNone/>
            </a:pPr>
            <a:r>
              <a:rPr lang="ru-RU" sz="4400" b="1" dirty="0"/>
              <a:t>4-4=0          8-4=4</a:t>
            </a:r>
          </a:p>
          <a:p>
            <a:pPr>
              <a:buFontTx/>
              <a:buNone/>
            </a:pPr>
            <a:r>
              <a:rPr lang="ru-RU" sz="4400" b="1" dirty="0"/>
              <a:t>9-4=5          5-4=1 </a:t>
            </a:r>
          </a:p>
          <a:p>
            <a:pPr>
              <a:buFontTx/>
              <a:buNone/>
            </a:pPr>
            <a:r>
              <a:rPr lang="ru-RU" sz="4400" b="1" dirty="0"/>
              <a:t>6-4=2          7-4=3</a:t>
            </a:r>
          </a:p>
          <a:p>
            <a:pPr>
              <a:buFontTx/>
              <a:buNone/>
            </a:pPr>
            <a:r>
              <a:rPr lang="ru-RU" sz="4400" b="1" dirty="0"/>
              <a:t>10-4=6</a:t>
            </a:r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143000" y="609600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latin typeface="Comic Sans MS" pitchFamily="66" charset="0"/>
              </a:rPr>
              <a:t>        Игра « Фотограф».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_3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5257800"/>
            <a:ext cx="1038225" cy="1181100"/>
          </a:xfrm>
          <a:prstGeom prst="rect">
            <a:avLst/>
          </a:prstGeom>
          <a:noFill/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181600" y="5410200"/>
            <a:ext cx="1066800" cy="9906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971800" y="5410200"/>
            <a:ext cx="762000" cy="1143000"/>
          </a:xfrm>
          <a:prstGeom prst="can">
            <a:avLst>
              <a:gd name="adj" fmla="val 37500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9221" name="Picture 5" descr="science2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5410200"/>
            <a:ext cx="1143000" cy="1143000"/>
          </a:xfrm>
          <a:prstGeom prst="rect">
            <a:avLst/>
          </a:prstGeom>
          <a:noFill/>
        </p:spPr>
      </p:pic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4038600" y="5257800"/>
            <a:ext cx="990600" cy="1219200"/>
          </a:xfrm>
          <a:prstGeom prst="triangle">
            <a:avLst>
              <a:gd name="adj" fmla="val 500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7772400" y="5410200"/>
            <a:ext cx="1066800" cy="1066800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1676400" y="5638800"/>
            <a:ext cx="914400" cy="9144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609600" y="609600"/>
            <a:ext cx="3657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latin typeface="Comic Sans MS" pitchFamily="66" charset="0"/>
              </a:rPr>
              <a:t>Объёмные фигуры</a:t>
            </a:r>
          </a:p>
        </p:txBody>
      </p:sp>
      <p:sp>
        <p:nvSpPr>
          <p:cNvPr id="9226" name="Rectangle 10"/>
          <p:cNvSpPr>
            <a:spLocks noChangeArrowheads="1"/>
          </p:cNvSpPr>
          <p:nvPr/>
        </p:nvSpPr>
        <p:spPr bwMode="auto">
          <a:xfrm>
            <a:off x="5257800" y="685800"/>
            <a:ext cx="32321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 b="1" dirty="0">
                <a:latin typeface="Comic Sans MS" pitchFamily="66" charset="0"/>
              </a:rPr>
              <a:t>Плоские фигуры</a:t>
            </a:r>
          </a:p>
        </p:txBody>
      </p:sp>
      <p:sp>
        <p:nvSpPr>
          <p:cNvPr id="9227" name="AutoShape 11"/>
          <p:cNvSpPr>
            <a:spLocks/>
          </p:cNvSpPr>
          <p:nvPr/>
        </p:nvSpPr>
        <p:spPr bwMode="auto">
          <a:xfrm rot="16200000" flipH="1">
            <a:off x="4210050" y="590550"/>
            <a:ext cx="876300" cy="7924800"/>
          </a:xfrm>
          <a:prstGeom prst="rightBrace">
            <a:avLst>
              <a:gd name="adj1" fmla="val 75362"/>
              <a:gd name="adj2" fmla="val 49995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9228" name="Rectangle 12"/>
          <p:cNvSpPr>
            <a:spLocks noChangeArrowheads="1"/>
          </p:cNvSpPr>
          <p:nvPr/>
        </p:nvSpPr>
        <p:spPr bwMode="auto">
          <a:xfrm>
            <a:off x="4419600" y="5029200"/>
            <a:ext cx="30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b="1" dirty="0"/>
              <a:t>?</a:t>
            </a:r>
            <a:r>
              <a:rPr lang="ru-RU" dirty="0"/>
              <a:t> </a:t>
            </a: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304800" y="5410200"/>
            <a:ext cx="36576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 dirty="0">
                <a:latin typeface="Comic Sans MS" pitchFamily="66" charset="0"/>
              </a:rPr>
              <a:t>4+3=7 (ф)</a:t>
            </a:r>
          </a:p>
          <a:p>
            <a:r>
              <a:rPr lang="ru-RU" sz="2800" b="1" dirty="0">
                <a:latin typeface="Comic Sans MS" pitchFamily="66" charset="0"/>
              </a:rPr>
              <a:t>Ответ:7 фигур.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7283E-6 L -0.00417 -0.604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1.6763E-6 L 0.39167 -0.5768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" y="-2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87283E-6 L -0.09167 -0.604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-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52601E-6 L 0.34584 -0.5327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" y="-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39306E-6 L -0.53333 -0.360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7" y="-1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90751E-6 L -0.47344 -0.3412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" y="-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73988E-6 L -0.19166 -0.3662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-1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9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9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  <p:bldP spid="9220" grpId="0" animBg="1"/>
      <p:bldP spid="9222" grpId="0" animBg="1"/>
      <p:bldP spid="9223" grpId="0" animBg="1"/>
      <p:bldP spid="9224" grpId="0" animBg="1"/>
      <p:bldP spid="9227" grpId="0" animBg="1"/>
      <p:bldP spid="92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картинки\40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D:\картинки\CLIPART\HOMEANIM\J00761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97297">
            <a:off x="6736191" y="1206585"/>
            <a:ext cx="714271" cy="763851"/>
          </a:xfrm>
          <a:prstGeom prst="rect">
            <a:avLst/>
          </a:prstGeom>
          <a:noFill/>
        </p:spPr>
      </p:pic>
      <p:pic>
        <p:nvPicPr>
          <p:cNvPr id="1028" name="Picture 4" descr="D:\картинки\CLIPART\HOMEANIM\J00761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910327">
            <a:off x="3648914" y="5353935"/>
            <a:ext cx="1358310" cy="1197429"/>
          </a:xfrm>
          <a:prstGeom prst="rect">
            <a:avLst/>
          </a:prstGeom>
          <a:noFill/>
        </p:spPr>
      </p:pic>
      <p:pic>
        <p:nvPicPr>
          <p:cNvPr id="1029" name="Picture 5" descr="D:\картинки\CLIPART\HOMEANIM\J00761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36869">
            <a:off x="2101660" y="914089"/>
            <a:ext cx="950628" cy="822351"/>
          </a:xfrm>
          <a:prstGeom prst="rect">
            <a:avLst/>
          </a:prstGeom>
          <a:noFill/>
        </p:spPr>
      </p:pic>
      <p:pic>
        <p:nvPicPr>
          <p:cNvPr id="1030" name="Picture 6" descr="D:\картинки\CLIPART\HOMEANIM\J00761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352896">
            <a:off x="7714157" y="2228399"/>
            <a:ext cx="1037255" cy="904839"/>
          </a:xfrm>
          <a:prstGeom prst="rect">
            <a:avLst/>
          </a:prstGeom>
          <a:noFill/>
        </p:spPr>
      </p:pic>
      <p:pic>
        <p:nvPicPr>
          <p:cNvPr id="1031" name="Picture 7" descr="D:\картинки\CLIPART\HOMEANIM\J00761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946923">
            <a:off x="221734" y="4185170"/>
            <a:ext cx="1253137" cy="1220762"/>
          </a:xfrm>
          <a:prstGeom prst="rect">
            <a:avLst/>
          </a:prstGeom>
          <a:noFill/>
        </p:spPr>
      </p:pic>
      <p:pic>
        <p:nvPicPr>
          <p:cNvPr id="1032" name="Picture 8" descr="D:\картинки\CLIPART\HOMEANIM\J00761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8428387">
            <a:off x="7680907" y="4448832"/>
            <a:ext cx="1193677" cy="1275522"/>
          </a:xfrm>
          <a:prstGeom prst="rect">
            <a:avLst/>
          </a:prstGeom>
          <a:noFill/>
        </p:spPr>
      </p:pic>
      <p:pic>
        <p:nvPicPr>
          <p:cNvPr id="1033" name="Picture 9" descr="D:\картинки\CLIPART\HOMEANIM\J00761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291141">
            <a:off x="5999604" y="5076316"/>
            <a:ext cx="1215323" cy="1376093"/>
          </a:xfrm>
          <a:prstGeom prst="rect">
            <a:avLst/>
          </a:prstGeom>
          <a:noFill/>
        </p:spPr>
      </p:pic>
      <p:pic>
        <p:nvPicPr>
          <p:cNvPr id="1034" name="Picture 10" descr="D:\картинки\CLIPART\HOMEANIM\J00761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664882">
            <a:off x="419831" y="2050411"/>
            <a:ext cx="862016" cy="761998"/>
          </a:xfrm>
          <a:prstGeom prst="rect">
            <a:avLst/>
          </a:prstGeom>
          <a:noFill/>
        </p:spPr>
      </p:pic>
      <p:pic>
        <p:nvPicPr>
          <p:cNvPr id="1035" name="Picture 11" descr="D:\картинки\CLIPART\HOMEANIM\J00761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006432">
            <a:off x="4737424" y="179844"/>
            <a:ext cx="857256" cy="738202"/>
          </a:xfrm>
          <a:prstGeom prst="rect">
            <a:avLst/>
          </a:prstGeom>
          <a:noFill/>
        </p:spPr>
      </p:pic>
      <p:pic>
        <p:nvPicPr>
          <p:cNvPr id="1036" name="Picture 12" descr="D:\картинки\CLIPART\HOMEANIM\J00761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6932891">
            <a:off x="1520868" y="5335580"/>
            <a:ext cx="1155885" cy="1059554"/>
          </a:xfrm>
          <a:prstGeom prst="rect">
            <a:avLst/>
          </a:prstGeom>
          <a:noFill/>
        </p:spPr>
      </p:pic>
      <p:pic>
        <p:nvPicPr>
          <p:cNvPr id="1037" name="Picture 13" descr="D:\картинки\CLIPART\HOMEANIM\J00761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371859">
            <a:off x="4050144" y="1603822"/>
            <a:ext cx="1057488" cy="864104"/>
          </a:xfrm>
          <a:prstGeom prst="rect">
            <a:avLst/>
          </a:prstGeom>
          <a:noFill/>
        </p:spPr>
      </p:pic>
      <p:pic>
        <p:nvPicPr>
          <p:cNvPr id="14" name="Picture 50" descr="87732276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714356"/>
            <a:ext cx="3671888" cy="3276600"/>
          </a:xfrm>
          <a:prstGeom prst="rect">
            <a:avLst/>
          </a:prstGeom>
          <a:noFill/>
        </p:spPr>
      </p:pic>
      <p:pic>
        <p:nvPicPr>
          <p:cNvPr id="16" name="001_CAFE BLONKER - SIDEWAL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714480" y="3571876"/>
            <a:ext cx="142876" cy="142876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7.40741E-7 L 0.10174 0.465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" y="2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0.16667  C 0 0.24133  0.069 0.33333  0.125 0.33333  L 0.25 0.33333  E" pathEditMode="relative" ptsTypes="">
                                      <p:cBhvr>
                                        <p:cTn id="2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1" presetClass="exit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8)">
                                      <p:cBhvr>
                                        <p:cTn id="3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58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3159 -1.48148E-6 L 0.00816 0.11968 C 0.01684 0.14491 0.0224 0.18218 0.0224 0.2213 C 0.0224 0.26621 0.01684 0.30162 0.00816 0.32685 L -0.03159 0.44699 " pathEditMode="relative" rAng="0" ptsTypes="FffFF">
                                      <p:cBhvr>
                                        <p:cTn id="40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" y="2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000"/>
                            </p:stCondLst>
                            <p:childTnLst>
                              <p:par>
                                <p:cTn id="42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0"/>
                            </p:stCondLst>
                            <p:childTnLst>
                              <p:par>
                                <p:cTn id="46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000"/>
                            </p:stCondLst>
                            <p:childTnLst>
                              <p:par>
                                <p:cTn id="51" presetID="5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38889E-6 1.48148E-6 L 0.125 1.48148E-6 C 0.18108 1.48148E-6 0.25 0.0919 0.25 0.16667 L 0.25 0.33333 " pathEditMode="relative" rAng="0" ptsTypes="FfFF">
                                      <p:cBhvr>
                                        <p:cTn id="5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0"/>
                            </p:stCondLst>
                            <p:childTnLst>
                              <p:par>
                                <p:cTn id="54" presetID="2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7000"/>
                            </p:stCondLst>
                            <p:childTnLst>
                              <p:par>
                                <p:cTn id="58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0"/>
                            </p:stCondLst>
                            <p:childTnLst>
                              <p:par>
                                <p:cTn id="62" presetID="49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8.33333E-7 2.59259E-6 L 0.13177 0.34398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" y="1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3000"/>
                            </p:stCondLst>
                            <p:childTnLst>
                              <p:par>
                                <p:cTn id="65" presetID="7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50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8000"/>
                            </p:stCondLst>
                            <p:childTnLst>
                              <p:par>
                                <p:cTn id="75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6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10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4000"/>
                            </p:stCondLst>
                            <p:childTnLst>
                              <p:par>
                                <p:cTn id="84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7000"/>
                            </p:stCondLst>
                            <p:childTnLst>
                              <p:par>
                                <p:cTn id="88" presetID="19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100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4000"/>
                            </p:stCondLst>
                            <p:childTnLst>
                              <p:par>
                                <p:cTn id="9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6000"/>
                            </p:stCondLst>
                            <p:childTnLst>
                              <p:par>
                                <p:cTn id="10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8000"/>
                            </p:stCondLst>
                            <p:childTnLst>
                              <p:par>
                                <p:cTn id="10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60000"/>
                            </p:stCondLst>
                            <p:childTnLst>
                              <p:par>
                                <p:cTn id="113" presetID="9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4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2000"/>
                            </p:stCondLst>
                            <p:childTnLst>
                              <p:par>
                                <p:cTn id="1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4000"/>
                            </p:stCondLst>
                            <p:childTnLst>
                              <p:par>
                                <p:cTn id="12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3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66000"/>
                            </p:stCondLst>
                            <p:childTnLst>
                              <p:par>
                                <p:cTn id="126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71500"/>
                            </p:stCondLst>
                            <p:childTnLst>
                              <p:par>
                                <p:cTn id="132" presetID="1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C 0.069 0  0.125 0.07467  0.125 0.16667  C 0.125 0.25867  0.069 0.33333  0 0.33333  C -0.069 0.33333  -0.125 0.25867  -0.125 0.16667  C -0.125 0.07467  -0.069 0  0 0  Z" pathEditMode="relative" ptsTypes="">
                                      <p:cBhvr>
                                        <p:cTn id="13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6500"/>
                            </p:stCondLst>
                            <p:childTnLst>
                              <p:par>
                                <p:cTn id="135" presetID="2" presetClass="exit" presetSubtype="3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36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629763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Преимущества использования</a:t>
            </a:r>
            <a:br>
              <a:rPr lang="ru-RU" sz="2800" b="1" dirty="0" smtClean="0"/>
            </a:br>
            <a:r>
              <a:rPr lang="ru-RU" sz="2800" b="1" dirty="0" smtClean="0"/>
              <a:t>ИКТ: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b="1" i="1" dirty="0" smtClean="0"/>
              <a:t>1. Делает обучение более эффективным;</a:t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2.Способствует индивидуализации обучения;</a:t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3.Повышает мотивацию обучения;</a:t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4.Активизирует познавательную деятельность учащихся;</a:t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5.Обеспечивает оперативность и объективность контроля;</a:t>
            </a:r>
            <a:br>
              <a:rPr lang="ru-RU" sz="2200" b="1" i="1" dirty="0" smtClean="0"/>
            </a:br>
            <a:r>
              <a:rPr lang="ru-RU" sz="2200" b="1" i="1" dirty="0" smtClean="0"/>
              <a:t/>
            </a:r>
            <a:br>
              <a:rPr lang="ru-RU" sz="2200" b="1" i="1" dirty="0" smtClean="0"/>
            </a:br>
            <a:r>
              <a:rPr lang="ru-RU" sz="2200" b="1" i="1" dirty="0" smtClean="0"/>
              <a:t>6. Повышает интерес к изучаемым предметам</a:t>
            </a:r>
            <a:r>
              <a:rPr lang="ru-RU" sz="2200" dirty="0" smtClean="0"/>
              <a:t>.</a:t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i="1" dirty="0" smtClean="0"/>
              <a:t>7. Использование компьютерных технологий в процессе обучения влияет на рост профессиональной компетентности учителя.</a:t>
            </a:r>
            <a:endParaRPr lang="ru-RU" sz="2200" b="1" i="1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125538"/>
            <a:ext cx="8302625" cy="3598862"/>
          </a:xfrm>
        </p:spPr>
        <p:txBody>
          <a:bodyPr/>
          <a:lstStyle/>
          <a:p>
            <a:r>
              <a:rPr lang="ru-RU" i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Интерактивная доска в начальной школе</a:t>
            </a:r>
          </a:p>
        </p:txBody>
      </p:sp>
      <p:pic>
        <p:nvPicPr>
          <p:cNvPr id="1026" name="Picture 2" descr="D:\ФОТО\школа\DSC048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2357454" cy="1768090"/>
          </a:xfrm>
          <a:prstGeom prst="rect">
            <a:avLst/>
          </a:prstGeom>
          <a:noFill/>
        </p:spPr>
      </p:pic>
      <p:pic>
        <p:nvPicPr>
          <p:cNvPr id="1027" name="Picture 3" descr="D:\ФОТО\школа\DSC048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85728"/>
            <a:ext cx="2286016" cy="1714512"/>
          </a:xfrm>
          <a:prstGeom prst="rect">
            <a:avLst/>
          </a:prstGeom>
          <a:noFill/>
        </p:spPr>
      </p:pic>
      <p:pic>
        <p:nvPicPr>
          <p:cNvPr id="1028" name="Picture 4" descr="D:\ФОТО\школа\DSC0487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5" y="4572008"/>
            <a:ext cx="2714645" cy="1828736"/>
          </a:xfrm>
          <a:prstGeom prst="rect">
            <a:avLst/>
          </a:prstGeom>
          <a:noFill/>
        </p:spPr>
      </p:pic>
      <p:pic>
        <p:nvPicPr>
          <p:cNvPr id="1029" name="Picture 5" descr="D:\ФОТО\школа\DSC048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4572008"/>
            <a:ext cx="2786082" cy="17859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2" name="Rectangle 4"/>
          <p:cNvSpPr>
            <a:spLocks noChangeArrowheads="1"/>
          </p:cNvSpPr>
          <p:nvPr/>
        </p:nvSpPr>
        <p:spPr bwMode="auto">
          <a:xfrm>
            <a:off x="539750" y="231775"/>
            <a:ext cx="8208963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200" b="1" i="1"/>
              <a:t>Классические символы школьной жизни - доска и мел - безнадежно устаревают! На смену им приходят высокотехнологичные интерактивные доски. Использование интерактивной доски на уроке - это не только возможность увлечь школьников интересным материалом, но и самому учителю по-новому взглянуть на свой предмет. </a:t>
            </a:r>
          </a:p>
          <a:p>
            <a:pPr eaLnBrk="0" hangingPunct="0"/>
            <a:endParaRPr lang="ru-RU" sz="3200" b="1" i="1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428596" y="1000108"/>
            <a:ext cx="7429552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Главной целью внедрения информационно-коммуникационных технологий в образовательный процесс должно стать появление новых видов учебной деятельности, характерных именно для современной информационной среды. </a:t>
            </a:r>
            <a:endParaRPr kumimoji="0" lang="ru-RU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362950" cy="6246812"/>
          </a:xfrm>
        </p:spPr>
        <p:txBody>
          <a:bodyPr>
            <a:normAutofit fontScale="90000"/>
          </a:bodyPr>
          <a:lstStyle/>
          <a:p>
            <a:r>
              <a:rPr lang="ru-RU" sz="4000"/>
              <a:t>Работая учителем сегодня недостаточно просто владеть методикой обучения, необходимо учитывать то новое, что появляется в педагогической науке, и брать на вооружение, лишь пропустив через себя, творчески осмыслив. </a:t>
            </a:r>
            <a:br>
              <a:rPr lang="ru-RU" sz="4000"/>
            </a:br>
            <a:r>
              <a:rPr lang="ru-RU" sz="4000"/>
              <a:t>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246812"/>
          </a:xfrm>
        </p:spPr>
        <p:txBody>
          <a:bodyPr/>
          <a:lstStyle/>
          <a:p>
            <a:r>
              <a:rPr lang="ru-RU" sz="6000"/>
              <a:t>Творческих успехов.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pic>
        <p:nvPicPr>
          <p:cNvPr id="16385" name="Picture 1" descr="D:\ФОТО\осень 2010\DSC045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643314"/>
            <a:ext cx="3524275" cy="2643206"/>
          </a:xfrm>
          <a:prstGeom prst="rect">
            <a:avLst/>
          </a:prstGeom>
          <a:noFill/>
        </p:spPr>
      </p:pic>
      <p:pic>
        <p:nvPicPr>
          <p:cNvPr id="16386" name="Picture 2" descr="D:\ФОТО\осень 2010\DSC045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571876"/>
            <a:ext cx="3628948" cy="272171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312150" y="285728"/>
            <a:ext cx="45196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charset="0"/>
              </a:rPr>
              <a:t>Уроки с использованием компьютерных презентаций</a:t>
            </a:r>
            <a:endParaRPr lang="ru-RU" sz="2000" b="1" spc="150" dirty="0">
              <a:ln w="11430"/>
              <a:solidFill>
                <a:srgbClr val="7030A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10" name="Picture 9" descr="сканирование0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1071546"/>
            <a:ext cx="3411538" cy="23050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0"/>
          <p:cNvSpPr txBox="1">
            <a:spLocks noChangeArrowheads="1"/>
          </p:cNvSpPr>
          <p:nvPr/>
        </p:nvSpPr>
        <p:spPr bwMode="auto">
          <a:xfrm>
            <a:off x="5929313" y="4143375"/>
            <a:ext cx="696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Corbel" pitchFamily="34" charset="0"/>
              </a:rPr>
              <a:t>73</a:t>
            </a:r>
          </a:p>
        </p:txBody>
      </p:sp>
      <p:sp>
        <p:nvSpPr>
          <p:cNvPr id="9219" name="TextBox 29"/>
          <p:cNvSpPr txBox="1">
            <a:spLocks noChangeArrowheads="1"/>
          </p:cNvSpPr>
          <p:nvPr/>
        </p:nvSpPr>
        <p:spPr bwMode="auto">
          <a:xfrm>
            <a:off x="3214688" y="4214813"/>
            <a:ext cx="696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Corbel" pitchFamily="34" charset="0"/>
              </a:rPr>
              <a:t>68</a:t>
            </a:r>
          </a:p>
        </p:txBody>
      </p:sp>
      <p:sp>
        <p:nvSpPr>
          <p:cNvPr id="9220" name="TextBox 28"/>
          <p:cNvSpPr txBox="1">
            <a:spLocks noChangeArrowheads="1"/>
          </p:cNvSpPr>
          <p:nvPr/>
        </p:nvSpPr>
        <p:spPr bwMode="auto">
          <a:xfrm>
            <a:off x="714375" y="4214813"/>
            <a:ext cx="696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Corbel" pitchFamily="34" charset="0"/>
              </a:rPr>
              <a:t>54</a:t>
            </a:r>
          </a:p>
        </p:txBody>
      </p:sp>
      <p:sp>
        <p:nvSpPr>
          <p:cNvPr id="9221" name="TextBox 27"/>
          <p:cNvSpPr txBox="1">
            <a:spLocks noChangeArrowheads="1"/>
          </p:cNvSpPr>
          <p:nvPr/>
        </p:nvSpPr>
        <p:spPr bwMode="auto">
          <a:xfrm>
            <a:off x="3357563" y="1357313"/>
            <a:ext cx="6969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Corbel" pitchFamily="34" charset="0"/>
              </a:rPr>
              <a:t>72</a:t>
            </a:r>
          </a:p>
        </p:txBody>
      </p:sp>
      <p:sp>
        <p:nvSpPr>
          <p:cNvPr id="9222" name="TextBox 24"/>
          <p:cNvSpPr txBox="1">
            <a:spLocks noChangeArrowheads="1"/>
          </p:cNvSpPr>
          <p:nvPr/>
        </p:nvSpPr>
        <p:spPr bwMode="auto">
          <a:xfrm>
            <a:off x="4572000" y="2928938"/>
            <a:ext cx="696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Corbel" pitchFamily="34" charset="0"/>
              </a:rPr>
              <a:t>66</a:t>
            </a:r>
          </a:p>
        </p:txBody>
      </p:sp>
      <p:sp>
        <p:nvSpPr>
          <p:cNvPr id="9223" name="TextBox 23"/>
          <p:cNvSpPr txBox="1">
            <a:spLocks noChangeArrowheads="1"/>
          </p:cNvSpPr>
          <p:nvPr/>
        </p:nvSpPr>
        <p:spPr bwMode="auto">
          <a:xfrm>
            <a:off x="2000250" y="2857500"/>
            <a:ext cx="6969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Corbel" pitchFamily="34" charset="0"/>
              </a:rPr>
              <a:t>36</a:t>
            </a:r>
          </a:p>
        </p:txBody>
      </p:sp>
      <p:sp>
        <p:nvSpPr>
          <p:cNvPr id="9224" name="TextBox 22"/>
          <p:cNvSpPr txBox="1">
            <a:spLocks noChangeArrowheads="1"/>
          </p:cNvSpPr>
          <p:nvPr/>
        </p:nvSpPr>
        <p:spPr bwMode="auto">
          <a:xfrm>
            <a:off x="6143625" y="1357313"/>
            <a:ext cx="696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Corbel" pitchFamily="34" charset="0"/>
              </a:rPr>
              <a:t>41</a:t>
            </a:r>
          </a:p>
        </p:txBody>
      </p:sp>
      <p:sp>
        <p:nvSpPr>
          <p:cNvPr id="9225" name="TextBox 21"/>
          <p:cNvSpPr txBox="1">
            <a:spLocks noChangeArrowheads="1"/>
          </p:cNvSpPr>
          <p:nvPr/>
        </p:nvSpPr>
        <p:spPr bwMode="auto">
          <a:xfrm>
            <a:off x="7358063" y="2857500"/>
            <a:ext cx="6969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Corbel" pitchFamily="34" charset="0"/>
              </a:rPr>
              <a:t>24</a:t>
            </a:r>
          </a:p>
        </p:txBody>
      </p:sp>
      <p:sp>
        <p:nvSpPr>
          <p:cNvPr id="9226" name="TextBox 20"/>
          <p:cNvSpPr txBox="1">
            <a:spLocks noChangeArrowheads="1"/>
          </p:cNvSpPr>
          <p:nvPr/>
        </p:nvSpPr>
        <p:spPr bwMode="auto">
          <a:xfrm>
            <a:off x="1143000" y="1357313"/>
            <a:ext cx="696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FF00"/>
                </a:solidFill>
                <a:latin typeface="Corbel" pitchFamily="34" charset="0"/>
              </a:rPr>
              <a:t>17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214438"/>
            <a:ext cx="1828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-214346" y="0"/>
            <a:ext cx="957269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Отправь машины в гараж!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2571750"/>
            <a:ext cx="1828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88" y="1143000"/>
            <a:ext cx="1828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25" y="1214438"/>
            <a:ext cx="1828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88" y="3929063"/>
            <a:ext cx="1828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4000500"/>
            <a:ext cx="1828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5" y="2714625"/>
            <a:ext cx="1828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75" y="4000500"/>
            <a:ext cx="1828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688" y="2571750"/>
            <a:ext cx="18288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42938" y="2143125"/>
            <a:ext cx="114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rbel" pitchFamily="34" charset="0"/>
              </a:rPr>
              <a:t>22-5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072313" y="3571875"/>
            <a:ext cx="1223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rbel" pitchFamily="34" charset="0"/>
              </a:rPr>
              <a:t>18+6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929313" y="2214563"/>
            <a:ext cx="1223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rbel" pitchFamily="34" charset="0"/>
              </a:rPr>
              <a:t>37+4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714500" y="3643313"/>
            <a:ext cx="1108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rbel" pitchFamily="34" charset="0"/>
              </a:rPr>
              <a:t>43-7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429125" y="3643313"/>
            <a:ext cx="1108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rbel" pitchFamily="34" charset="0"/>
              </a:rPr>
              <a:t>72-6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71813" y="2143125"/>
            <a:ext cx="1223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rbel" pitchFamily="34" charset="0"/>
              </a:rPr>
              <a:t>65+7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00063" y="5000625"/>
            <a:ext cx="12239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rbel" pitchFamily="34" charset="0"/>
              </a:rPr>
              <a:t>46+8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2928938" y="4929188"/>
            <a:ext cx="12239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rbel" pitchFamily="34" charset="0"/>
              </a:rPr>
              <a:t>59+9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5786438" y="4929188"/>
            <a:ext cx="11080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orbel" pitchFamily="34" charset="0"/>
              </a:rPr>
              <a:t>81-8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0" y="5214950"/>
            <a:ext cx="8858312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n-lt"/>
              </a:rPr>
              <a:t>Назови ответы в порядке убывания!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2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-облако 1"/>
          <p:cNvSpPr/>
          <p:nvPr/>
        </p:nvSpPr>
        <p:spPr>
          <a:xfrm>
            <a:off x="1928813" y="3500438"/>
            <a:ext cx="2286000" cy="1643062"/>
          </a:xfrm>
          <a:prstGeom prst="cloudCallou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</a:rPr>
              <a:t>9х2</a:t>
            </a:r>
          </a:p>
        </p:txBody>
      </p:sp>
      <p:sp>
        <p:nvSpPr>
          <p:cNvPr id="3" name="Выноска-облако 2"/>
          <p:cNvSpPr/>
          <p:nvPr/>
        </p:nvSpPr>
        <p:spPr>
          <a:xfrm>
            <a:off x="2000250" y="2000250"/>
            <a:ext cx="2643188" cy="1428750"/>
          </a:xfrm>
          <a:prstGeom prst="cloudCallou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</a:rPr>
              <a:t>2х5</a:t>
            </a:r>
          </a:p>
        </p:txBody>
      </p:sp>
      <p:sp>
        <p:nvSpPr>
          <p:cNvPr id="4" name="Выноска-облако 3"/>
          <p:cNvSpPr/>
          <p:nvPr/>
        </p:nvSpPr>
        <p:spPr>
          <a:xfrm>
            <a:off x="4214813" y="2928938"/>
            <a:ext cx="2286000" cy="1785937"/>
          </a:xfrm>
          <a:prstGeom prst="cloudCallou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</a:rPr>
              <a:t>2х2</a:t>
            </a:r>
          </a:p>
        </p:txBody>
      </p:sp>
      <p:sp>
        <p:nvSpPr>
          <p:cNvPr id="5" name="Выноска-облако 4"/>
          <p:cNvSpPr/>
          <p:nvPr/>
        </p:nvSpPr>
        <p:spPr>
          <a:xfrm>
            <a:off x="285750" y="4857750"/>
            <a:ext cx="1985963" cy="1643063"/>
          </a:xfrm>
          <a:prstGeom prst="cloudCallou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</a:rPr>
              <a:t>3х2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0" y="2928938"/>
            <a:ext cx="1843088" cy="1785937"/>
          </a:xfrm>
          <a:prstGeom prst="cloudCallou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</a:rPr>
              <a:t>6х2</a:t>
            </a:r>
          </a:p>
        </p:txBody>
      </p:sp>
      <p:sp>
        <p:nvSpPr>
          <p:cNvPr id="7" name="Выноска-облако 6"/>
          <p:cNvSpPr/>
          <p:nvPr/>
        </p:nvSpPr>
        <p:spPr>
          <a:xfrm>
            <a:off x="6072188" y="1571625"/>
            <a:ext cx="2428875" cy="1785938"/>
          </a:xfrm>
          <a:prstGeom prst="cloudCallou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</a:rPr>
              <a:t>4х2</a:t>
            </a:r>
          </a:p>
        </p:txBody>
      </p:sp>
      <p:sp>
        <p:nvSpPr>
          <p:cNvPr id="8" name="Выноска-облако 7"/>
          <p:cNvSpPr/>
          <p:nvPr/>
        </p:nvSpPr>
        <p:spPr>
          <a:xfrm>
            <a:off x="2643188" y="5143500"/>
            <a:ext cx="2571750" cy="1500188"/>
          </a:xfrm>
          <a:prstGeom prst="cloudCallou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</a:rPr>
              <a:t>7х2</a:t>
            </a:r>
          </a:p>
        </p:txBody>
      </p:sp>
      <p:sp>
        <p:nvSpPr>
          <p:cNvPr id="9" name="Выноска-облако 8"/>
          <p:cNvSpPr/>
          <p:nvPr/>
        </p:nvSpPr>
        <p:spPr>
          <a:xfrm>
            <a:off x="6572250" y="3286125"/>
            <a:ext cx="2214563" cy="1571625"/>
          </a:xfrm>
          <a:prstGeom prst="cloudCallou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</a:rPr>
              <a:t>8х2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28728" y="0"/>
            <a:ext cx="7715272" cy="175432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Помоги солнышку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убрать тучки!</a:t>
            </a:r>
          </a:p>
        </p:txBody>
      </p:sp>
      <p:sp>
        <p:nvSpPr>
          <p:cNvPr id="12" name="Выноска-облако 11"/>
          <p:cNvSpPr/>
          <p:nvPr/>
        </p:nvSpPr>
        <p:spPr>
          <a:xfrm>
            <a:off x="6000750" y="4929188"/>
            <a:ext cx="2643188" cy="1714500"/>
          </a:xfrm>
          <a:prstGeom prst="cloudCallout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FFFF00"/>
                </a:solidFill>
              </a:rPr>
              <a:t>10х2</a:t>
            </a:r>
          </a:p>
        </p:txBody>
      </p:sp>
      <p:sp>
        <p:nvSpPr>
          <p:cNvPr id="13" name="Солнце 12"/>
          <p:cNvSpPr/>
          <p:nvPr/>
        </p:nvSpPr>
        <p:spPr>
          <a:xfrm>
            <a:off x="0" y="0"/>
            <a:ext cx="2428875" cy="2357438"/>
          </a:xfrm>
          <a:prstGeom prst="su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000"/>
                            </p:stCondLst>
                            <p:childTnLst>
                              <p:par>
                                <p:cTn id="8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0"/>
                            </p:stCondLst>
                            <p:childTnLst>
                              <p:par>
                                <p:cTn id="8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5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8000"/>
                            </p:stCondLst>
                            <p:childTnLst>
                              <p:par>
                                <p:cTn id="8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3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000"/>
                            </p:stCondLst>
                            <p:childTnLst>
                              <p:par>
                                <p:cTn id="9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000"/>
                            </p:stCondLst>
                            <p:childTnLst>
                              <p:par>
                                <p:cTn id="9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0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4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2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2" grpId="0" animBg="1"/>
      <p:bldP spid="12" grpId="1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2">
                    <a:satMod val="20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1024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914400" y="2835275"/>
            <a:ext cx="7772400" cy="1508125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ru-RU" dirty="0" smtClean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14612" y="0"/>
            <a:ext cx="3405035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Деление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375" y="2286000"/>
            <a:ext cx="785813" cy="16430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3" name="Picture 2" descr="C:\Documents and Settings\1\Рабочий стол\картинки\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38" y="4714875"/>
            <a:ext cx="7064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1\Рабочий стол\картинки\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4714875"/>
            <a:ext cx="7064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643188" y="2286000"/>
            <a:ext cx="857250" cy="16430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500563" y="2286000"/>
            <a:ext cx="857250" cy="16430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6357938" y="2286000"/>
            <a:ext cx="857250" cy="164306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2" descr="C:\Documents and Settings\1\Рабочий стол\картинки\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4714875"/>
            <a:ext cx="706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C:\Documents and Settings\1\Рабочий стол\картинки\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4714875"/>
            <a:ext cx="7064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1\Рабочий стол\картинки\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3" y="4714875"/>
            <a:ext cx="7064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Documents and Settings\1\Рабочий стол\картинки\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0" y="4643438"/>
            <a:ext cx="706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Documents and Settings\1\Рабочий стол\картинки\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75" y="4714875"/>
            <a:ext cx="7064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Documents and Settings\1\Рабочий стол\картинки\28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4714875"/>
            <a:ext cx="7064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857375" y="4500563"/>
            <a:ext cx="3905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rbel" pitchFamily="34" charset="0"/>
              </a:rPr>
              <a:t>8 : 2 = 4 (к.)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0" y="5572125"/>
            <a:ext cx="900112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Corbel" pitchFamily="34" charset="0"/>
              </a:rPr>
              <a:t>           Ответ: 4 коробки</a:t>
            </a:r>
            <a:endParaRPr lang="ru-RU" sz="5400" b="1" dirty="0">
              <a:solidFill>
                <a:srgbClr val="FFFF00"/>
              </a:solidFill>
              <a:latin typeface="Corbel" pitchFamily="3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85750" y="1214438"/>
            <a:ext cx="86439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FFFF00"/>
                </a:solidFill>
              </a:rPr>
              <a:t>Продавец упаковывает ко Дню Валентина 8 сердечек в коробки, по 2 в каждую. Сколько коробок потребуется?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6499E-6 L 0.05521 -0.33557 " pathEditMode="relative" ptsTypes="AA">
                                      <p:cBhvr>
                                        <p:cTn id="5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801E-6 L -0.05521 -0.22025 " pathEditMode="relative" ptsTypes="AA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2801E-6 L 0.05504 -0.32517 " pathEditMode="relative" ptsTypes="AA">
                                      <p:cBhvr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2801E-6 L -0.07083 -0.22025 " pathEditMode="relative" ptsTypes="AA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6499E-6 L 0.03941 -0.32517 " pathEditMode="relative" ptsTypes="AA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6499E-6 L -0.08663 -0.22025 " pathEditMode="relative" ptsTypes="AA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46499E-6 L -0.00798 -0.33557 " pathEditMode="relative" ptsTypes="AA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4.2801E-6 L -0.13386 -0.20985 " pathEditMode="relative" ptsTypes="AA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1" presetClass="entr" presetSubtype="0" fill="hold" grpId="0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6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600"/>
                            </p:stCondLst>
                            <p:childTnLst>
                              <p:par>
                                <p:cTn id="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        </a:t>
            </a:r>
            <a:endParaRPr lang="ru-RU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sp>
        <p:nvSpPr>
          <p:cNvPr id="108547" name="Содержимое 2"/>
          <p:cNvSpPr>
            <a:spLocks noGrp="1"/>
          </p:cNvSpPr>
          <p:nvPr>
            <p:ph idx="1"/>
          </p:nvPr>
        </p:nvSpPr>
        <p:spPr>
          <a:xfrm>
            <a:off x="357188" y="1928813"/>
            <a:ext cx="8229600" cy="4572000"/>
          </a:xfrm>
        </p:spPr>
        <p:txBody>
          <a:bodyPr/>
          <a:lstStyle/>
          <a:p>
            <a:pPr eaLnBrk="1" hangingPunct="1"/>
            <a:r>
              <a:rPr lang="ru-RU" dirty="0" smtClean="0"/>
              <a:t>   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428625" y="0"/>
            <a:ext cx="87153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800" b="1" dirty="0">
                <a:solidFill>
                  <a:srgbClr val="66FF33"/>
                </a:solidFill>
                <a:latin typeface="Century Gothic" pitchFamily="34" charset="0"/>
              </a:rPr>
              <a:t>Реши задачу умножением!</a:t>
            </a:r>
          </a:p>
        </p:txBody>
      </p:sp>
      <p:sp>
        <p:nvSpPr>
          <p:cNvPr id="5" name="Овал 4"/>
          <p:cNvSpPr/>
          <p:nvPr/>
        </p:nvSpPr>
        <p:spPr>
          <a:xfrm>
            <a:off x="0" y="928688"/>
            <a:ext cx="3643313" cy="3500437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66FF33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286375" y="1000125"/>
            <a:ext cx="3857625" cy="35718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2571750" y="3429000"/>
            <a:ext cx="3714750" cy="3429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7" name="Picture 3" descr="C:\Documents and Settings\1\Рабочий стол\картинки\2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1000125"/>
            <a:ext cx="12287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Documents and Settings\1\Рабочий стол\картинки\2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2357438"/>
            <a:ext cx="12287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Documents and Settings\1\Рабочий стол\картинки\2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" y="928688"/>
            <a:ext cx="12287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C:\Documents and Settings\1\Рабочий стол\картинки\2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2428875"/>
            <a:ext cx="12287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1\Рабочий стол\картинки\2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25" y="2214563"/>
            <a:ext cx="12287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1\Рабочий стол\картинки\2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1000125"/>
            <a:ext cx="12287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Documents and Settings\1\Рабочий стол\картинки\2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188" y="857250"/>
            <a:ext cx="12287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 descr="C:\Documents and Settings\1\Рабочий стол\картинки\2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3571875"/>
            <a:ext cx="12287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 descr="C:\Documents and Settings\1\Рабочий стол\картинки\2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3" y="4929188"/>
            <a:ext cx="12287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Documents and Settings\1\Рабочий стол\картинки\2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25" y="4929188"/>
            <a:ext cx="12287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 descr="C:\Documents and Settings\1\Рабочий стол\картинки\2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2500313"/>
            <a:ext cx="12287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3" descr="C:\Documents and Settings\1\Рабочий стол\картинки\27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63" y="3500438"/>
            <a:ext cx="1228725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500438" y="1428750"/>
            <a:ext cx="2071687" cy="76944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 dirty="0">
                <a:solidFill>
                  <a:srgbClr val="FFC000"/>
                </a:solidFill>
              </a:rPr>
              <a:t>4 </a:t>
            </a:r>
            <a:r>
              <a:rPr lang="ru-RU" sz="4400" b="1" dirty="0" err="1" smtClean="0">
                <a:solidFill>
                  <a:srgbClr val="FFC000"/>
                </a:solidFill>
              </a:rPr>
              <a:t>х</a:t>
            </a:r>
            <a:r>
              <a:rPr lang="ru-RU" sz="4400" b="1" dirty="0" smtClean="0">
                <a:solidFill>
                  <a:srgbClr val="FFC000"/>
                </a:solidFill>
              </a:rPr>
              <a:t> </a:t>
            </a:r>
            <a:r>
              <a:rPr lang="ru-RU" sz="4400" b="1" dirty="0">
                <a:solidFill>
                  <a:srgbClr val="FFC000"/>
                </a:solidFill>
              </a:rPr>
              <a:t>3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14313" y="0"/>
            <a:ext cx="87153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 dirty="0" smtClean="0">
                <a:solidFill>
                  <a:srgbClr val="99FF66"/>
                </a:solidFill>
                <a:latin typeface="Times New Roman" pitchFamily="18" charset="0"/>
              </a:rPr>
              <a:t>Составь верные равенства,</a:t>
            </a:r>
            <a:endParaRPr lang="ru-RU" sz="4000" b="1" dirty="0">
              <a:solidFill>
                <a:srgbClr val="99FF66"/>
              </a:solidFill>
              <a:latin typeface="Times New Roman" pitchFamily="18" charset="0"/>
            </a:endParaRPr>
          </a:p>
          <a:p>
            <a:pPr algn="ctr"/>
            <a:r>
              <a:rPr lang="ru-RU" sz="4000" b="1" dirty="0">
                <a:solidFill>
                  <a:srgbClr val="99FF66"/>
                </a:solidFill>
                <a:latin typeface="Times New Roman" pitchFamily="18" charset="0"/>
              </a:rPr>
              <a:t>заменяя звёздочки числами! 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42938" y="1857375"/>
            <a:ext cx="3125787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itchFamily="18" charset="0"/>
              </a:rPr>
              <a:t>17+17+17 = </a:t>
            </a:r>
          </a:p>
        </p:txBody>
      </p:sp>
      <p:sp>
        <p:nvSpPr>
          <p:cNvPr id="7" name="5-конечная звезда 6"/>
          <p:cNvSpPr/>
          <p:nvPr/>
        </p:nvSpPr>
        <p:spPr>
          <a:xfrm>
            <a:off x="3429000" y="5715000"/>
            <a:ext cx="642938" cy="64293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86250" y="1857375"/>
            <a:ext cx="8905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itchFamily="18" charset="0"/>
              </a:rPr>
              <a:t>х 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00125" y="3143250"/>
            <a:ext cx="26019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itchFamily="18" charset="0"/>
              </a:rPr>
              <a:t>4+4+4+4+</a:t>
            </a:r>
          </a:p>
        </p:txBody>
      </p:sp>
      <p:sp>
        <p:nvSpPr>
          <p:cNvPr id="10" name="5-конечная звезда 9"/>
          <p:cNvSpPr/>
          <p:nvPr/>
        </p:nvSpPr>
        <p:spPr>
          <a:xfrm>
            <a:off x="3500438" y="3286125"/>
            <a:ext cx="642937" cy="64293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43375" y="3143250"/>
            <a:ext cx="177641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itchFamily="18" charset="0"/>
              </a:rPr>
              <a:t>= 4 х 5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85875" y="4500563"/>
            <a:ext cx="139382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itchFamily="18" charset="0"/>
              </a:rPr>
              <a:t>6+6+</a:t>
            </a:r>
          </a:p>
        </p:txBody>
      </p:sp>
      <p:sp>
        <p:nvSpPr>
          <p:cNvPr id="13" name="5-конечная звезда 12"/>
          <p:cNvSpPr/>
          <p:nvPr/>
        </p:nvSpPr>
        <p:spPr>
          <a:xfrm>
            <a:off x="2643188" y="4572000"/>
            <a:ext cx="642937" cy="64293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286125" y="4500563"/>
            <a:ext cx="32670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itchFamily="18" charset="0"/>
              </a:rPr>
              <a:t>+6 = 6 х 3+6 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00188" y="5643563"/>
            <a:ext cx="1957387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itchFamily="18" charset="0"/>
              </a:rPr>
              <a:t>12+12+</a:t>
            </a:r>
          </a:p>
        </p:txBody>
      </p:sp>
      <p:sp>
        <p:nvSpPr>
          <p:cNvPr id="17" name="5-конечная звезда 16"/>
          <p:cNvSpPr/>
          <p:nvPr/>
        </p:nvSpPr>
        <p:spPr>
          <a:xfrm>
            <a:off x="3643313" y="2000250"/>
            <a:ext cx="642937" cy="642938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14813" y="5715000"/>
            <a:ext cx="30861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itchFamily="18" charset="0"/>
              </a:rPr>
              <a:t>+12 = 12 х 4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643313" y="1928813"/>
            <a:ext cx="749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itchFamily="18" charset="0"/>
              </a:rPr>
              <a:t>17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643313" y="3143250"/>
            <a:ext cx="466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itchFamily="18" charset="0"/>
              </a:rPr>
              <a:t>4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14625" y="4572000"/>
            <a:ext cx="466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itchFamily="18" charset="0"/>
              </a:rPr>
              <a:t>6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429000" y="5643563"/>
            <a:ext cx="7493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400" b="1" dirty="0">
                <a:latin typeface="Times New Roman" pitchFamily="18" charset="0"/>
              </a:rPr>
              <a:t>12</a:t>
            </a:r>
          </a:p>
        </p:txBody>
      </p:sp>
      <p:pic>
        <p:nvPicPr>
          <p:cNvPr id="2050" name="Picture 2" descr="C:\Documents and Settings\1\Рабочий стол\картинки\24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286341">
            <a:off x="6224588" y="1643063"/>
            <a:ext cx="2919412" cy="316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1" animBg="1"/>
      <p:bldP spid="8" grpId="0"/>
      <p:bldP spid="9" grpId="0"/>
      <p:bldP spid="10" grpId="1" animBg="1"/>
      <p:bldP spid="11" grpId="0"/>
      <p:bldP spid="12" grpId="0"/>
      <p:bldP spid="13" grpId="1" animBg="1"/>
      <p:bldP spid="14" grpId="0"/>
      <p:bldP spid="15" grpId="0"/>
      <p:bldP spid="17" grpId="0" animBg="1"/>
      <p:bldP spid="17" grpId="1" animBg="1"/>
      <p:bldP spid="18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2071688" y="214313"/>
            <a:ext cx="2952750" cy="936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Игра</a:t>
            </a:r>
          </a:p>
        </p:txBody>
      </p:sp>
      <p:sp>
        <p:nvSpPr>
          <p:cNvPr id="25603" name="WordArt 3"/>
          <p:cNvSpPr>
            <a:spLocks noChangeArrowheads="1" noChangeShapeType="1" noTextEdit="1"/>
          </p:cNvSpPr>
          <p:nvPr/>
        </p:nvSpPr>
        <p:spPr bwMode="auto">
          <a:xfrm>
            <a:off x="214313" y="1071563"/>
            <a:ext cx="7643812" cy="122396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"Составь слово".</a:t>
            </a:r>
          </a:p>
        </p:txBody>
      </p:sp>
      <p:sp>
        <p:nvSpPr>
          <p:cNvPr id="25604" name="WordArt 4"/>
          <p:cNvSpPr>
            <a:spLocks noChangeArrowheads="1" noChangeShapeType="1" noTextEdit="1"/>
          </p:cNvSpPr>
          <p:nvPr/>
        </p:nvSpPr>
        <p:spPr bwMode="auto">
          <a:xfrm>
            <a:off x="323850" y="2708275"/>
            <a:ext cx="3671888" cy="27638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ослушаться</a:t>
            </a:r>
          </a:p>
          <a:p>
            <a:r>
              <a:rPr lang="ru-RU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высмотреть</a:t>
            </a:r>
          </a:p>
          <a:p>
            <a:r>
              <a:rPr lang="ru-RU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видеть</a:t>
            </a:r>
          </a:p>
          <a:p>
            <a:r>
              <a:rPr lang="ru-RU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жгла</a:t>
            </a:r>
          </a:p>
          <a:p>
            <a:r>
              <a:rPr lang="ru-RU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дети</a:t>
            </a: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5724525" y="2636838"/>
            <a:ext cx="2735263" cy="28082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подлесок</a:t>
            </a:r>
          </a:p>
          <a:p>
            <a:r>
              <a:rPr lang="ru-RU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загляденье</a:t>
            </a:r>
          </a:p>
          <a:p>
            <a:r>
              <a:rPr lang="ru-RU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раздумывать</a:t>
            </a:r>
          </a:p>
          <a:p>
            <a:endParaRPr lang="ru-RU" sz="3600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  <a:p>
            <a:r>
              <a:rPr lang="ru-RU" sz="3600" kern="10" dirty="0">
                <a:ln w="9525">
                  <a:solidFill>
                    <a:schemeClr val="tx2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пишет</a:t>
            </a: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4427538" y="2636838"/>
            <a:ext cx="914400" cy="360362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Constantia" pitchFamily="18" charset="0"/>
            </a:endParaRPr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4427538" y="3213100"/>
            <a:ext cx="914400" cy="358775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 dirty="0">
              <a:latin typeface="Constantia" pitchFamily="18" charset="0"/>
            </a:endParaRP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4572000" y="3860800"/>
            <a:ext cx="576263" cy="360363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Constantia" pitchFamily="18" charset="0"/>
            </a:endParaRPr>
          </a:p>
        </p:txBody>
      </p:sp>
      <p:sp>
        <p:nvSpPr>
          <p:cNvPr id="25609" name="AutoShape 9"/>
          <p:cNvSpPr>
            <a:spLocks noChangeArrowheads="1"/>
          </p:cNvSpPr>
          <p:nvPr/>
        </p:nvSpPr>
        <p:spPr bwMode="auto">
          <a:xfrm>
            <a:off x="4572000" y="4437063"/>
            <a:ext cx="576263" cy="360362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Constantia" pitchFamily="18" charset="0"/>
            </a:endParaRPr>
          </a:p>
        </p:txBody>
      </p:sp>
      <p:sp>
        <p:nvSpPr>
          <p:cNvPr id="25610" name="AutoShape 10"/>
          <p:cNvSpPr>
            <a:spLocks noChangeArrowheads="1"/>
          </p:cNvSpPr>
          <p:nvPr/>
        </p:nvSpPr>
        <p:spPr bwMode="auto">
          <a:xfrm rot="2665594">
            <a:off x="4572000" y="5013325"/>
            <a:ext cx="576263" cy="576263"/>
          </a:xfrm>
          <a:prstGeom prst="diamond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dirty="0">
              <a:latin typeface="Constantia" pitchFamily="18" charset="0"/>
            </a:endParaRPr>
          </a:p>
        </p:txBody>
      </p:sp>
      <p:sp>
        <p:nvSpPr>
          <p:cNvPr id="25611" name="WordArt 11"/>
          <p:cNvSpPr>
            <a:spLocks noChangeArrowheads="1" noChangeShapeType="1" noTextEdit="1"/>
          </p:cNvSpPr>
          <p:nvPr/>
        </p:nvSpPr>
        <p:spPr bwMode="auto">
          <a:xfrm>
            <a:off x="250825" y="5734050"/>
            <a:ext cx="3673475" cy="11239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осмотрели</a:t>
            </a:r>
          </a:p>
        </p:txBody>
      </p:sp>
      <p:sp>
        <p:nvSpPr>
          <p:cNvPr id="25612" name="WordArt 12"/>
          <p:cNvSpPr>
            <a:spLocks noChangeArrowheads="1" noChangeShapeType="1" noTextEdit="1"/>
          </p:cNvSpPr>
          <p:nvPr/>
        </p:nvSpPr>
        <p:spPr bwMode="auto">
          <a:xfrm>
            <a:off x="4500563" y="5734050"/>
            <a:ext cx="4356100" cy="11239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подглядывает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6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3" grpId="0" animBg="1"/>
      <p:bldP spid="25604" grpId="0" animBg="1"/>
      <p:bldP spid="25605" grpId="0" animBg="1"/>
      <p:bldP spid="25606" grpId="0" animBg="1"/>
      <p:bldP spid="25607" grpId="0" animBg="1"/>
      <p:bldP spid="25608" grpId="0" animBg="1"/>
      <p:bldP spid="25609" grpId="0" animBg="1"/>
      <p:bldP spid="25610" grpId="0" animBg="1"/>
      <p:bldP spid="25611" grpId="0" animBg="1"/>
      <p:bldP spid="256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00B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443</Words>
  <Application>Microsoft Office PowerPoint</Application>
  <PresentationFormat>Экран (4:3)</PresentationFormat>
  <Paragraphs>149</Paragraphs>
  <Slides>21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 </vt:lpstr>
      <vt:lpstr>Слайд 4</vt:lpstr>
      <vt:lpstr>Слайд 5</vt:lpstr>
      <vt:lpstr> </vt:lpstr>
      <vt:lpstr>        </vt:lpstr>
      <vt:lpstr>   </vt:lpstr>
      <vt:lpstr>Слайд 9</vt:lpstr>
      <vt:lpstr>   </vt:lpstr>
      <vt:lpstr>Слайд 11</vt:lpstr>
      <vt:lpstr>Слайд 12</vt:lpstr>
      <vt:lpstr>Слайд 13</vt:lpstr>
      <vt:lpstr>Слайд 14</vt:lpstr>
      <vt:lpstr>Слайд 15</vt:lpstr>
      <vt:lpstr>Слайд 16</vt:lpstr>
      <vt:lpstr>Преимущества использования ИКТ: 1. Делает обучение более эффективным;  2.Способствует индивидуализации обучения;  3.Повышает мотивацию обучения;  4.Активизирует познавательную деятельность учащихся;  5.Обеспечивает оперативность и объективность контроля;  6. Повышает интерес к изучаемым предметам.  7. Использование компьютерных технологий в процессе обучения влияет на рост профессиональной компетентности учителя.</vt:lpstr>
      <vt:lpstr>Интерактивная доска в начальной школе</vt:lpstr>
      <vt:lpstr>Слайд 19</vt:lpstr>
      <vt:lpstr>Работая учителем сегодня недостаточно просто владеть методикой обучения, необходимо учитывать то новое, что появляется в педагогической науке, и брать на вооружение, лишь пропустив через себя, творчески осмыслив.    </vt:lpstr>
      <vt:lpstr>Творческих успехов.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Zver</dc:creator>
  <cp:lastModifiedBy>1</cp:lastModifiedBy>
  <cp:revision>32</cp:revision>
  <dcterms:created xsi:type="dcterms:W3CDTF">2010-11-07T17:42:11Z</dcterms:created>
  <dcterms:modified xsi:type="dcterms:W3CDTF">2012-11-08T17:28:39Z</dcterms:modified>
</cp:coreProperties>
</file>