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5" r:id="rId2"/>
    <p:sldId id="272" r:id="rId3"/>
    <p:sldId id="273" r:id="rId4"/>
    <p:sldId id="277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71" r:id="rId13"/>
    <p:sldId id="293" r:id="rId14"/>
    <p:sldId id="262" r:id="rId15"/>
    <p:sldId id="294" r:id="rId16"/>
    <p:sldId id="295" r:id="rId17"/>
    <p:sldId id="279" r:id="rId18"/>
    <p:sldId id="280" r:id="rId19"/>
    <p:sldId id="276" r:id="rId20"/>
    <p:sldId id="268" r:id="rId21"/>
    <p:sldId id="296" r:id="rId22"/>
    <p:sldId id="28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3000395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Формирование УУД во время внеурочной деятельности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«Проектная деятельность»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Усть-Элегестинской СОШ</a:t>
            </a: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Соян Айнара Алдын-Хереловна 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857224" y="500042"/>
            <a:ext cx="764386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 долгосрочный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«Красноречие сказки прекрасно как шёлк».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571472" y="2000240"/>
            <a:ext cx="835824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исследования  исполнений  различных форм  традиционно героических сказаний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Проблемный вопрос: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какие формы героических сказаний известны нам по сей день?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Гипотеза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исследования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такие черты характера,  как мужество, честность, мудрость, благородство  героев тувинских сказаний оказывают неоценимый вклад в становлении личности.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исследования: показать различные формы исполнения тувинских  сказаний.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285720" y="357166"/>
            <a:ext cx="842968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Введение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указу  Председателя Правительства Республики Тыва  2015 год  - объявлен Годом народных традиций.  Мне стало интересно, что Тува всегда интересовала ученых, путешественников, деятелей культуры и искусства. Большинство современных исследователей особенно волнуют проблемы традиционной культуры тувинцев, в том числе вопросы по устному народному творчеству. Устное народное творчество тувинцев, по замечанию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С.М.Орус-оол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принадлежит к числу важнейших историко-культурных факторов, благодаря которым тувинский народ сохранил свое самосознание, самобытную этническую культуру, язык, образ жизни, традиционные нравственные принципы. Одним из ярких примеров тому, что фольклор занимал особое место в жизни тувинцев, является сказительская традиция народа.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u.jimdo.com/www400/o/s262508d76b5a883e/img/ic8a3b6480bedd781/1428662022/std/image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785813" y="500063"/>
            <a:ext cx="8358187" cy="5572125"/>
          </a:xfrm>
        </p:spPr>
        <p:txBody>
          <a:bodyPr>
            <a:noAutofit/>
          </a:bodyPr>
          <a:lstStyle/>
          <a:p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428596" y="857232"/>
            <a:ext cx="871540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 1.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Изучить сказительскую традицию народа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2. познакомиться с сказительской традицией тувинского народа - формами исполнения 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тувинских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сказаний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этап: организационно-подготовительный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 этап: исследовательская часть: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Провела социологический опрос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57158" y="428604"/>
            <a:ext cx="828680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Сказители (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тоолчулар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как правило, могут исполнять оба жанра. Выбор одной из двух форм исполнения (вокальной или речевой) нередко зависит от желания сказителя и от степени его таланта. Можно предположить, что традиционно существовала только одна, вокальная, форма исполнения сказаний. Сказания исполнялись мужчинами, хотя какого-либо специального запрета для женщин, как, например, в случае с «горловым» пением, в традиционной культуре не обнаружено.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285720" y="214290"/>
            <a:ext cx="850112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Происхождение сказок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Традиционно героические сказания исполняются в двух формах: вокальной и речевой. Речевую форму  исполнения называют «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Чугаалап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ыдар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(Речитативное  исполнение), вокальная обозначается двумя терминами: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алганып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канзып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ыдар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(Исполнение камланием) 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ырлап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ыдар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(Напевное исполнение). Наличие разных терминов объясняется не только локальными сказительскими традициями, но и характерной для этих традиций специфической манерой вокализации.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Алганып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канзып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ыдар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речитация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высотно-определенных звуках – встречается у сказителей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Сут-Хольского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Бай-Тайгинского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других западных районов. Значение термина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ырлап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ыдар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большей степени может быть объяснено его этимологией от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ырла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(петь). Данная форма исполнения зафиксирована у сказителей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Монгун-Тайгинского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Дзун-Хемчикского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районов.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357166"/>
            <a:ext cx="714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Напевное исполнение сказки 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Сказитель - Даржаа Белек-оол  Партизанович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www.tuva.asia/uploads/posts/2012-08/1344845674_igil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785926"/>
            <a:ext cx="535785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285720" y="142852"/>
            <a:ext cx="3857652" cy="6500858"/>
          </a:xfrm>
        </p:spPr>
        <p:txBody>
          <a:bodyPr>
            <a:normAutofit/>
          </a:bodyPr>
          <a:lstStyle/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Двустороннее соглашение о сотрудничестве </a:t>
            </a:r>
          </a:p>
          <a:p>
            <a:pPr algn="ctr"/>
            <a:r>
              <a:rPr lang="ru-RU" sz="2800" dirty="0" smtClean="0"/>
              <a:t> ГБУ «Центр тувинской традиционной культуры и ремесел» и МБОУ Усть-Элегестинская СОШ МР «Кызылский кожуун» РТ</a:t>
            </a:r>
          </a:p>
          <a:p>
            <a:endParaRPr lang="ru-RU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072066" y="0"/>
            <a:ext cx="3059084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 descr="http://cs424623.vk.me/v424623089/db81/wsxJnMBIjGk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3500438"/>
            <a:ext cx="457200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571472" y="1357298"/>
            <a:ext cx="4143404" cy="3571900"/>
          </a:xfrm>
        </p:spPr>
        <p:txBody>
          <a:bodyPr>
            <a:normAutofit/>
          </a:bodyPr>
          <a:lstStyle/>
          <a:p>
            <a:pPr algn="ctr"/>
            <a:r>
              <a:rPr lang="ru-RU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Ооржак-Чооду</a:t>
            </a:r>
            <a:r>
              <a:rPr lang="ru-RU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Шончалай </a:t>
            </a:r>
          </a:p>
          <a:p>
            <a:pPr algn="ctr"/>
            <a:r>
              <a:rPr lang="ru-RU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Оюн-ооловна</a:t>
            </a:r>
            <a:r>
              <a:rPr lang="ru-RU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Народный артист Республики Тыва</a:t>
            </a:r>
          </a:p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Специалист Центра Тувинской Культуры</a:t>
            </a:r>
          </a:p>
          <a:p>
            <a:endParaRPr lang="ru-RU" sz="4400" dirty="0"/>
          </a:p>
        </p:txBody>
      </p:sp>
      <p:pic>
        <p:nvPicPr>
          <p:cNvPr id="5" name="Содержимое 4" descr="http://www.tuva.asia/uploads/posts/2013-09/1380302478_1380277710_2.jpg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5214942" y="571480"/>
            <a:ext cx="3500462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42875"/>
            <a:ext cx="8786813" cy="642937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85720" y="642918"/>
            <a:ext cx="8643998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Подведя итог исследования, пришла к Выводу: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возрождение сказительской традиции является необходимой потребностью самого народа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активно участвовать в собирательских,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исследовательских работах по фольклору.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 рамках этого года планируется провести  конкурс сказителей учащихся начальных классов муниципального уровня в сотрудничестве с отделом культуры Кызылского кожууна и Центром тувинской культуры города Кызыла.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</a:t>
            </a:r>
            <a:endParaRPr lang="ru-RU" dirty="0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85720" y="357166"/>
            <a:ext cx="864399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Учебное проектирование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важный элемент современной системы образования. Но прежде чем учитель сможет использовать учебное проектирование в качестве дидактического средства, необходимо подготовить учащихся к самостоятельной работе в рамках учебного проекта, сформировать у них элементарные проектные умения и навыки. Развивая проектные умения и выполняя  целостные проекты, можно  совершенствовать проектную деятельность в целом. Начальное обучение  проектированию закладывает  необходимый фундамент для дальнейшего развития проектных умений и использования учебных проектов для организации самостоятельного  добывания знаний учащимися на предметных занятиях и более эффективного их усвоения, а также формирования компетентности обучающихся и решения воспитательных  задач в средней школе.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14313"/>
            <a:ext cx="8786842" cy="4929199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b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71472" y="357166"/>
            <a:ext cx="800105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Заключение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ходе исследовательской работы я убедилась в том, что исполнение сказок в разных формах исполнения  оказывает неоценимый вклад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формировании универсальных </a:t>
            </a:r>
            <a:r>
              <a: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учебных действий и в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становлении личности.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0" y="357166"/>
            <a:ext cx="828677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Результат: Продукт 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ПОЛОЖЕНИЕ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конкурса сказителей «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Тоолчуларнын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салгакчылары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(«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 сказителей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посвященное ко  Дню театра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МБОУ Усть-Элегестинская СОШ, учителя начальных классов проводят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кожуунный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конкурс сказителей среди учащихся начальных классов в сотрудничестве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 Центром Тувинской Культуры Республики Тыва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 algn="ctr">
              <a:buNone/>
            </a:pPr>
            <a:endParaRPr lang="ru-RU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СПАСИБО ЗА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ВНИМАНИЕ!</a:t>
            </a: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>
              <a:buNone/>
            </a:pPr>
            <a:endParaRPr lang="ru-RU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1026" name="Picture 2" descr="Чоннуң культуразын диргизер кол арг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143116"/>
            <a:ext cx="4786346" cy="4214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5857884" cy="571504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b="1" dirty="0" smtClean="0"/>
              <a:t>	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14282" y="571480"/>
            <a:ext cx="857256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Целью курса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Проектная деятельность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является формирование у младших школьников проектных умений минимального уровня сложности. Курс  позволяет, начав осваивать учебное проектирование в начальной школе,  к 7-8 классу  средней школы достичь уровня сформированности проектной  деятельности у учащихся, требуемого новыми образовательными стандартами. Начальное обучение  направлено на  формирование основополагающих умений учебного проектирования.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0"/>
            <a:ext cx="8643998" cy="664371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Основными задачами начального обучения проектированию (2-4 классы) является формирование следующих умений:</a:t>
            </a:r>
          </a:p>
          <a:p>
            <a:pPr lvl="0"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планировать свою деятельность и осуществлять ее в соответствии с выработанным планом;</a:t>
            </a:r>
          </a:p>
          <a:p>
            <a:pPr lvl="0"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планировать работу  другого для достижения определенного результата;</a:t>
            </a:r>
          </a:p>
          <a:p>
            <a:pPr lvl="0"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анализировать имеющиеся ресурсы для предстоящей  деятельности, включая собственные знания;</a:t>
            </a:r>
          </a:p>
          <a:p>
            <a:pPr lvl="0"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ставить себе задачу по сформулированной цели для последующего решения;</a:t>
            </a:r>
          </a:p>
          <a:p>
            <a:pPr lvl="0"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анализировать полученный результат на соответствие требованиям задачи или поставленной цели;</a:t>
            </a:r>
          </a:p>
          <a:p>
            <a:pPr lvl="0"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предъявлять и представлять ход проделанной работы и ее результат.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6929486" cy="4572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Планируемые личностные результаты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158" y="714356"/>
            <a:ext cx="8051296" cy="45720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Личностными  результатами изучения курса являются воспитание и развитие социально значимых личностных качеств, индивидуально-личностных позиций, ценностных установок, раскрывающих отношение к труду, систему норм и правил межличностного общения, обеспечивающую успешность в совместной деятельности.</a:t>
            </a:r>
          </a:p>
          <a:p>
            <a:pPr algn="just"/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Самоопределение: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готовность и способность обучающихся к саморазвитию; внутренняя позиция школьника на основе положительного отношения к школе; мотивированное участие в интеллектуальных конкурсах и проектах различных уровней; социальная компетентность как готовность к решению моральных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диллем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устойчивое следование в поведении  социальным нормам; начальные навыки адаптации в динамично изменяющемся мире.</a:t>
            </a:r>
          </a:p>
          <a:p>
            <a:pPr algn="just"/>
            <a:r>
              <a:rPr lang="ru-RU" sz="1800" b="1" i="1" dirty="0" err="1" smtClean="0">
                <a:latin typeface="Times New Roman" pitchFamily="18" charset="0"/>
                <a:cs typeface="Times New Roman" pitchFamily="18" charset="0"/>
              </a:rPr>
              <a:t>Смыслообразование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целостный, социально ориентированный взгляд на мир в единстве и разнообразии природы, народов, культур и религий;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эмпатия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как понимание чувств других людей и сопереживание им.</a:t>
            </a:r>
          </a:p>
          <a:p>
            <a:pPr algn="just"/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Нравственно-этическая ориентация: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уважительное отношение к иному мнению, культуре других народов; навыки сотрудничества в разных ситуациях, умение не создавать конфликты и находить выходы из спорных ситуаций.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57290" y="642918"/>
            <a:ext cx="7000875" cy="1214437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Планируемые метапредметные результаты</a:t>
            </a:r>
            <a:br>
              <a:rPr lang="ru-RU" sz="28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и универсальные учебные действия</a:t>
            </a:r>
            <a:br>
              <a:rPr lang="ru-RU" sz="28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1000100" y="1785926"/>
            <a:ext cx="7694613" cy="478631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Метапредметными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результатами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изучения курса является освоение учащимися проектных умений минимального уровня сложности, универсальных способов деятельности, применяемых как в рамках образовательного процесса, так и в реальных жизненных ситуациях.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57158" y="0"/>
            <a:ext cx="8572528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Регулятивные  универсальные учебные действия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Целепологание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формулировать и удерживать учебную задачу; преобразовывать практическую задачу  познавательную; ставить новые учебные задачи в сотрудничестве с учителем.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Планирование: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выбирать действия в соответствии с поставленной задачей и условиями ее реализации; определять последовательность промежуточных целей и соответствующих им действий с учетом конечного результата; составлять план и последовательность действий.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Осуществление учебных действий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выполнять учебные действия в материализованной,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гипермедийной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громкоречевой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умственной формах; использовать речь для регуляции своего действия.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Прогнозирование: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предвидеть возможности получения конкретного результата при решении задачи.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Контроль и самоконтроль: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сличать способ действия и его результат с заданным эталоном с целью обнаружения отклонений и отличий от эталона; осуществлять итоговый и пошаговый контроль по результату; осуществлять констатирующий прогнозирующий контроль по результату и по способу действия.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Коррекция: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вносить необходимые коррективы в действие после его завершения на основе его  оценки и учета сделанных ошибок; адекватно воспринимать предложения учителей, товарищей, родителей и других людей по исправлению допущенных ошибок.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Оценка: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устанавливать соответствие полученного результата поставленной цели; соотносить правильность выбора, планирования, выполнения и результата действия с требованиями конкретной задачи.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Саморегуляция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концентрация воли для преодоления интеллектуальных  затруднений и физических препятствий; стабилизация эмоционального состояния для решения различных задач.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142844" y="117693"/>
            <a:ext cx="900115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Познавательные   универсальные учебные действия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Общеучебные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самостоятельно выделять и формулировать познавательную цель; ориентироваться в разнообразии способов решения задач;  контролировать и оценивать процесс и результат деятельности;  ставить,  формулировать и решать проблемы; самостоятельно создавать алгоритмы деятельности при решении проблем различного характера; осознанно и произвольно строить сообщения в устной и письменной формах,  в том числе творческого и исследовательского характера; осуществлять смысловое чтение; выбирать вид чтения в зависимости от цели.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Знаково-символичекие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использовать знаково-символические средства, в том числе модели и схемы для решения задач;  моделировать, то есть выделять и особенно фиксировать существенные признаки объектов с целью решения конкретных задач.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Информационные: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поиск и выделение необходимой информации из различных источников в разных формах (текст, рисунок, таблица, диаграмма, схема); сбор информации (извлечение необходимой информации из различных источников); дополнение таблиц новыми данными; обработка информации(определение основной и второстепенной информации); анализ информации; передача информации(устным, письменным, цифровым способами); оценка информации (критическая оценка, оценка достоверности).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Логические: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подведение под понятие на основе распознавания объектов, выделения существенных признаков; подведение под правило; анализ; синтез; сравнение;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серация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классификация по заданным критериям; установление аналогий; установление причинно-следственных связей; построение рассуждения; обобщение; использование базовых предметных 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метапредметных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понятий для характеристики объектов окружающего мира.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214282" y="0"/>
            <a:ext cx="8715436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Коммуникативные   универсальные учебные действия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Инициативное сотрудничество: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проявлять активность во взаимодействии для решения коммуникативных и познавательных задач.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Планирование учебного сотрудничества: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задавать вопросы, необходимые для организации собственной деятельности и сотрудничества с партнером; определять цели, функции участников, способы взаимодействия; договариваться о распределении функций и ролей в совместной деятельности.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Взаимодействие: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формулировать собственное мнение и позицию; задавать вопросы; строить понятные для партнера высказывания; строить монологическое высказывание; вести устный и письменный диалог в соответствии с грамматическими и синтаксическими нормами родного языка; слушать собеседника.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Управление коммуникацией: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аргументировать свою позицию и координировать ее с позициями партнеров в сотрудничестве при выработке общего решения в совместной деятельности;  прогнозировать возникновение конфликтов при наличии разных точек зрения;  разрешать конфликты на основе учета интересов и позиций всех участников; координировать и принимать различные позиции во взаимодействии.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Речевые средства и средства информационных и коммуникативных технологий: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составление текста-рассуждения; выбор доказательств для аргументации своей точки зрения; использование обобщающих слов и понятий.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Смысловое чтение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овладение навыками смыслового чтения текстов различных стилей и жанров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соотвествии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целями и задачами; осознанное построение речевого высказывания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соотвествии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задачами коммуникации; составление текстов в устной и письменной формах.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Различные способы поиска и использования информации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поиск значения слова по справочнику;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чтение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информации, представленной разными способами.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399</TotalTime>
  <Words>1538</Words>
  <PresentationFormat>Экран (4:3)</PresentationFormat>
  <Paragraphs>89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Открытая</vt:lpstr>
      <vt:lpstr>Формирование УУД во время внеурочной деятельности  «Проектная деятельность» </vt:lpstr>
      <vt:lpstr>Слайд 2</vt:lpstr>
      <vt:lpstr>Слайд 3</vt:lpstr>
      <vt:lpstr>Слайд 4</vt:lpstr>
      <vt:lpstr>Планируемые личностные результаты </vt:lpstr>
      <vt:lpstr>Планируемые метапредметные результаты  и универсальные учебные действия </vt:lpstr>
      <vt:lpstr>Слайд 7</vt:lpstr>
      <vt:lpstr>Слайд 8</vt:lpstr>
      <vt:lpstr>Слайд 9</vt:lpstr>
      <vt:lpstr>Слайд 10</vt:lpstr>
      <vt:lpstr>Слайд 11</vt:lpstr>
      <vt:lpstr>Слайд 12</vt:lpstr>
      <vt:lpstr> 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super VAZ</dc:creator>
  <cp:lastModifiedBy>super VAZ</cp:lastModifiedBy>
  <cp:revision>39</cp:revision>
  <dcterms:created xsi:type="dcterms:W3CDTF">2015-08-24T03:00:55Z</dcterms:created>
  <dcterms:modified xsi:type="dcterms:W3CDTF">2015-11-03T04:02:41Z</dcterms:modified>
</cp:coreProperties>
</file>