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9"/>
  </p:notesMasterIdLst>
  <p:sldIdLst>
    <p:sldId id="256" r:id="rId2"/>
    <p:sldId id="288" r:id="rId3"/>
    <p:sldId id="290" r:id="rId4"/>
    <p:sldId id="291" r:id="rId5"/>
    <p:sldId id="292" r:id="rId6"/>
    <p:sldId id="293" r:id="rId7"/>
    <p:sldId id="294" r:id="rId8"/>
    <p:sldId id="295" r:id="rId9"/>
    <p:sldId id="297" r:id="rId10"/>
    <p:sldId id="298" r:id="rId11"/>
    <p:sldId id="299" r:id="rId12"/>
    <p:sldId id="300" r:id="rId13"/>
    <p:sldId id="302" r:id="rId14"/>
    <p:sldId id="303" r:id="rId15"/>
    <p:sldId id="289" r:id="rId16"/>
    <p:sldId id="261" r:id="rId17"/>
    <p:sldId id="272" r:id="rId18"/>
    <p:sldId id="274" r:id="rId19"/>
    <p:sldId id="273" r:id="rId20"/>
    <p:sldId id="280" r:id="rId21"/>
    <p:sldId id="281" r:id="rId22"/>
    <p:sldId id="282" r:id="rId23"/>
    <p:sldId id="279" r:id="rId24"/>
    <p:sldId id="278" r:id="rId25"/>
    <p:sldId id="277" r:id="rId26"/>
    <p:sldId id="276" r:id="rId27"/>
    <p:sldId id="287" r:id="rId28"/>
    <p:sldId id="286" r:id="rId29"/>
    <p:sldId id="330" r:id="rId30"/>
    <p:sldId id="332" r:id="rId31"/>
    <p:sldId id="285" r:id="rId32"/>
    <p:sldId id="283" r:id="rId33"/>
    <p:sldId id="284" r:id="rId34"/>
    <p:sldId id="305" r:id="rId35"/>
    <p:sldId id="327" r:id="rId36"/>
    <p:sldId id="328" r:id="rId37"/>
    <p:sldId id="309" r:id="rId38"/>
    <p:sldId id="310" r:id="rId39"/>
    <p:sldId id="313" r:id="rId40"/>
    <p:sldId id="311" r:id="rId41"/>
    <p:sldId id="304" r:id="rId42"/>
    <p:sldId id="312" r:id="rId43"/>
    <p:sldId id="306" r:id="rId44"/>
    <p:sldId id="307" r:id="rId45"/>
    <p:sldId id="308" r:id="rId46"/>
    <p:sldId id="314" r:id="rId47"/>
    <p:sldId id="315" r:id="rId48"/>
    <p:sldId id="316" r:id="rId49"/>
    <p:sldId id="318" r:id="rId50"/>
    <p:sldId id="319" r:id="rId51"/>
    <p:sldId id="320" r:id="rId52"/>
    <p:sldId id="321" r:id="rId53"/>
    <p:sldId id="322" r:id="rId54"/>
    <p:sldId id="323" r:id="rId55"/>
    <p:sldId id="324" r:id="rId56"/>
    <p:sldId id="325" r:id="rId57"/>
    <p:sldId id="326"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8A2C1-3B40-4756-BF13-7EF2C8FEFCF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CA1D7C98-8748-4C2D-BF01-A2AC74B88A82}">
      <dgm:prSet phldrT="[Текст]"/>
      <dgm:spPr/>
      <dgm:t>
        <a:bodyPr/>
        <a:lstStyle/>
        <a:p>
          <a:r>
            <a:rPr lang="ru-RU" dirty="0" smtClean="0"/>
            <a:t>Адаптация </a:t>
          </a:r>
          <a:endParaRPr lang="ru-RU" dirty="0"/>
        </a:p>
      </dgm:t>
    </dgm:pt>
    <dgm:pt modelId="{0EAB545F-C22B-44B2-9C85-D654AE693C02}" type="parTrans" cxnId="{3AA4D79A-4BC4-40BF-AB73-70AA20C4C3F8}">
      <dgm:prSet/>
      <dgm:spPr/>
      <dgm:t>
        <a:bodyPr/>
        <a:lstStyle/>
        <a:p>
          <a:endParaRPr lang="ru-RU"/>
        </a:p>
      </dgm:t>
    </dgm:pt>
    <dgm:pt modelId="{2816A094-7DD0-40F4-8F86-19B247A7AEB3}" type="sibTrans" cxnId="{3AA4D79A-4BC4-40BF-AB73-70AA20C4C3F8}">
      <dgm:prSet/>
      <dgm:spPr/>
      <dgm:t>
        <a:bodyPr/>
        <a:lstStyle/>
        <a:p>
          <a:endParaRPr lang="ru-RU"/>
        </a:p>
      </dgm:t>
    </dgm:pt>
    <dgm:pt modelId="{7430462D-8E6B-41B2-8989-CA56C733AC75}">
      <dgm:prSet phldrT="[Текст]"/>
      <dgm:spPr/>
      <dgm:t>
        <a:bodyPr/>
        <a:lstStyle/>
        <a:p>
          <a:r>
            <a:rPr lang="ru-RU" dirty="0" smtClean="0"/>
            <a:t>Физиологический компонент</a:t>
          </a:r>
          <a:endParaRPr lang="ru-RU" dirty="0"/>
        </a:p>
      </dgm:t>
    </dgm:pt>
    <dgm:pt modelId="{E27C052E-E011-4149-9598-8E815221083F}" type="parTrans" cxnId="{7739C00E-31B0-4733-A4E2-BB522A69628F}">
      <dgm:prSet/>
      <dgm:spPr/>
      <dgm:t>
        <a:bodyPr/>
        <a:lstStyle/>
        <a:p>
          <a:endParaRPr lang="ru-RU"/>
        </a:p>
      </dgm:t>
    </dgm:pt>
    <dgm:pt modelId="{EDEA6816-26B4-40CD-8FE0-51C160AC8FD6}" type="sibTrans" cxnId="{7739C00E-31B0-4733-A4E2-BB522A69628F}">
      <dgm:prSet/>
      <dgm:spPr/>
      <dgm:t>
        <a:bodyPr/>
        <a:lstStyle/>
        <a:p>
          <a:endParaRPr lang="ru-RU"/>
        </a:p>
      </dgm:t>
    </dgm:pt>
    <dgm:pt modelId="{995096A5-BAA7-461D-A817-EFBD97C551D2}">
      <dgm:prSet phldrT="[Текст]"/>
      <dgm:spPr/>
      <dgm:t>
        <a:bodyPr/>
        <a:lstStyle/>
        <a:p>
          <a:r>
            <a:rPr lang="ru-RU" dirty="0" smtClean="0"/>
            <a:t>Психологический компонент</a:t>
          </a:r>
          <a:endParaRPr lang="ru-RU" dirty="0"/>
        </a:p>
      </dgm:t>
    </dgm:pt>
    <dgm:pt modelId="{E3507DD8-B5F7-4006-AE7F-8C8EBE9F688C}" type="parTrans" cxnId="{F11C4901-1EAD-46F4-B0CE-3EDEC954AB85}">
      <dgm:prSet/>
      <dgm:spPr/>
      <dgm:t>
        <a:bodyPr/>
        <a:lstStyle/>
        <a:p>
          <a:endParaRPr lang="ru-RU"/>
        </a:p>
      </dgm:t>
    </dgm:pt>
    <dgm:pt modelId="{346D81F2-E51E-43B8-B071-2C4474FB4740}" type="sibTrans" cxnId="{F11C4901-1EAD-46F4-B0CE-3EDEC954AB85}">
      <dgm:prSet/>
      <dgm:spPr/>
      <dgm:t>
        <a:bodyPr/>
        <a:lstStyle/>
        <a:p>
          <a:endParaRPr lang="ru-RU"/>
        </a:p>
      </dgm:t>
    </dgm:pt>
    <dgm:pt modelId="{CCFA81F3-30FF-4949-BCA8-5BB9100A0D29}">
      <dgm:prSet phldrT="[Текст]"/>
      <dgm:spPr/>
      <dgm:t>
        <a:bodyPr/>
        <a:lstStyle/>
        <a:p>
          <a:r>
            <a:rPr lang="ru-RU" dirty="0" smtClean="0"/>
            <a:t>Социальный компонент</a:t>
          </a:r>
          <a:endParaRPr lang="ru-RU" dirty="0"/>
        </a:p>
      </dgm:t>
    </dgm:pt>
    <dgm:pt modelId="{6659E2DA-2440-4E2C-A989-3C9CBEC58125}" type="parTrans" cxnId="{62DE14A7-E456-4C4A-9F7A-4EFDF67FD60C}">
      <dgm:prSet/>
      <dgm:spPr/>
      <dgm:t>
        <a:bodyPr/>
        <a:lstStyle/>
        <a:p>
          <a:endParaRPr lang="ru-RU"/>
        </a:p>
      </dgm:t>
    </dgm:pt>
    <dgm:pt modelId="{F54E93A8-E479-4BB6-8941-64B3C3746F69}" type="sibTrans" cxnId="{62DE14A7-E456-4C4A-9F7A-4EFDF67FD60C}">
      <dgm:prSet/>
      <dgm:spPr/>
      <dgm:t>
        <a:bodyPr/>
        <a:lstStyle/>
        <a:p>
          <a:endParaRPr lang="ru-RU"/>
        </a:p>
      </dgm:t>
    </dgm:pt>
    <dgm:pt modelId="{552ADDDD-F42A-4469-9943-DBD6CA8F2107}" type="pres">
      <dgm:prSet presAssocID="{0AD8A2C1-3B40-4756-BF13-7EF2C8FEFCFE}" presName="Name0" presStyleCnt="0">
        <dgm:presLayoutVars>
          <dgm:chPref val="1"/>
          <dgm:dir/>
          <dgm:animOne val="branch"/>
          <dgm:animLvl val="lvl"/>
          <dgm:resizeHandles val="exact"/>
        </dgm:presLayoutVars>
      </dgm:prSet>
      <dgm:spPr/>
      <dgm:t>
        <a:bodyPr/>
        <a:lstStyle/>
        <a:p>
          <a:endParaRPr lang="ru-RU"/>
        </a:p>
      </dgm:t>
    </dgm:pt>
    <dgm:pt modelId="{3BF3EB24-CF37-451E-842D-EFB33913B52B}" type="pres">
      <dgm:prSet presAssocID="{CA1D7C98-8748-4C2D-BF01-A2AC74B88A82}" presName="root1" presStyleCnt="0"/>
      <dgm:spPr/>
    </dgm:pt>
    <dgm:pt modelId="{7E40B555-66ED-4C98-BB82-1CE2342861A3}" type="pres">
      <dgm:prSet presAssocID="{CA1D7C98-8748-4C2D-BF01-A2AC74B88A82}" presName="LevelOneTextNode" presStyleLbl="node0" presStyleIdx="0" presStyleCnt="1">
        <dgm:presLayoutVars>
          <dgm:chPref val="3"/>
        </dgm:presLayoutVars>
      </dgm:prSet>
      <dgm:spPr/>
      <dgm:t>
        <a:bodyPr/>
        <a:lstStyle/>
        <a:p>
          <a:endParaRPr lang="ru-RU"/>
        </a:p>
      </dgm:t>
    </dgm:pt>
    <dgm:pt modelId="{4D17B095-6765-4C8A-A0AD-412373863633}" type="pres">
      <dgm:prSet presAssocID="{CA1D7C98-8748-4C2D-BF01-A2AC74B88A82}" presName="level2hierChild" presStyleCnt="0"/>
      <dgm:spPr/>
    </dgm:pt>
    <dgm:pt modelId="{59112B3D-DE72-47E5-B872-FC51C515CC62}" type="pres">
      <dgm:prSet presAssocID="{E27C052E-E011-4149-9598-8E815221083F}" presName="conn2-1" presStyleLbl="parChTrans1D2" presStyleIdx="0" presStyleCnt="3"/>
      <dgm:spPr/>
      <dgm:t>
        <a:bodyPr/>
        <a:lstStyle/>
        <a:p>
          <a:endParaRPr lang="ru-RU"/>
        </a:p>
      </dgm:t>
    </dgm:pt>
    <dgm:pt modelId="{C1CB4206-F1CB-4DCE-A8B7-D79D4AAFC46D}" type="pres">
      <dgm:prSet presAssocID="{E27C052E-E011-4149-9598-8E815221083F}" presName="connTx" presStyleLbl="parChTrans1D2" presStyleIdx="0" presStyleCnt="3"/>
      <dgm:spPr/>
      <dgm:t>
        <a:bodyPr/>
        <a:lstStyle/>
        <a:p>
          <a:endParaRPr lang="ru-RU"/>
        </a:p>
      </dgm:t>
    </dgm:pt>
    <dgm:pt modelId="{84A31EF4-0055-4E40-A44A-343C4D7A1494}" type="pres">
      <dgm:prSet presAssocID="{7430462D-8E6B-41B2-8989-CA56C733AC75}" presName="root2" presStyleCnt="0"/>
      <dgm:spPr/>
    </dgm:pt>
    <dgm:pt modelId="{561EAB05-6C62-4D1E-90B1-C05B7313CF15}" type="pres">
      <dgm:prSet presAssocID="{7430462D-8E6B-41B2-8989-CA56C733AC75}" presName="LevelTwoTextNode" presStyleLbl="node2" presStyleIdx="0" presStyleCnt="3">
        <dgm:presLayoutVars>
          <dgm:chPref val="3"/>
        </dgm:presLayoutVars>
      </dgm:prSet>
      <dgm:spPr/>
      <dgm:t>
        <a:bodyPr/>
        <a:lstStyle/>
        <a:p>
          <a:endParaRPr lang="ru-RU"/>
        </a:p>
      </dgm:t>
    </dgm:pt>
    <dgm:pt modelId="{5E65E98B-7C7F-4A22-8F04-CC3C7F089142}" type="pres">
      <dgm:prSet presAssocID="{7430462D-8E6B-41B2-8989-CA56C733AC75}" presName="level3hierChild" presStyleCnt="0"/>
      <dgm:spPr/>
    </dgm:pt>
    <dgm:pt modelId="{99D76827-E4BB-4816-8995-FA74EF74FA43}" type="pres">
      <dgm:prSet presAssocID="{E3507DD8-B5F7-4006-AE7F-8C8EBE9F688C}" presName="conn2-1" presStyleLbl="parChTrans1D2" presStyleIdx="1" presStyleCnt="3"/>
      <dgm:spPr/>
      <dgm:t>
        <a:bodyPr/>
        <a:lstStyle/>
        <a:p>
          <a:endParaRPr lang="ru-RU"/>
        </a:p>
      </dgm:t>
    </dgm:pt>
    <dgm:pt modelId="{A23BE83A-39BA-4CEF-A667-6EAABA06F986}" type="pres">
      <dgm:prSet presAssocID="{E3507DD8-B5F7-4006-AE7F-8C8EBE9F688C}" presName="connTx" presStyleLbl="parChTrans1D2" presStyleIdx="1" presStyleCnt="3"/>
      <dgm:spPr/>
      <dgm:t>
        <a:bodyPr/>
        <a:lstStyle/>
        <a:p>
          <a:endParaRPr lang="ru-RU"/>
        </a:p>
      </dgm:t>
    </dgm:pt>
    <dgm:pt modelId="{55FE711D-67B1-42C2-A73A-472E29019197}" type="pres">
      <dgm:prSet presAssocID="{995096A5-BAA7-461D-A817-EFBD97C551D2}" presName="root2" presStyleCnt="0"/>
      <dgm:spPr/>
    </dgm:pt>
    <dgm:pt modelId="{75A61A5E-473C-4340-86F6-54B2B41F085D}" type="pres">
      <dgm:prSet presAssocID="{995096A5-BAA7-461D-A817-EFBD97C551D2}" presName="LevelTwoTextNode" presStyleLbl="node2" presStyleIdx="1" presStyleCnt="3">
        <dgm:presLayoutVars>
          <dgm:chPref val="3"/>
        </dgm:presLayoutVars>
      </dgm:prSet>
      <dgm:spPr/>
      <dgm:t>
        <a:bodyPr/>
        <a:lstStyle/>
        <a:p>
          <a:endParaRPr lang="ru-RU"/>
        </a:p>
      </dgm:t>
    </dgm:pt>
    <dgm:pt modelId="{15B4101D-AC26-463E-B1D9-051DDE3C76FB}" type="pres">
      <dgm:prSet presAssocID="{995096A5-BAA7-461D-A817-EFBD97C551D2}" presName="level3hierChild" presStyleCnt="0"/>
      <dgm:spPr/>
    </dgm:pt>
    <dgm:pt modelId="{275829EA-E402-4BD0-B603-1CA3CB54601A}" type="pres">
      <dgm:prSet presAssocID="{6659E2DA-2440-4E2C-A989-3C9CBEC58125}" presName="conn2-1" presStyleLbl="parChTrans1D2" presStyleIdx="2" presStyleCnt="3"/>
      <dgm:spPr/>
      <dgm:t>
        <a:bodyPr/>
        <a:lstStyle/>
        <a:p>
          <a:endParaRPr lang="ru-RU"/>
        </a:p>
      </dgm:t>
    </dgm:pt>
    <dgm:pt modelId="{06E242D2-4576-42DE-9017-C9BC13950DA9}" type="pres">
      <dgm:prSet presAssocID="{6659E2DA-2440-4E2C-A989-3C9CBEC58125}" presName="connTx" presStyleLbl="parChTrans1D2" presStyleIdx="2" presStyleCnt="3"/>
      <dgm:spPr/>
      <dgm:t>
        <a:bodyPr/>
        <a:lstStyle/>
        <a:p>
          <a:endParaRPr lang="ru-RU"/>
        </a:p>
      </dgm:t>
    </dgm:pt>
    <dgm:pt modelId="{546F775A-11A5-44A7-A013-F9FB242370C5}" type="pres">
      <dgm:prSet presAssocID="{CCFA81F3-30FF-4949-BCA8-5BB9100A0D29}" presName="root2" presStyleCnt="0"/>
      <dgm:spPr/>
    </dgm:pt>
    <dgm:pt modelId="{1FFACAC7-6D57-442A-90DF-D67B1E7BEDA2}" type="pres">
      <dgm:prSet presAssocID="{CCFA81F3-30FF-4949-BCA8-5BB9100A0D29}" presName="LevelTwoTextNode" presStyleLbl="node2" presStyleIdx="2" presStyleCnt="3">
        <dgm:presLayoutVars>
          <dgm:chPref val="3"/>
        </dgm:presLayoutVars>
      </dgm:prSet>
      <dgm:spPr/>
      <dgm:t>
        <a:bodyPr/>
        <a:lstStyle/>
        <a:p>
          <a:endParaRPr lang="ru-RU"/>
        </a:p>
      </dgm:t>
    </dgm:pt>
    <dgm:pt modelId="{B96B0252-052A-446D-B495-04DC580970BD}" type="pres">
      <dgm:prSet presAssocID="{CCFA81F3-30FF-4949-BCA8-5BB9100A0D29}" presName="level3hierChild" presStyleCnt="0"/>
      <dgm:spPr/>
    </dgm:pt>
  </dgm:ptLst>
  <dgm:cxnLst>
    <dgm:cxn modelId="{D7B0A56E-6340-4D68-A31A-19F7EA0C1313}" type="presOf" srcId="{E3507DD8-B5F7-4006-AE7F-8C8EBE9F688C}" destId="{99D76827-E4BB-4816-8995-FA74EF74FA43}" srcOrd="0" destOrd="0" presId="urn:microsoft.com/office/officeart/2008/layout/HorizontalMultiLevelHierarchy"/>
    <dgm:cxn modelId="{F11C4901-1EAD-46F4-B0CE-3EDEC954AB85}" srcId="{CA1D7C98-8748-4C2D-BF01-A2AC74B88A82}" destId="{995096A5-BAA7-461D-A817-EFBD97C551D2}" srcOrd="1" destOrd="0" parTransId="{E3507DD8-B5F7-4006-AE7F-8C8EBE9F688C}" sibTransId="{346D81F2-E51E-43B8-B071-2C4474FB4740}"/>
    <dgm:cxn modelId="{B4E6DEA0-BD49-4DB8-9FA3-7E444A18347A}" type="presOf" srcId="{7430462D-8E6B-41B2-8989-CA56C733AC75}" destId="{561EAB05-6C62-4D1E-90B1-C05B7313CF15}" srcOrd="0" destOrd="0" presId="urn:microsoft.com/office/officeart/2008/layout/HorizontalMultiLevelHierarchy"/>
    <dgm:cxn modelId="{2BCF1639-6E12-4E44-9B54-364EBFA88E80}" type="presOf" srcId="{0AD8A2C1-3B40-4756-BF13-7EF2C8FEFCFE}" destId="{552ADDDD-F42A-4469-9943-DBD6CA8F2107}" srcOrd="0" destOrd="0" presId="urn:microsoft.com/office/officeart/2008/layout/HorizontalMultiLevelHierarchy"/>
    <dgm:cxn modelId="{AA444FFA-2437-4038-98EE-9BA737AED200}" type="presOf" srcId="{6659E2DA-2440-4E2C-A989-3C9CBEC58125}" destId="{275829EA-E402-4BD0-B603-1CA3CB54601A}" srcOrd="0" destOrd="0" presId="urn:microsoft.com/office/officeart/2008/layout/HorizontalMultiLevelHierarchy"/>
    <dgm:cxn modelId="{7839B822-8B6E-4A87-9874-D37343F4047F}" type="presOf" srcId="{995096A5-BAA7-461D-A817-EFBD97C551D2}" destId="{75A61A5E-473C-4340-86F6-54B2B41F085D}" srcOrd="0" destOrd="0" presId="urn:microsoft.com/office/officeart/2008/layout/HorizontalMultiLevelHierarchy"/>
    <dgm:cxn modelId="{D0B5D1CC-34EE-4831-A18F-70074785214C}" type="presOf" srcId="{E27C052E-E011-4149-9598-8E815221083F}" destId="{59112B3D-DE72-47E5-B872-FC51C515CC62}" srcOrd="0" destOrd="0" presId="urn:microsoft.com/office/officeart/2008/layout/HorizontalMultiLevelHierarchy"/>
    <dgm:cxn modelId="{7070CFFF-8463-4FD5-92E6-E14B46D7B479}" type="presOf" srcId="{6659E2DA-2440-4E2C-A989-3C9CBEC58125}" destId="{06E242D2-4576-42DE-9017-C9BC13950DA9}" srcOrd="1" destOrd="0" presId="urn:microsoft.com/office/officeart/2008/layout/HorizontalMultiLevelHierarchy"/>
    <dgm:cxn modelId="{2D8ED198-1831-4887-9C3A-CCBA14B1A60A}" type="presOf" srcId="{E27C052E-E011-4149-9598-8E815221083F}" destId="{C1CB4206-F1CB-4DCE-A8B7-D79D4AAFC46D}" srcOrd="1" destOrd="0" presId="urn:microsoft.com/office/officeart/2008/layout/HorizontalMultiLevelHierarchy"/>
    <dgm:cxn modelId="{7739C00E-31B0-4733-A4E2-BB522A69628F}" srcId="{CA1D7C98-8748-4C2D-BF01-A2AC74B88A82}" destId="{7430462D-8E6B-41B2-8989-CA56C733AC75}" srcOrd="0" destOrd="0" parTransId="{E27C052E-E011-4149-9598-8E815221083F}" sibTransId="{EDEA6816-26B4-40CD-8FE0-51C160AC8FD6}"/>
    <dgm:cxn modelId="{91A7A1B8-1114-43D1-8E23-2595835BCE72}" type="presOf" srcId="{CA1D7C98-8748-4C2D-BF01-A2AC74B88A82}" destId="{7E40B555-66ED-4C98-BB82-1CE2342861A3}" srcOrd="0" destOrd="0" presId="urn:microsoft.com/office/officeart/2008/layout/HorizontalMultiLevelHierarchy"/>
    <dgm:cxn modelId="{62DE14A7-E456-4C4A-9F7A-4EFDF67FD60C}" srcId="{CA1D7C98-8748-4C2D-BF01-A2AC74B88A82}" destId="{CCFA81F3-30FF-4949-BCA8-5BB9100A0D29}" srcOrd="2" destOrd="0" parTransId="{6659E2DA-2440-4E2C-A989-3C9CBEC58125}" sibTransId="{F54E93A8-E479-4BB6-8941-64B3C3746F69}"/>
    <dgm:cxn modelId="{AE7038CE-49E1-4737-B413-1BF8C6D0DEF4}" type="presOf" srcId="{E3507DD8-B5F7-4006-AE7F-8C8EBE9F688C}" destId="{A23BE83A-39BA-4CEF-A667-6EAABA06F986}" srcOrd="1" destOrd="0" presId="urn:microsoft.com/office/officeart/2008/layout/HorizontalMultiLevelHierarchy"/>
    <dgm:cxn modelId="{3AA4D79A-4BC4-40BF-AB73-70AA20C4C3F8}" srcId="{0AD8A2C1-3B40-4756-BF13-7EF2C8FEFCFE}" destId="{CA1D7C98-8748-4C2D-BF01-A2AC74B88A82}" srcOrd="0" destOrd="0" parTransId="{0EAB545F-C22B-44B2-9C85-D654AE693C02}" sibTransId="{2816A094-7DD0-40F4-8F86-19B247A7AEB3}"/>
    <dgm:cxn modelId="{4745CF0F-9CD6-4FA8-B488-4872E7E50161}" type="presOf" srcId="{CCFA81F3-30FF-4949-BCA8-5BB9100A0D29}" destId="{1FFACAC7-6D57-442A-90DF-D67B1E7BEDA2}" srcOrd="0" destOrd="0" presId="urn:microsoft.com/office/officeart/2008/layout/HorizontalMultiLevelHierarchy"/>
    <dgm:cxn modelId="{783EA185-3966-4779-AEDC-2EB523A076C3}" type="presParOf" srcId="{552ADDDD-F42A-4469-9943-DBD6CA8F2107}" destId="{3BF3EB24-CF37-451E-842D-EFB33913B52B}" srcOrd="0" destOrd="0" presId="urn:microsoft.com/office/officeart/2008/layout/HorizontalMultiLevelHierarchy"/>
    <dgm:cxn modelId="{06F785DA-940A-458B-B23C-08217BE94E2C}" type="presParOf" srcId="{3BF3EB24-CF37-451E-842D-EFB33913B52B}" destId="{7E40B555-66ED-4C98-BB82-1CE2342861A3}" srcOrd="0" destOrd="0" presId="urn:microsoft.com/office/officeart/2008/layout/HorizontalMultiLevelHierarchy"/>
    <dgm:cxn modelId="{D2CDD275-245F-427B-AF2F-9628021E29AE}" type="presParOf" srcId="{3BF3EB24-CF37-451E-842D-EFB33913B52B}" destId="{4D17B095-6765-4C8A-A0AD-412373863633}" srcOrd="1" destOrd="0" presId="urn:microsoft.com/office/officeart/2008/layout/HorizontalMultiLevelHierarchy"/>
    <dgm:cxn modelId="{CD6B17AD-01EE-4B24-A10E-8019C8067BF1}" type="presParOf" srcId="{4D17B095-6765-4C8A-A0AD-412373863633}" destId="{59112B3D-DE72-47E5-B872-FC51C515CC62}" srcOrd="0" destOrd="0" presId="urn:microsoft.com/office/officeart/2008/layout/HorizontalMultiLevelHierarchy"/>
    <dgm:cxn modelId="{B3D1C1DA-C6DD-4176-9414-998DF914CF58}" type="presParOf" srcId="{59112B3D-DE72-47E5-B872-FC51C515CC62}" destId="{C1CB4206-F1CB-4DCE-A8B7-D79D4AAFC46D}" srcOrd="0" destOrd="0" presId="urn:microsoft.com/office/officeart/2008/layout/HorizontalMultiLevelHierarchy"/>
    <dgm:cxn modelId="{86EBF3C1-58A1-4CCF-9CCB-E0A220F72A5B}" type="presParOf" srcId="{4D17B095-6765-4C8A-A0AD-412373863633}" destId="{84A31EF4-0055-4E40-A44A-343C4D7A1494}" srcOrd="1" destOrd="0" presId="urn:microsoft.com/office/officeart/2008/layout/HorizontalMultiLevelHierarchy"/>
    <dgm:cxn modelId="{64CB9385-EACB-4F03-B4B3-7724E64FE175}" type="presParOf" srcId="{84A31EF4-0055-4E40-A44A-343C4D7A1494}" destId="{561EAB05-6C62-4D1E-90B1-C05B7313CF15}" srcOrd="0" destOrd="0" presId="urn:microsoft.com/office/officeart/2008/layout/HorizontalMultiLevelHierarchy"/>
    <dgm:cxn modelId="{8C5E7180-D53D-496C-AC5F-56348B073CB1}" type="presParOf" srcId="{84A31EF4-0055-4E40-A44A-343C4D7A1494}" destId="{5E65E98B-7C7F-4A22-8F04-CC3C7F089142}" srcOrd="1" destOrd="0" presId="urn:microsoft.com/office/officeart/2008/layout/HorizontalMultiLevelHierarchy"/>
    <dgm:cxn modelId="{A8E623BD-876B-4D74-91C7-98D1D0553BB2}" type="presParOf" srcId="{4D17B095-6765-4C8A-A0AD-412373863633}" destId="{99D76827-E4BB-4816-8995-FA74EF74FA43}" srcOrd="2" destOrd="0" presId="urn:microsoft.com/office/officeart/2008/layout/HorizontalMultiLevelHierarchy"/>
    <dgm:cxn modelId="{CA258611-9C31-4C82-988C-5363A026314C}" type="presParOf" srcId="{99D76827-E4BB-4816-8995-FA74EF74FA43}" destId="{A23BE83A-39BA-4CEF-A667-6EAABA06F986}" srcOrd="0" destOrd="0" presId="urn:microsoft.com/office/officeart/2008/layout/HorizontalMultiLevelHierarchy"/>
    <dgm:cxn modelId="{50AA959D-0466-4912-8498-A2F60CB9AEA6}" type="presParOf" srcId="{4D17B095-6765-4C8A-A0AD-412373863633}" destId="{55FE711D-67B1-42C2-A73A-472E29019197}" srcOrd="3" destOrd="0" presId="urn:microsoft.com/office/officeart/2008/layout/HorizontalMultiLevelHierarchy"/>
    <dgm:cxn modelId="{387596BC-CA69-43AB-9E7F-ED6BC3CB573C}" type="presParOf" srcId="{55FE711D-67B1-42C2-A73A-472E29019197}" destId="{75A61A5E-473C-4340-86F6-54B2B41F085D}" srcOrd="0" destOrd="0" presId="urn:microsoft.com/office/officeart/2008/layout/HorizontalMultiLevelHierarchy"/>
    <dgm:cxn modelId="{7777983E-4EA4-4BC7-8CDA-9F1D315C3757}" type="presParOf" srcId="{55FE711D-67B1-42C2-A73A-472E29019197}" destId="{15B4101D-AC26-463E-B1D9-051DDE3C76FB}" srcOrd="1" destOrd="0" presId="urn:microsoft.com/office/officeart/2008/layout/HorizontalMultiLevelHierarchy"/>
    <dgm:cxn modelId="{63C85F80-7963-4991-BCD0-92B5ACF180D2}" type="presParOf" srcId="{4D17B095-6765-4C8A-A0AD-412373863633}" destId="{275829EA-E402-4BD0-B603-1CA3CB54601A}" srcOrd="4" destOrd="0" presId="urn:microsoft.com/office/officeart/2008/layout/HorizontalMultiLevelHierarchy"/>
    <dgm:cxn modelId="{253320FA-B429-41BA-841D-D004D7041EC7}" type="presParOf" srcId="{275829EA-E402-4BD0-B603-1CA3CB54601A}" destId="{06E242D2-4576-42DE-9017-C9BC13950DA9}" srcOrd="0" destOrd="0" presId="urn:microsoft.com/office/officeart/2008/layout/HorizontalMultiLevelHierarchy"/>
    <dgm:cxn modelId="{2F95BBCF-4C4D-4527-BB1C-3DB51CBE6FBF}" type="presParOf" srcId="{4D17B095-6765-4C8A-A0AD-412373863633}" destId="{546F775A-11A5-44A7-A013-F9FB242370C5}" srcOrd="5" destOrd="0" presId="urn:microsoft.com/office/officeart/2008/layout/HorizontalMultiLevelHierarchy"/>
    <dgm:cxn modelId="{574B2FE8-6C32-4481-87F2-9F6C5FC1A557}" type="presParOf" srcId="{546F775A-11A5-44A7-A013-F9FB242370C5}" destId="{1FFACAC7-6D57-442A-90DF-D67B1E7BEDA2}" srcOrd="0" destOrd="0" presId="urn:microsoft.com/office/officeart/2008/layout/HorizontalMultiLevelHierarchy"/>
    <dgm:cxn modelId="{99DF946B-CAC4-449D-BF0F-DC476E7C27DF}" type="presParOf" srcId="{546F775A-11A5-44A7-A013-F9FB242370C5}" destId="{B96B0252-052A-446D-B495-04DC580970BD}"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8A2C1-3B40-4756-BF13-7EF2C8FEFCF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CA1D7C98-8748-4C2D-BF01-A2AC74B88A82}">
      <dgm:prSet phldrT="[Текст]" custT="1"/>
      <dgm:spPr/>
      <dgm:t>
        <a:bodyPr/>
        <a:lstStyle/>
        <a:p>
          <a:r>
            <a:rPr lang="ru-RU" altLang="ru-RU" sz="3200" b="1" dirty="0" smtClean="0">
              <a:solidFill>
                <a:schemeClr val="bg1"/>
              </a:solidFill>
              <a:latin typeface="Arial" panose="020B0604020202020204" pitchFamily="34" charset="0"/>
            </a:rPr>
            <a:t>Группы детей по степени </a:t>
          </a:r>
          <a:r>
            <a:rPr lang="ru-RU" altLang="ru-RU" sz="3200" b="1" dirty="0" err="1" smtClean="0">
              <a:solidFill>
                <a:schemeClr val="bg1"/>
              </a:solidFill>
              <a:latin typeface="Arial" panose="020B0604020202020204" pitchFamily="34" charset="0"/>
            </a:rPr>
            <a:t>адаптированности</a:t>
          </a:r>
          <a:r>
            <a:rPr lang="ru-RU" sz="3200" dirty="0" smtClean="0">
              <a:solidFill>
                <a:schemeClr val="bg1"/>
              </a:solidFill>
            </a:rPr>
            <a:t> </a:t>
          </a:r>
          <a:endParaRPr lang="ru-RU" sz="3200" dirty="0">
            <a:solidFill>
              <a:schemeClr val="bg1"/>
            </a:solidFill>
          </a:endParaRPr>
        </a:p>
      </dgm:t>
    </dgm:pt>
    <dgm:pt modelId="{0EAB545F-C22B-44B2-9C85-D654AE693C02}" type="parTrans" cxnId="{3AA4D79A-4BC4-40BF-AB73-70AA20C4C3F8}">
      <dgm:prSet/>
      <dgm:spPr/>
      <dgm:t>
        <a:bodyPr/>
        <a:lstStyle/>
        <a:p>
          <a:endParaRPr lang="ru-RU"/>
        </a:p>
      </dgm:t>
    </dgm:pt>
    <dgm:pt modelId="{2816A094-7DD0-40F4-8F86-19B247A7AEB3}" type="sibTrans" cxnId="{3AA4D79A-4BC4-40BF-AB73-70AA20C4C3F8}">
      <dgm:prSet/>
      <dgm:spPr/>
      <dgm:t>
        <a:bodyPr/>
        <a:lstStyle/>
        <a:p>
          <a:endParaRPr lang="ru-RU"/>
        </a:p>
      </dgm:t>
    </dgm:pt>
    <dgm:pt modelId="{7430462D-8E6B-41B2-8989-CA56C733AC75}">
      <dgm:prSet phldrT="[Текст]"/>
      <dgm:spPr/>
      <dgm:t>
        <a:bodyPr/>
        <a:lstStyle/>
        <a:p>
          <a:r>
            <a:rPr lang="en-US" altLang="ru-RU" b="1" dirty="0" smtClean="0">
              <a:solidFill>
                <a:schemeClr val="bg1"/>
              </a:solidFill>
            </a:rPr>
            <a:t>I</a:t>
          </a:r>
          <a:r>
            <a:rPr lang="ru-RU" altLang="ru-RU" b="1" dirty="0" smtClean="0">
              <a:solidFill>
                <a:schemeClr val="bg1"/>
              </a:solidFill>
            </a:rPr>
            <a:t> группа</a:t>
          </a:r>
          <a:r>
            <a:rPr lang="ru-RU" altLang="ru-RU" dirty="0" smtClean="0">
              <a:solidFill>
                <a:schemeClr val="bg1"/>
              </a:solidFill>
            </a:rPr>
            <a:t> – адаптация </a:t>
          </a:r>
        </a:p>
        <a:p>
          <a:r>
            <a:rPr lang="ru-RU" altLang="ru-RU" dirty="0" smtClean="0">
              <a:solidFill>
                <a:schemeClr val="bg1"/>
              </a:solidFill>
            </a:rPr>
            <a:t>в первые два месяца.</a:t>
          </a:r>
          <a:endParaRPr lang="ru-RU" dirty="0">
            <a:solidFill>
              <a:schemeClr val="bg1"/>
            </a:solidFill>
          </a:endParaRPr>
        </a:p>
      </dgm:t>
    </dgm:pt>
    <dgm:pt modelId="{E27C052E-E011-4149-9598-8E815221083F}" type="parTrans" cxnId="{7739C00E-31B0-4733-A4E2-BB522A69628F}">
      <dgm:prSet/>
      <dgm:spPr/>
      <dgm:t>
        <a:bodyPr/>
        <a:lstStyle/>
        <a:p>
          <a:endParaRPr lang="ru-RU"/>
        </a:p>
      </dgm:t>
    </dgm:pt>
    <dgm:pt modelId="{EDEA6816-26B4-40CD-8FE0-51C160AC8FD6}" type="sibTrans" cxnId="{7739C00E-31B0-4733-A4E2-BB522A69628F}">
      <dgm:prSet/>
      <dgm:spPr/>
      <dgm:t>
        <a:bodyPr/>
        <a:lstStyle/>
        <a:p>
          <a:endParaRPr lang="ru-RU"/>
        </a:p>
      </dgm:t>
    </dgm:pt>
    <dgm:pt modelId="{995096A5-BAA7-461D-A817-EFBD97C551D2}">
      <dgm:prSet phldrT="[Текст]"/>
      <dgm:spPr/>
      <dgm:t>
        <a:bodyPr/>
        <a:lstStyle/>
        <a:p>
          <a:r>
            <a:rPr lang="en-US" altLang="ru-RU" b="1" dirty="0" smtClean="0">
              <a:solidFill>
                <a:schemeClr val="bg1"/>
              </a:solidFill>
            </a:rPr>
            <a:t>II</a:t>
          </a:r>
          <a:r>
            <a:rPr lang="ru-RU" altLang="ru-RU" b="1" dirty="0" smtClean="0">
              <a:solidFill>
                <a:schemeClr val="bg1"/>
              </a:solidFill>
            </a:rPr>
            <a:t> группа</a:t>
          </a:r>
          <a:r>
            <a:rPr lang="ru-RU" altLang="ru-RU" dirty="0" smtClean="0">
              <a:solidFill>
                <a:schemeClr val="bg1"/>
              </a:solidFill>
            </a:rPr>
            <a:t> – адаптация </a:t>
          </a:r>
        </a:p>
        <a:p>
          <a:r>
            <a:rPr lang="ru-RU" altLang="ru-RU" dirty="0" smtClean="0">
              <a:solidFill>
                <a:schemeClr val="bg1"/>
              </a:solidFill>
            </a:rPr>
            <a:t>в течение первого полугодия.</a:t>
          </a:r>
          <a:endParaRPr lang="ru-RU" dirty="0">
            <a:solidFill>
              <a:schemeClr val="bg1"/>
            </a:solidFill>
          </a:endParaRPr>
        </a:p>
      </dgm:t>
    </dgm:pt>
    <dgm:pt modelId="{E3507DD8-B5F7-4006-AE7F-8C8EBE9F688C}" type="parTrans" cxnId="{F11C4901-1EAD-46F4-B0CE-3EDEC954AB85}">
      <dgm:prSet/>
      <dgm:spPr/>
      <dgm:t>
        <a:bodyPr/>
        <a:lstStyle/>
        <a:p>
          <a:endParaRPr lang="ru-RU"/>
        </a:p>
      </dgm:t>
    </dgm:pt>
    <dgm:pt modelId="{346D81F2-E51E-43B8-B071-2C4474FB4740}" type="sibTrans" cxnId="{F11C4901-1EAD-46F4-B0CE-3EDEC954AB85}">
      <dgm:prSet/>
      <dgm:spPr/>
      <dgm:t>
        <a:bodyPr/>
        <a:lstStyle/>
        <a:p>
          <a:endParaRPr lang="ru-RU"/>
        </a:p>
      </dgm:t>
    </dgm:pt>
    <dgm:pt modelId="{CCFA81F3-30FF-4949-BCA8-5BB9100A0D29}">
      <dgm:prSet phldrT="[Текст]"/>
      <dgm:spPr/>
      <dgm:t>
        <a:bodyPr/>
        <a:lstStyle/>
        <a:p>
          <a:r>
            <a:rPr lang="en-US" altLang="ru-RU" b="1" dirty="0" smtClean="0">
              <a:solidFill>
                <a:schemeClr val="bg1"/>
              </a:solidFill>
            </a:rPr>
            <a:t>III</a:t>
          </a:r>
          <a:r>
            <a:rPr lang="ru-RU" altLang="ru-RU" b="1" dirty="0" smtClean="0">
              <a:solidFill>
                <a:schemeClr val="bg1"/>
              </a:solidFill>
            </a:rPr>
            <a:t> группа</a:t>
          </a:r>
          <a:r>
            <a:rPr lang="ru-RU" altLang="ru-RU" dirty="0" smtClean="0">
              <a:solidFill>
                <a:schemeClr val="bg1"/>
              </a:solidFill>
            </a:rPr>
            <a:t> – адаптация </a:t>
          </a:r>
        </a:p>
        <a:p>
          <a:r>
            <a:rPr lang="ru-RU" altLang="ru-RU" dirty="0" smtClean="0">
              <a:solidFill>
                <a:schemeClr val="bg1"/>
              </a:solidFill>
            </a:rPr>
            <a:t>в течение первого года обучения.</a:t>
          </a:r>
          <a:endParaRPr lang="ru-RU" dirty="0">
            <a:solidFill>
              <a:schemeClr val="bg1"/>
            </a:solidFill>
          </a:endParaRPr>
        </a:p>
      </dgm:t>
    </dgm:pt>
    <dgm:pt modelId="{6659E2DA-2440-4E2C-A989-3C9CBEC58125}" type="parTrans" cxnId="{62DE14A7-E456-4C4A-9F7A-4EFDF67FD60C}">
      <dgm:prSet/>
      <dgm:spPr/>
      <dgm:t>
        <a:bodyPr/>
        <a:lstStyle/>
        <a:p>
          <a:endParaRPr lang="ru-RU"/>
        </a:p>
      </dgm:t>
    </dgm:pt>
    <dgm:pt modelId="{F54E93A8-E479-4BB6-8941-64B3C3746F69}" type="sibTrans" cxnId="{62DE14A7-E456-4C4A-9F7A-4EFDF67FD60C}">
      <dgm:prSet/>
      <dgm:spPr/>
      <dgm:t>
        <a:bodyPr/>
        <a:lstStyle/>
        <a:p>
          <a:endParaRPr lang="ru-RU"/>
        </a:p>
      </dgm:t>
    </dgm:pt>
    <dgm:pt modelId="{552ADDDD-F42A-4469-9943-DBD6CA8F2107}" type="pres">
      <dgm:prSet presAssocID="{0AD8A2C1-3B40-4756-BF13-7EF2C8FEFCFE}" presName="Name0" presStyleCnt="0">
        <dgm:presLayoutVars>
          <dgm:chPref val="1"/>
          <dgm:dir/>
          <dgm:animOne val="branch"/>
          <dgm:animLvl val="lvl"/>
          <dgm:resizeHandles val="exact"/>
        </dgm:presLayoutVars>
      </dgm:prSet>
      <dgm:spPr/>
      <dgm:t>
        <a:bodyPr/>
        <a:lstStyle/>
        <a:p>
          <a:endParaRPr lang="ru-RU"/>
        </a:p>
      </dgm:t>
    </dgm:pt>
    <dgm:pt modelId="{3BF3EB24-CF37-451E-842D-EFB33913B52B}" type="pres">
      <dgm:prSet presAssocID="{CA1D7C98-8748-4C2D-BF01-A2AC74B88A82}" presName="root1" presStyleCnt="0"/>
      <dgm:spPr/>
    </dgm:pt>
    <dgm:pt modelId="{7E40B555-66ED-4C98-BB82-1CE2342861A3}" type="pres">
      <dgm:prSet presAssocID="{CA1D7C98-8748-4C2D-BF01-A2AC74B88A82}" presName="LevelOneTextNode" presStyleLbl="node0" presStyleIdx="0" presStyleCnt="1" custScaleX="224364">
        <dgm:presLayoutVars>
          <dgm:chPref val="3"/>
        </dgm:presLayoutVars>
      </dgm:prSet>
      <dgm:spPr/>
      <dgm:t>
        <a:bodyPr/>
        <a:lstStyle/>
        <a:p>
          <a:endParaRPr lang="ru-RU"/>
        </a:p>
      </dgm:t>
    </dgm:pt>
    <dgm:pt modelId="{4D17B095-6765-4C8A-A0AD-412373863633}" type="pres">
      <dgm:prSet presAssocID="{CA1D7C98-8748-4C2D-BF01-A2AC74B88A82}" presName="level2hierChild" presStyleCnt="0"/>
      <dgm:spPr/>
    </dgm:pt>
    <dgm:pt modelId="{59112B3D-DE72-47E5-B872-FC51C515CC62}" type="pres">
      <dgm:prSet presAssocID="{E27C052E-E011-4149-9598-8E815221083F}" presName="conn2-1" presStyleLbl="parChTrans1D2" presStyleIdx="0" presStyleCnt="3"/>
      <dgm:spPr/>
      <dgm:t>
        <a:bodyPr/>
        <a:lstStyle/>
        <a:p>
          <a:endParaRPr lang="ru-RU"/>
        </a:p>
      </dgm:t>
    </dgm:pt>
    <dgm:pt modelId="{C1CB4206-F1CB-4DCE-A8B7-D79D4AAFC46D}" type="pres">
      <dgm:prSet presAssocID="{E27C052E-E011-4149-9598-8E815221083F}" presName="connTx" presStyleLbl="parChTrans1D2" presStyleIdx="0" presStyleCnt="3"/>
      <dgm:spPr/>
      <dgm:t>
        <a:bodyPr/>
        <a:lstStyle/>
        <a:p>
          <a:endParaRPr lang="ru-RU"/>
        </a:p>
      </dgm:t>
    </dgm:pt>
    <dgm:pt modelId="{84A31EF4-0055-4E40-A44A-343C4D7A1494}" type="pres">
      <dgm:prSet presAssocID="{7430462D-8E6B-41B2-8989-CA56C733AC75}" presName="root2" presStyleCnt="0"/>
      <dgm:spPr/>
    </dgm:pt>
    <dgm:pt modelId="{561EAB05-6C62-4D1E-90B1-C05B7313CF15}" type="pres">
      <dgm:prSet presAssocID="{7430462D-8E6B-41B2-8989-CA56C733AC75}" presName="LevelTwoTextNode" presStyleLbl="node2" presStyleIdx="0" presStyleCnt="3" custScaleX="148058">
        <dgm:presLayoutVars>
          <dgm:chPref val="3"/>
        </dgm:presLayoutVars>
      </dgm:prSet>
      <dgm:spPr/>
      <dgm:t>
        <a:bodyPr/>
        <a:lstStyle/>
        <a:p>
          <a:endParaRPr lang="ru-RU"/>
        </a:p>
      </dgm:t>
    </dgm:pt>
    <dgm:pt modelId="{5E65E98B-7C7F-4A22-8F04-CC3C7F089142}" type="pres">
      <dgm:prSet presAssocID="{7430462D-8E6B-41B2-8989-CA56C733AC75}" presName="level3hierChild" presStyleCnt="0"/>
      <dgm:spPr/>
    </dgm:pt>
    <dgm:pt modelId="{99D76827-E4BB-4816-8995-FA74EF74FA43}" type="pres">
      <dgm:prSet presAssocID="{E3507DD8-B5F7-4006-AE7F-8C8EBE9F688C}" presName="conn2-1" presStyleLbl="parChTrans1D2" presStyleIdx="1" presStyleCnt="3"/>
      <dgm:spPr/>
      <dgm:t>
        <a:bodyPr/>
        <a:lstStyle/>
        <a:p>
          <a:endParaRPr lang="ru-RU"/>
        </a:p>
      </dgm:t>
    </dgm:pt>
    <dgm:pt modelId="{A23BE83A-39BA-4CEF-A667-6EAABA06F986}" type="pres">
      <dgm:prSet presAssocID="{E3507DD8-B5F7-4006-AE7F-8C8EBE9F688C}" presName="connTx" presStyleLbl="parChTrans1D2" presStyleIdx="1" presStyleCnt="3"/>
      <dgm:spPr/>
      <dgm:t>
        <a:bodyPr/>
        <a:lstStyle/>
        <a:p>
          <a:endParaRPr lang="ru-RU"/>
        </a:p>
      </dgm:t>
    </dgm:pt>
    <dgm:pt modelId="{55FE711D-67B1-42C2-A73A-472E29019197}" type="pres">
      <dgm:prSet presAssocID="{995096A5-BAA7-461D-A817-EFBD97C551D2}" presName="root2" presStyleCnt="0"/>
      <dgm:spPr/>
    </dgm:pt>
    <dgm:pt modelId="{75A61A5E-473C-4340-86F6-54B2B41F085D}" type="pres">
      <dgm:prSet presAssocID="{995096A5-BAA7-461D-A817-EFBD97C551D2}" presName="LevelTwoTextNode" presStyleLbl="node2" presStyleIdx="1" presStyleCnt="3" custScaleX="148755">
        <dgm:presLayoutVars>
          <dgm:chPref val="3"/>
        </dgm:presLayoutVars>
      </dgm:prSet>
      <dgm:spPr/>
      <dgm:t>
        <a:bodyPr/>
        <a:lstStyle/>
        <a:p>
          <a:endParaRPr lang="ru-RU"/>
        </a:p>
      </dgm:t>
    </dgm:pt>
    <dgm:pt modelId="{15B4101D-AC26-463E-B1D9-051DDE3C76FB}" type="pres">
      <dgm:prSet presAssocID="{995096A5-BAA7-461D-A817-EFBD97C551D2}" presName="level3hierChild" presStyleCnt="0"/>
      <dgm:spPr/>
    </dgm:pt>
    <dgm:pt modelId="{275829EA-E402-4BD0-B603-1CA3CB54601A}" type="pres">
      <dgm:prSet presAssocID="{6659E2DA-2440-4E2C-A989-3C9CBEC58125}" presName="conn2-1" presStyleLbl="parChTrans1D2" presStyleIdx="2" presStyleCnt="3"/>
      <dgm:spPr/>
      <dgm:t>
        <a:bodyPr/>
        <a:lstStyle/>
        <a:p>
          <a:endParaRPr lang="ru-RU"/>
        </a:p>
      </dgm:t>
    </dgm:pt>
    <dgm:pt modelId="{06E242D2-4576-42DE-9017-C9BC13950DA9}" type="pres">
      <dgm:prSet presAssocID="{6659E2DA-2440-4E2C-A989-3C9CBEC58125}" presName="connTx" presStyleLbl="parChTrans1D2" presStyleIdx="2" presStyleCnt="3"/>
      <dgm:spPr/>
      <dgm:t>
        <a:bodyPr/>
        <a:lstStyle/>
        <a:p>
          <a:endParaRPr lang="ru-RU"/>
        </a:p>
      </dgm:t>
    </dgm:pt>
    <dgm:pt modelId="{546F775A-11A5-44A7-A013-F9FB242370C5}" type="pres">
      <dgm:prSet presAssocID="{CCFA81F3-30FF-4949-BCA8-5BB9100A0D29}" presName="root2" presStyleCnt="0"/>
      <dgm:spPr/>
    </dgm:pt>
    <dgm:pt modelId="{1FFACAC7-6D57-442A-90DF-D67B1E7BEDA2}" type="pres">
      <dgm:prSet presAssocID="{CCFA81F3-30FF-4949-BCA8-5BB9100A0D29}" presName="LevelTwoTextNode" presStyleLbl="node2" presStyleIdx="2" presStyleCnt="3" custScaleX="150844">
        <dgm:presLayoutVars>
          <dgm:chPref val="3"/>
        </dgm:presLayoutVars>
      </dgm:prSet>
      <dgm:spPr/>
      <dgm:t>
        <a:bodyPr/>
        <a:lstStyle/>
        <a:p>
          <a:endParaRPr lang="ru-RU"/>
        </a:p>
      </dgm:t>
    </dgm:pt>
    <dgm:pt modelId="{B96B0252-052A-446D-B495-04DC580970BD}" type="pres">
      <dgm:prSet presAssocID="{CCFA81F3-30FF-4949-BCA8-5BB9100A0D29}" presName="level3hierChild" presStyleCnt="0"/>
      <dgm:spPr/>
    </dgm:pt>
  </dgm:ptLst>
  <dgm:cxnLst>
    <dgm:cxn modelId="{77D0C532-665B-4B28-9A52-3D70CDB714F4}" type="presOf" srcId="{995096A5-BAA7-461D-A817-EFBD97C551D2}" destId="{75A61A5E-473C-4340-86F6-54B2B41F085D}" srcOrd="0" destOrd="0" presId="urn:microsoft.com/office/officeart/2008/layout/HorizontalMultiLevelHierarchy"/>
    <dgm:cxn modelId="{74539089-DDD7-4C1A-B6D5-9AD59C5F7B29}" type="presOf" srcId="{E27C052E-E011-4149-9598-8E815221083F}" destId="{C1CB4206-F1CB-4DCE-A8B7-D79D4AAFC46D}" srcOrd="1" destOrd="0" presId="urn:microsoft.com/office/officeart/2008/layout/HorizontalMultiLevelHierarchy"/>
    <dgm:cxn modelId="{F11C4901-1EAD-46F4-B0CE-3EDEC954AB85}" srcId="{CA1D7C98-8748-4C2D-BF01-A2AC74B88A82}" destId="{995096A5-BAA7-461D-A817-EFBD97C551D2}" srcOrd="1" destOrd="0" parTransId="{E3507DD8-B5F7-4006-AE7F-8C8EBE9F688C}" sibTransId="{346D81F2-E51E-43B8-B071-2C4474FB4740}"/>
    <dgm:cxn modelId="{1BCCB5CB-901C-4BFE-A006-7EF21FBB5EF0}" type="presOf" srcId="{6659E2DA-2440-4E2C-A989-3C9CBEC58125}" destId="{275829EA-E402-4BD0-B603-1CA3CB54601A}" srcOrd="0" destOrd="0" presId="urn:microsoft.com/office/officeart/2008/layout/HorizontalMultiLevelHierarchy"/>
    <dgm:cxn modelId="{39429262-22FA-45CC-A45B-026644DF6B31}" type="presOf" srcId="{E27C052E-E011-4149-9598-8E815221083F}" destId="{59112B3D-DE72-47E5-B872-FC51C515CC62}" srcOrd="0" destOrd="0" presId="urn:microsoft.com/office/officeart/2008/layout/HorizontalMultiLevelHierarchy"/>
    <dgm:cxn modelId="{0EC1DD59-AE86-47CE-BE6D-F4C9AB908220}" type="presOf" srcId="{E3507DD8-B5F7-4006-AE7F-8C8EBE9F688C}" destId="{99D76827-E4BB-4816-8995-FA74EF74FA43}" srcOrd="0" destOrd="0" presId="urn:microsoft.com/office/officeart/2008/layout/HorizontalMultiLevelHierarchy"/>
    <dgm:cxn modelId="{41AE0537-2302-483D-AB69-3EAB26D8C344}" type="presOf" srcId="{7430462D-8E6B-41B2-8989-CA56C733AC75}" destId="{561EAB05-6C62-4D1E-90B1-C05B7313CF15}" srcOrd="0" destOrd="0" presId="urn:microsoft.com/office/officeart/2008/layout/HorizontalMultiLevelHierarchy"/>
    <dgm:cxn modelId="{38118B85-6ECB-4DFA-B30E-3C2D3E7DA4AB}" type="presOf" srcId="{E3507DD8-B5F7-4006-AE7F-8C8EBE9F688C}" destId="{A23BE83A-39BA-4CEF-A667-6EAABA06F986}" srcOrd="1" destOrd="0" presId="urn:microsoft.com/office/officeart/2008/layout/HorizontalMultiLevelHierarchy"/>
    <dgm:cxn modelId="{7739C00E-31B0-4733-A4E2-BB522A69628F}" srcId="{CA1D7C98-8748-4C2D-BF01-A2AC74B88A82}" destId="{7430462D-8E6B-41B2-8989-CA56C733AC75}" srcOrd="0" destOrd="0" parTransId="{E27C052E-E011-4149-9598-8E815221083F}" sibTransId="{EDEA6816-26B4-40CD-8FE0-51C160AC8FD6}"/>
    <dgm:cxn modelId="{F682780C-7B8C-426C-BD32-D7D8EEF57B53}" type="presOf" srcId="{CCFA81F3-30FF-4949-BCA8-5BB9100A0D29}" destId="{1FFACAC7-6D57-442A-90DF-D67B1E7BEDA2}" srcOrd="0" destOrd="0" presId="urn:microsoft.com/office/officeart/2008/layout/HorizontalMultiLevelHierarchy"/>
    <dgm:cxn modelId="{62DE14A7-E456-4C4A-9F7A-4EFDF67FD60C}" srcId="{CA1D7C98-8748-4C2D-BF01-A2AC74B88A82}" destId="{CCFA81F3-30FF-4949-BCA8-5BB9100A0D29}" srcOrd="2" destOrd="0" parTransId="{6659E2DA-2440-4E2C-A989-3C9CBEC58125}" sibTransId="{F54E93A8-E479-4BB6-8941-64B3C3746F69}"/>
    <dgm:cxn modelId="{A66E9DDC-E6A4-445A-BFAE-2AFEAC91E0D8}" type="presOf" srcId="{CA1D7C98-8748-4C2D-BF01-A2AC74B88A82}" destId="{7E40B555-66ED-4C98-BB82-1CE2342861A3}" srcOrd="0" destOrd="0" presId="urn:microsoft.com/office/officeart/2008/layout/HorizontalMultiLevelHierarchy"/>
    <dgm:cxn modelId="{8449117E-469D-4ECC-AED0-C31AA2F7FC74}" type="presOf" srcId="{6659E2DA-2440-4E2C-A989-3C9CBEC58125}" destId="{06E242D2-4576-42DE-9017-C9BC13950DA9}" srcOrd="1" destOrd="0" presId="urn:microsoft.com/office/officeart/2008/layout/HorizontalMultiLevelHierarchy"/>
    <dgm:cxn modelId="{705917DD-37AE-4CFA-8181-B973EC1D3B21}" type="presOf" srcId="{0AD8A2C1-3B40-4756-BF13-7EF2C8FEFCFE}" destId="{552ADDDD-F42A-4469-9943-DBD6CA8F2107}" srcOrd="0" destOrd="0" presId="urn:microsoft.com/office/officeart/2008/layout/HorizontalMultiLevelHierarchy"/>
    <dgm:cxn modelId="{3AA4D79A-4BC4-40BF-AB73-70AA20C4C3F8}" srcId="{0AD8A2C1-3B40-4756-BF13-7EF2C8FEFCFE}" destId="{CA1D7C98-8748-4C2D-BF01-A2AC74B88A82}" srcOrd="0" destOrd="0" parTransId="{0EAB545F-C22B-44B2-9C85-D654AE693C02}" sibTransId="{2816A094-7DD0-40F4-8F86-19B247A7AEB3}"/>
    <dgm:cxn modelId="{7E114A1E-F074-447D-BD28-312E289C5DD6}" type="presParOf" srcId="{552ADDDD-F42A-4469-9943-DBD6CA8F2107}" destId="{3BF3EB24-CF37-451E-842D-EFB33913B52B}" srcOrd="0" destOrd="0" presId="urn:microsoft.com/office/officeart/2008/layout/HorizontalMultiLevelHierarchy"/>
    <dgm:cxn modelId="{B0DFD95D-2941-4797-9C95-B9F215E20A74}" type="presParOf" srcId="{3BF3EB24-CF37-451E-842D-EFB33913B52B}" destId="{7E40B555-66ED-4C98-BB82-1CE2342861A3}" srcOrd="0" destOrd="0" presId="urn:microsoft.com/office/officeart/2008/layout/HorizontalMultiLevelHierarchy"/>
    <dgm:cxn modelId="{D7E49D68-A439-4CB1-97A9-B4C12E3DDA17}" type="presParOf" srcId="{3BF3EB24-CF37-451E-842D-EFB33913B52B}" destId="{4D17B095-6765-4C8A-A0AD-412373863633}" srcOrd="1" destOrd="0" presId="urn:microsoft.com/office/officeart/2008/layout/HorizontalMultiLevelHierarchy"/>
    <dgm:cxn modelId="{5AE78C34-60B4-48B8-8100-0E2693919A2D}" type="presParOf" srcId="{4D17B095-6765-4C8A-A0AD-412373863633}" destId="{59112B3D-DE72-47E5-B872-FC51C515CC62}" srcOrd="0" destOrd="0" presId="urn:microsoft.com/office/officeart/2008/layout/HorizontalMultiLevelHierarchy"/>
    <dgm:cxn modelId="{A8038156-B97D-4738-89FA-07EE15F38F61}" type="presParOf" srcId="{59112B3D-DE72-47E5-B872-FC51C515CC62}" destId="{C1CB4206-F1CB-4DCE-A8B7-D79D4AAFC46D}" srcOrd="0" destOrd="0" presId="urn:microsoft.com/office/officeart/2008/layout/HorizontalMultiLevelHierarchy"/>
    <dgm:cxn modelId="{ADDD5D9B-6341-4FD7-984E-34B7E3A195B0}" type="presParOf" srcId="{4D17B095-6765-4C8A-A0AD-412373863633}" destId="{84A31EF4-0055-4E40-A44A-343C4D7A1494}" srcOrd="1" destOrd="0" presId="urn:microsoft.com/office/officeart/2008/layout/HorizontalMultiLevelHierarchy"/>
    <dgm:cxn modelId="{0E443739-814C-4230-9326-F55FAD601560}" type="presParOf" srcId="{84A31EF4-0055-4E40-A44A-343C4D7A1494}" destId="{561EAB05-6C62-4D1E-90B1-C05B7313CF15}" srcOrd="0" destOrd="0" presId="urn:microsoft.com/office/officeart/2008/layout/HorizontalMultiLevelHierarchy"/>
    <dgm:cxn modelId="{20FE1B77-C8A9-4750-BA3E-DE867FEDC457}" type="presParOf" srcId="{84A31EF4-0055-4E40-A44A-343C4D7A1494}" destId="{5E65E98B-7C7F-4A22-8F04-CC3C7F089142}" srcOrd="1" destOrd="0" presId="urn:microsoft.com/office/officeart/2008/layout/HorizontalMultiLevelHierarchy"/>
    <dgm:cxn modelId="{92232DF6-00FB-474D-A596-7DF3CB169E55}" type="presParOf" srcId="{4D17B095-6765-4C8A-A0AD-412373863633}" destId="{99D76827-E4BB-4816-8995-FA74EF74FA43}" srcOrd="2" destOrd="0" presId="urn:microsoft.com/office/officeart/2008/layout/HorizontalMultiLevelHierarchy"/>
    <dgm:cxn modelId="{2F144EFB-0F40-411F-BF1B-2DB2CB5B7E13}" type="presParOf" srcId="{99D76827-E4BB-4816-8995-FA74EF74FA43}" destId="{A23BE83A-39BA-4CEF-A667-6EAABA06F986}" srcOrd="0" destOrd="0" presId="urn:microsoft.com/office/officeart/2008/layout/HorizontalMultiLevelHierarchy"/>
    <dgm:cxn modelId="{2A77E24D-CA96-45D7-9655-F802E05C2EDC}" type="presParOf" srcId="{4D17B095-6765-4C8A-A0AD-412373863633}" destId="{55FE711D-67B1-42C2-A73A-472E29019197}" srcOrd="3" destOrd="0" presId="urn:microsoft.com/office/officeart/2008/layout/HorizontalMultiLevelHierarchy"/>
    <dgm:cxn modelId="{4A9F7B43-9AE5-4069-AF47-FB5C6101BD84}" type="presParOf" srcId="{55FE711D-67B1-42C2-A73A-472E29019197}" destId="{75A61A5E-473C-4340-86F6-54B2B41F085D}" srcOrd="0" destOrd="0" presId="urn:microsoft.com/office/officeart/2008/layout/HorizontalMultiLevelHierarchy"/>
    <dgm:cxn modelId="{11411680-4F8E-402B-B94B-6CD1962BFF70}" type="presParOf" srcId="{55FE711D-67B1-42C2-A73A-472E29019197}" destId="{15B4101D-AC26-463E-B1D9-051DDE3C76FB}" srcOrd="1" destOrd="0" presId="urn:microsoft.com/office/officeart/2008/layout/HorizontalMultiLevelHierarchy"/>
    <dgm:cxn modelId="{8E278B70-DAA6-4930-BDD6-3C858898EBCF}" type="presParOf" srcId="{4D17B095-6765-4C8A-A0AD-412373863633}" destId="{275829EA-E402-4BD0-B603-1CA3CB54601A}" srcOrd="4" destOrd="0" presId="urn:microsoft.com/office/officeart/2008/layout/HorizontalMultiLevelHierarchy"/>
    <dgm:cxn modelId="{D24F2324-94DE-4A64-B05C-88F61445AD34}" type="presParOf" srcId="{275829EA-E402-4BD0-B603-1CA3CB54601A}" destId="{06E242D2-4576-42DE-9017-C9BC13950DA9}" srcOrd="0" destOrd="0" presId="urn:microsoft.com/office/officeart/2008/layout/HorizontalMultiLevelHierarchy"/>
    <dgm:cxn modelId="{6C0F1432-D700-4550-8B0F-8BD4A1F7AAA8}" type="presParOf" srcId="{4D17B095-6765-4C8A-A0AD-412373863633}" destId="{546F775A-11A5-44A7-A013-F9FB242370C5}" srcOrd="5" destOrd="0" presId="urn:microsoft.com/office/officeart/2008/layout/HorizontalMultiLevelHierarchy"/>
    <dgm:cxn modelId="{96B20D77-3B6C-4512-B7DE-5AC2204402DB}" type="presParOf" srcId="{546F775A-11A5-44A7-A013-F9FB242370C5}" destId="{1FFACAC7-6D57-442A-90DF-D67B1E7BEDA2}" srcOrd="0" destOrd="0" presId="urn:microsoft.com/office/officeart/2008/layout/HorizontalMultiLevelHierarchy"/>
    <dgm:cxn modelId="{6FC44A21-27C8-4D58-8B1C-0FBE7A87330F}" type="presParOf" srcId="{546F775A-11A5-44A7-A013-F9FB242370C5}" destId="{B96B0252-052A-446D-B495-04DC580970BD}"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5829EA-E402-4BD0-B603-1CA3CB54601A}">
      <dsp:nvSpPr>
        <dsp:cNvPr id="0" name=""/>
        <dsp:cNvSpPr/>
      </dsp:nvSpPr>
      <dsp:spPr>
        <a:xfrm>
          <a:off x="3225585" y="2925865"/>
          <a:ext cx="729359" cy="1389785"/>
        </a:xfrm>
        <a:custGeom>
          <a:avLst/>
          <a:gdLst/>
          <a:ahLst/>
          <a:cxnLst/>
          <a:rect l="0" t="0" r="0" b="0"/>
          <a:pathLst>
            <a:path>
              <a:moveTo>
                <a:pt x="0" y="0"/>
              </a:moveTo>
              <a:lnTo>
                <a:pt x="364679" y="0"/>
              </a:lnTo>
              <a:lnTo>
                <a:pt x="364679" y="1389785"/>
              </a:lnTo>
              <a:lnTo>
                <a:pt x="729359" y="13897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51026" y="3581519"/>
        <a:ext cx="78477" cy="78477"/>
      </dsp:txXfrm>
    </dsp:sp>
    <dsp:sp modelId="{99D76827-E4BB-4816-8995-FA74EF74FA43}">
      <dsp:nvSpPr>
        <dsp:cNvPr id="0" name=""/>
        <dsp:cNvSpPr/>
      </dsp:nvSpPr>
      <dsp:spPr>
        <a:xfrm>
          <a:off x="3225585" y="2880145"/>
          <a:ext cx="729359" cy="91440"/>
        </a:xfrm>
        <a:custGeom>
          <a:avLst/>
          <a:gdLst/>
          <a:ahLst/>
          <a:cxnLst/>
          <a:rect l="0" t="0" r="0" b="0"/>
          <a:pathLst>
            <a:path>
              <a:moveTo>
                <a:pt x="0" y="45720"/>
              </a:moveTo>
              <a:lnTo>
                <a:pt x="729359"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72031" y="2907631"/>
        <a:ext cx="36467" cy="36467"/>
      </dsp:txXfrm>
    </dsp:sp>
    <dsp:sp modelId="{59112B3D-DE72-47E5-B872-FC51C515CC62}">
      <dsp:nvSpPr>
        <dsp:cNvPr id="0" name=""/>
        <dsp:cNvSpPr/>
      </dsp:nvSpPr>
      <dsp:spPr>
        <a:xfrm>
          <a:off x="3225585" y="1536079"/>
          <a:ext cx="729359" cy="1389785"/>
        </a:xfrm>
        <a:custGeom>
          <a:avLst/>
          <a:gdLst/>
          <a:ahLst/>
          <a:cxnLst/>
          <a:rect l="0" t="0" r="0" b="0"/>
          <a:pathLst>
            <a:path>
              <a:moveTo>
                <a:pt x="0" y="1389785"/>
              </a:moveTo>
              <a:lnTo>
                <a:pt x="364679" y="1389785"/>
              </a:lnTo>
              <a:lnTo>
                <a:pt x="364679" y="0"/>
              </a:lnTo>
              <a:lnTo>
                <a:pt x="72935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51026" y="2191733"/>
        <a:ext cx="78477" cy="78477"/>
      </dsp:txXfrm>
    </dsp:sp>
    <dsp:sp modelId="{7E40B555-66ED-4C98-BB82-1CE2342861A3}">
      <dsp:nvSpPr>
        <dsp:cNvPr id="0" name=""/>
        <dsp:cNvSpPr/>
      </dsp:nvSpPr>
      <dsp:spPr>
        <a:xfrm rot="16200000">
          <a:off x="-256193" y="2369950"/>
          <a:ext cx="5851730"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ru-RU" sz="6500" kern="1200" dirty="0" smtClean="0"/>
            <a:t>Адаптация </a:t>
          </a:r>
          <a:endParaRPr lang="ru-RU" sz="6500" kern="1200" dirty="0"/>
        </a:p>
      </dsp:txBody>
      <dsp:txXfrm rot="16200000">
        <a:off x="-256193" y="2369950"/>
        <a:ext cx="5851730" cy="1111828"/>
      </dsp:txXfrm>
    </dsp:sp>
    <dsp:sp modelId="{561EAB05-6C62-4D1E-90B1-C05B7313CF15}">
      <dsp:nvSpPr>
        <dsp:cNvPr id="0" name=""/>
        <dsp:cNvSpPr/>
      </dsp:nvSpPr>
      <dsp:spPr>
        <a:xfrm>
          <a:off x="3954945" y="980164"/>
          <a:ext cx="3646798"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Физиологический компонент</a:t>
          </a:r>
          <a:endParaRPr lang="ru-RU" sz="3700" kern="1200" dirty="0"/>
        </a:p>
      </dsp:txBody>
      <dsp:txXfrm>
        <a:off x="3954945" y="980164"/>
        <a:ext cx="3646798" cy="1111828"/>
      </dsp:txXfrm>
    </dsp:sp>
    <dsp:sp modelId="{75A61A5E-473C-4340-86F6-54B2B41F085D}">
      <dsp:nvSpPr>
        <dsp:cNvPr id="0" name=""/>
        <dsp:cNvSpPr/>
      </dsp:nvSpPr>
      <dsp:spPr>
        <a:xfrm>
          <a:off x="3954945" y="2369950"/>
          <a:ext cx="3646798"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Психологический компонент</a:t>
          </a:r>
          <a:endParaRPr lang="ru-RU" sz="3700" kern="1200" dirty="0"/>
        </a:p>
      </dsp:txBody>
      <dsp:txXfrm>
        <a:off x="3954945" y="2369950"/>
        <a:ext cx="3646798" cy="1111828"/>
      </dsp:txXfrm>
    </dsp:sp>
    <dsp:sp modelId="{1FFACAC7-6D57-442A-90DF-D67B1E7BEDA2}">
      <dsp:nvSpPr>
        <dsp:cNvPr id="0" name=""/>
        <dsp:cNvSpPr/>
      </dsp:nvSpPr>
      <dsp:spPr>
        <a:xfrm>
          <a:off x="3954945" y="3759736"/>
          <a:ext cx="3646798"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Социальный компонент</a:t>
          </a:r>
          <a:endParaRPr lang="ru-RU" sz="3700" kern="1200" dirty="0"/>
        </a:p>
      </dsp:txBody>
      <dsp:txXfrm>
        <a:off x="3954945" y="3759736"/>
        <a:ext cx="3646798" cy="11118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5829EA-E402-4BD0-B603-1CA3CB54601A}">
      <dsp:nvSpPr>
        <dsp:cNvPr id="0" name=""/>
        <dsp:cNvSpPr/>
      </dsp:nvSpPr>
      <dsp:spPr>
        <a:xfrm>
          <a:off x="2989853" y="2925865"/>
          <a:ext cx="729359" cy="1389785"/>
        </a:xfrm>
        <a:custGeom>
          <a:avLst/>
          <a:gdLst/>
          <a:ahLst/>
          <a:cxnLst/>
          <a:rect l="0" t="0" r="0" b="0"/>
          <a:pathLst>
            <a:path>
              <a:moveTo>
                <a:pt x="0" y="0"/>
              </a:moveTo>
              <a:lnTo>
                <a:pt x="364679" y="0"/>
              </a:lnTo>
              <a:lnTo>
                <a:pt x="364679" y="1389785"/>
              </a:lnTo>
              <a:lnTo>
                <a:pt x="729359" y="13897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15294" y="3581519"/>
        <a:ext cx="78477" cy="78477"/>
      </dsp:txXfrm>
    </dsp:sp>
    <dsp:sp modelId="{99D76827-E4BB-4816-8995-FA74EF74FA43}">
      <dsp:nvSpPr>
        <dsp:cNvPr id="0" name=""/>
        <dsp:cNvSpPr/>
      </dsp:nvSpPr>
      <dsp:spPr>
        <a:xfrm>
          <a:off x="2989853" y="2880145"/>
          <a:ext cx="729359" cy="91440"/>
        </a:xfrm>
        <a:custGeom>
          <a:avLst/>
          <a:gdLst/>
          <a:ahLst/>
          <a:cxnLst/>
          <a:rect l="0" t="0" r="0" b="0"/>
          <a:pathLst>
            <a:path>
              <a:moveTo>
                <a:pt x="0" y="45720"/>
              </a:moveTo>
              <a:lnTo>
                <a:pt x="729359"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36299" y="2907631"/>
        <a:ext cx="36467" cy="36467"/>
      </dsp:txXfrm>
    </dsp:sp>
    <dsp:sp modelId="{59112B3D-DE72-47E5-B872-FC51C515CC62}">
      <dsp:nvSpPr>
        <dsp:cNvPr id="0" name=""/>
        <dsp:cNvSpPr/>
      </dsp:nvSpPr>
      <dsp:spPr>
        <a:xfrm>
          <a:off x="2989853" y="1536079"/>
          <a:ext cx="729359" cy="1389785"/>
        </a:xfrm>
        <a:custGeom>
          <a:avLst/>
          <a:gdLst/>
          <a:ahLst/>
          <a:cxnLst/>
          <a:rect l="0" t="0" r="0" b="0"/>
          <a:pathLst>
            <a:path>
              <a:moveTo>
                <a:pt x="0" y="1389785"/>
              </a:moveTo>
              <a:lnTo>
                <a:pt x="364679" y="1389785"/>
              </a:lnTo>
              <a:lnTo>
                <a:pt x="364679" y="0"/>
              </a:lnTo>
              <a:lnTo>
                <a:pt x="72935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15294" y="2191733"/>
        <a:ext cx="78477" cy="78477"/>
      </dsp:txXfrm>
    </dsp:sp>
    <dsp:sp modelId="{7E40B555-66ED-4C98-BB82-1CE2342861A3}">
      <dsp:nvSpPr>
        <dsp:cNvPr id="0" name=""/>
        <dsp:cNvSpPr/>
      </dsp:nvSpPr>
      <dsp:spPr>
        <a:xfrm rot="16200000">
          <a:off x="-1183282" y="1678593"/>
          <a:ext cx="5851730" cy="24945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altLang="ru-RU" sz="3200" b="1" kern="1200" dirty="0" smtClean="0">
              <a:solidFill>
                <a:schemeClr val="bg1"/>
              </a:solidFill>
              <a:latin typeface="Arial" panose="020B0604020202020204" pitchFamily="34" charset="0"/>
            </a:rPr>
            <a:t>Группы детей по степени </a:t>
          </a:r>
          <a:r>
            <a:rPr lang="ru-RU" altLang="ru-RU" sz="3200" b="1" kern="1200" dirty="0" err="1" smtClean="0">
              <a:solidFill>
                <a:schemeClr val="bg1"/>
              </a:solidFill>
              <a:latin typeface="Arial" panose="020B0604020202020204" pitchFamily="34" charset="0"/>
            </a:rPr>
            <a:t>адаптированности</a:t>
          </a:r>
          <a:r>
            <a:rPr lang="ru-RU" sz="3200" kern="1200" dirty="0" smtClean="0">
              <a:solidFill>
                <a:schemeClr val="bg1"/>
              </a:solidFill>
            </a:rPr>
            <a:t> </a:t>
          </a:r>
          <a:endParaRPr lang="ru-RU" sz="3200" kern="1200" dirty="0">
            <a:solidFill>
              <a:schemeClr val="bg1"/>
            </a:solidFill>
          </a:endParaRPr>
        </a:p>
      </dsp:txBody>
      <dsp:txXfrm rot="16200000">
        <a:off x="-1183282" y="1678593"/>
        <a:ext cx="5851730" cy="2494543"/>
      </dsp:txXfrm>
    </dsp:sp>
    <dsp:sp modelId="{561EAB05-6C62-4D1E-90B1-C05B7313CF15}">
      <dsp:nvSpPr>
        <dsp:cNvPr id="0" name=""/>
        <dsp:cNvSpPr/>
      </dsp:nvSpPr>
      <dsp:spPr>
        <a:xfrm>
          <a:off x="3719213" y="980164"/>
          <a:ext cx="5399376"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ru-RU" sz="2500" b="1" kern="1200" dirty="0" smtClean="0">
              <a:solidFill>
                <a:schemeClr val="bg1"/>
              </a:solidFill>
            </a:rPr>
            <a:t>I</a:t>
          </a:r>
          <a:r>
            <a:rPr lang="ru-RU" altLang="ru-RU" sz="2500" b="1" kern="1200" dirty="0" smtClean="0">
              <a:solidFill>
                <a:schemeClr val="bg1"/>
              </a:solidFill>
            </a:rPr>
            <a:t> группа</a:t>
          </a:r>
          <a:r>
            <a:rPr lang="ru-RU" altLang="ru-RU" sz="2500" kern="1200" dirty="0" smtClean="0">
              <a:solidFill>
                <a:schemeClr val="bg1"/>
              </a:solidFill>
            </a:rPr>
            <a:t> – адаптация </a:t>
          </a:r>
        </a:p>
        <a:p>
          <a:pPr lvl="0" algn="ctr" defTabSz="1111250">
            <a:lnSpc>
              <a:spcPct val="90000"/>
            </a:lnSpc>
            <a:spcBef>
              <a:spcPct val="0"/>
            </a:spcBef>
            <a:spcAft>
              <a:spcPct val="35000"/>
            </a:spcAft>
          </a:pPr>
          <a:r>
            <a:rPr lang="ru-RU" altLang="ru-RU" sz="2500" kern="1200" dirty="0" smtClean="0">
              <a:solidFill>
                <a:schemeClr val="bg1"/>
              </a:solidFill>
            </a:rPr>
            <a:t>в первые два месяца.</a:t>
          </a:r>
          <a:endParaRPr lang="ru-RU" sz="2500" kern="1200" dirty="0">
            <a:solidFill>
              <a:schemeClr val="bg1"/>
            </a:solidFill>
          </a:endParaRPr>
        </a:p>
      </dsp:txBody>
      <dsp:txXfrm>
        <a:off x="3719213" y="980164"/>
        <a:ext cx="5399376" cy="1111828"/>
      </dsp:txXfrm>
    </dsp:sp>
    <dsp:sp modelId="{75A61A5E-473C-4340-86F6-54B2B41F085D}">
      <dsp:nvSpPr>
        <dsp:cNvPr id="0" name=""/>
        <dsp:cNvSpPr/>
      </dsp:nvSpPr>
      <dsp:spPr>
        <a:xfrm>
          <a:off x="3719213" y="2369950"/>
          <a:ext cx="5424794"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ru-RU" sz="2500" b="1" kern="1200" dirty="0" smtClean="0">
              <a:solidFill>
                <a:schemeClr val="bg1"/>
              </a:solidFill>
            </a:rPr>
            <a:t>II</a:t>
          </a:r>
          <a:r>
            <a:rPr lang="ru-RU" altLang="ru-RU" sz="2500" b="1" kern="1200" dirty="0" smtClean="0">
              <a:solidFill>
                <a:schemeClr val="bg1"/>
              </a:solidFill>
            </a:rPr>
            <a:t> группа</a:t>
          </a:r>
          <a:r>
            <a:rPr lang="ru-RU" altLang="ru-RU" sz="2500" kern="1200" dirty="0" smtClean="0">
              <a:solidFill>
                <a:schemeClr val="bg1"/>
              </a:solidFill>
            </a:rPr>
            <a:t> – адаптация </a:t>
          </a:r>
        </a:p>
        <a:p>
          <a:pPr lvl="0" algn="ctr" defTabSz="1111250">
            <a:lnSpc>
              <a:spcPct val="90000"/>
            </a:lnSpc>
            <a:spcBef>
              <a:spcPct val="0"/>
            </a:spcBef>
            <a:spcAft>
              <a:spcPct val="35000"/>
            </a:spcAft>
          </a:pPr>
          <a:r>
            <a:rPr lang="ru-RU" altLang="ru-RU" sz="2500" kern="1200" dirty="0" smtClean="0">
              <a:solidFill>
                <a:schemeClr val="bg1"/>
              </a:solidFill>
            </a:rPr>
            <a:t>в течение первого полугодия.</a:t>
          </a:r>
          <a:endParaRPr lang="ru-RU" sz="2500" kern="1200" dirty="0">
            <a:solidFill>
              <a:schemeClr val="bg1"/>
            </a:solidFill>
          </a:endParaRPr>
        </a:p>
      </dsp:txBody>
      <dsp:txXfrm>
        <a:off x="3719213" y="2369950"/>
        <a:ext cx="5424794" cy="1111828"/>
      </dsp:txXfrm>
    </dsp:sp>
    <dsp:sp modelId="{1FFACAC7-6D57-442A-90DF-D67B1E7BEDA2}">
      <dsp:nvSpPr>
        <dsp:cNvPr id="0" name=""/>
        <dsp:cNvSpPr/>
      </dsp:nvSpPr>
      <dsp:spPr>
        <a:xfrm>
          <a:off x="3719213" y="3759736"/>
          <a:ext cx="5500976" cy="11118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ru-RU" sz="2400" b="1" kern="1200" dirty="0" smtClean="0">
              <a:solidFill>
                <a:schemeClr val="bg1"/>
              </a:solidFill>
            </a:rPr>
            <a:t>III</a:t>
          </a:r>
          <a:r>
            <a:rPr lang="ru-RU" altLang="ru-RU" sz="2400" b="1" kern="1200" dirty="0" smtClean="0">
              <a:solidFill>
                <a:schemeClr val="bg1"/>
              </a:solidFill>
            </a:rPr>
            <a:t> группа</a:t>
          </a:r>
          <a:r>
            <a:rPr lang="ru-RU" altLang="ru-RU" sz="2400" kern="1200" dirty="0" smtClean="0">
              <a:solidFill>
                <a:schemeClr val="bg1"/>
              </a:solidFill>
            </a:rPr>
            <a:t> – адаптация </a:t>
          </a:r>
        </a:p>
        <a:p>
          <a:pPr lvl="0" algn="ctr" defTabSz="1066800">
            <a:lnSpc>
              <a:spcPct val="90000"/>
            </a:lnSpc>
            <a:spcBef>
              <a:spcPct val="0"/>
            </a:spcBef>
            <a:spcAft>
              <a:spcPct val="35000"/>
            </a:spcAft>
          </a:pPr>
          <a:r>
            <a:rPr lang="ru-RU" altLang="ru-RU" sz="2400" kern="1200" dirty="0" smtClean="0">
              <a:solidFill>
                <a:schemeClr val="bg1"/>
              </a:solidFill>
            </a:rPr>
            <a:t>в течение первого года обучения.</a:t>
          </a:r>
          <a:endParaRPr lang="ru-RU" sz="2400" kern="1200" dirty="0">
            <a:solidFill>
              <a:schemeClr val="bg1"/>
            </a:solidFill>
          </a:endParaRPr>
        </a:p>
      </dsp:txBody>
      <dsp:txXfrm>
        <a:off x="3719213" y="3759736"/>
        <a:ext cx="5500976" cy="111182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03DB3-30E4-4A0D-827E-0A5D390A6BD5}" type="datetimeFigureOut">
              <a:rPr lang="ru-RU" smtClean="0"/>
              <a:pPr/>
              <a:t>26.08.2015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56847-A36E-4164-A232-6DB19EEC0411}" type="slidenum">
              <a:rPr lang="ru-RU" smtClean="0"/>
              <a:pPr/>
              <a:t>‹#›</a:t>
            </a:fld>
            <a:endParaRPr lang="ru-RU"/>
          </a:p>
        </p:txBody>
      </p:sp>
    </p:spTree>
    <p:extLst>
      <p:ext uri="{BB962C8B-B14F-4D97-AF65-F5344CB8AC3E}">
        <p14:creationId xmlns="" xmlns:p14="http://schemas.microsoft.com/office/powerpoint/2010/main" val="1908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D556847-A36E-4164-A232-6DB19EEC0411}" type="slidenum">
              <a:rPr lang="ru-RU" smtClean="0"/>
              <a:pPr/>
              <a:t>9</a:t>
            </a:fld>
            <a:endParaRPr lang="ru-RU"/>
          </a:p>
        </p:txBody>
      </p:sp>
    </p:spTree>
    <p:extLst>
      <p:ext uri="{BB962C8B-B14F-4D97-AF65-F5344CB8AC3E}">
        <p14:creationId xmlns="" xmlns:p14="http://schemas.microsoft.com/office/powerpoint/2010/main" val="32913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D556847-A36E-4164-A232-6DB19EEC0411}" type="slidenum">
              <a:rPr lang="ru-RU" smtClean="0"/>
              <a:pPr/>
              <a:t>13</a:t>
            </a:fld>
            <a:endParaRPr lang="ru-RU"/>
          </a:p>
        </p:txBody>
      </p:sp>
    </p:spTree>
    <p:extLst>
      <p:ext uri="{BB962C8B-B14F-4D97-AF65-F5344CB8AC3E}">
        <p14:creationId xmlns="" xmlns:p14="http://schemas.microsoft.com/office/powerpoint/2010/main" val="191320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FB75748-2098-443F-9C46-927F9AB2C933}" type="datetime1">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4742DB-6AFA-41B8-87EA-74839393F98D}"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2364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C9201E-8B3B-4F79-8B33-34F500DE1CE0}" type="datetime1">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360069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33AF6F-3936-447A-9190-040BB9DE82E2}" type="datetime1">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328215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03784B-A2B6-4CE8-94C6-83CE8B0DD924}" type="datetime1">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262309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AC8340-8E3E-45B5-84A9-90D0016A0ECE}" type="datetime1">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4742DB-6AFA-41B8-87EA-74839393F98D}"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2415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8E13FB-634A-46CD-B5CF-18865F445B09}" type="datetime1">
              <a:rPr lang="ru-RU" smtClean="0"/>
              <a:pPr/>
              <a:t>26.08.2015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374087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9C9FA9C-04E2-4A12-9AD8-F44CE26D04BF}" type="datetime1">
              <a:rPr lang="ru-RU" smtClean="0"/>
              <a:pPr/>
              <a:t>26.08.2015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360535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EBB8876-43A5-433B-9A87-8F1702E058F7}" type="datetime1">
              <a:rPr lang="ru-RU" smtClean="0"/>
              <a:pPr/>
              <a:t>26.08.2015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14340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CDB35D-6303-46AF-A863-AC8D3F03E0B6}" type="datetime1">
              <a:rPr lang="ru-RU" smtClean="0"/>
              <a:pPr/>
              <a:t>26.08.2015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70662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8925E6-0020-4E6E-83D9-2B40BCD41327}" type="datetime1">
              <a:rPr lang="ru-RU" smtClean="0"/>
              <a:pPr/>
              <a:t>26.08.2015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330127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67FDA0-435F-44F1-9E8D-13816C6CA1DD}" type="datetime1">
              <a:rPr lang="ru-RU" smtClean="0"/>
              <a:pPr/>
              <a:t>26.08.2015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4742DB-6AFA-41B8-87EA-74839393F98D}" type="slidenum">
              <a:rPr lang="ru-RU" smtClean="0"/>
              <a:pPr/>
              <a:t>‹#›</a:t>
            </a:fld>
            <a:endParaRPr lang="ru-RU"/>
          </a:p>
        </p:txBody>
      </p:sp>
    </p:spTree>
    <p:extLst>
      <p:ext uri="{BB962C8B-B14F-4D97-AF65-F5344CB8AC3E}">
        <p14:creationId xmlns="" xmlns:p14="http://schemas.microsoft.com/office/powerpoint/2010/main" val="124756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A30A5B-5552-4FE5-B8BC-B07172A5A669}" type="datetime1">
              <a:rPr lang="ru-RU" smtClean="0"/>
              <a:pPr/>
              <a:t>26.08.2015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94742DB-6AFA-41B8-87EA-74839393F98D}"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8655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8300" y="762000"/>
            <a:ext cx="9144000" cy="5122863"/>
          </a:xfrm>
        </p:spPr>
        <p:txBody>
          <a:bodyPr>
            <a:normAutofit fontScale="90000"/>
          </a:bodyPr>
          <a:lstStyle/>
          <a:p>
            <a:pPr algn="ctr"/>
            <a:r>
              <a:rPr lang="ru-RU" sz="6700" b="1" dirty="0"/>
              <a:t>Психолого-педагогическое сопровождение первоклассников </a:t>
            </a:r>
            <a:r>
              <a:rPr lang="ru-RU" sz="6700" b="1" dirty="0" smtClean="0"/>
              <a:t/>
            </a:r>
            <a:br>
              <a:rPr lang="ru-RU" sz="6700" b="1" dirty="0" smtClean="0"/>
            </a:br>
            <a:r>
              <a:rPr lang="ru-RU" sz="6700" b="1" dirty="0" smtClean="0"/>
              <a:t>в </a:t>
            </a:r>
            <a:r>
              <a:rPr lang="ru-RU" sz="6700" b="1" dirty="0"/>
              <a:t>условиях реализации ФГОС</a:t>
            </a:r>
            <a:r>
              <a:rPr lang="ru-RU" dirty="0"/>
              <a:t/>
            </a:r>
            <a:br>
              <a:rPr lang="ru-RU" dirty="0"/>
            </a:br>
            <a:endParaRPr lang="ru-RU" dirty="0"/>
          </a:p>
        </p:txBody>
      </p:sp>
    </p:spTree>
    <p:extLst>
      <p:ext uri="{BB962C8B-B14F-4D97-AF65-F5344CB8AC3E}">
        <p14:creationId xmlns="" xmlns:p14="http://schemas.microsoft.com/office/powerpoint/2010/main" val="4025895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6180" y="540603"/>
            <a:ext cx="10058400" cy="856397"/>
          </a:xfrm>
        </p:spPr>
        <p:txBody>
          <a:bodyPr>
            <a:noAutofit/>
          </a:bodyPr>
          <a:lstStyle/>
          <a:p>
            <a:pPr algn="ctr"/>
            <a:r>
              <a:rPr lang="ru-RU" altLang="ru-RU" sz="3200" b="1" dirty="0" smtClean="0">
                <a:solidFill>
                  <a:schemeClr val="tx1"/>
                </a:solidFill>
                <a:latin typeface="Times New Roman" panose="02020603050405020304" pitchFamily="18" charset="0"/>
                <a:cs typeface="Times New Roman" panose="02020603050405020304" pitchFamily="18" charset="0"/>
              </a:rPr>
              <a:t>Уровни адаптации. Высокий </a:t>
            </a:r>
            <a:r>
              <a:rPr lang="ru-RU" altLang="ru-RU" sz="3200" b="1" dirty="0">
                <a:solidFill>
                  <a:schemeClr val="tx1"/>
                </a:solidFill>
                <a:latin typeface="Times New Roman" panose="02020603050405020304" pitchFamily="18" charset="0"/>
                <a:cs typeface="Times New Roman" panose="02020603050405020304" pitchFamily="18" charset="0"/>
              </a:rPr>
              <a:t>уровень адаптации.</a:t>
            </a:r>
            <a:r>
              <a:rPr lang="ru-RU" altLang="ru-RU" sz="3200" b="1" dirty="0">
                <a:solidFill>
                  <a:schemeClr val="tx1"/>
                </a:solidFill>
              </a:rPr>
              <a:t/>
            </a:r>
            <a:br>
              <a:rPr lang="ru-RU" altLang="ru-RU" sz="3200" b="1" dirty="0">
                <a:solidFill>
                  <a:schemeClr val="tx1"/>
                </a:solidFill>
              </a:rPr>
            </a:br>
            <a:endParaRPr lang="ru-RU" altLang="ru-RU" sz="3200" b="1" dirty="0" smtClean="0">
              <a:solidFill>
                <a:schemeClr val="tx1"/>
              </a:solidFill>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type="body" idx="1"/>
          </p:nvPr>
        </p:nvSpPr>
        <p:spPr>
          <a:xfrm>
            <a:off x="1930400" y="1845734"/>
            <a:ext cx="9702800" cy="4023360"/>
          </a:xfrm>
        </p:spPr>
        <p:txBody>
          <a:bodyPr>
            <a:normAutofit fontScale="92500" lnSpcReduction="10000"/>
          </a:bodyPr>
          <a:lstStyle/>
          <a:p>
            <a:pPr algn="just">
              <a:buFont typeface="Wingdings" panose="05000000000000000000" pitchFamily="2" charset="2"/>
              <a:buNone/>
            </a:pPr>
            <a:r>
              <a:rPr lang="ru-RU" altLang="ru-RU" sz="2400" dirty="0" smtClean="0">
                <a:solidFill>
                  <a:schemeClr val="tx1"/>
                </a:solidFill>
              </a:rPr>
              <a:t>Первоклассник </a:t>
            </a:r>
            <a:r>
              <a:rPr lang="ru-RU" altLang="ru-RU" sz="2400" dirty="0">
                <a:solidFill>
                  <a:schemeClr val="tx1"/>
                </a:solidFill>
              </a:rPr>
              <a:t>положительно относится к школе;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требования </a:t>
            </a:r>
            <a:r>
              <a:rPr lang="ru-RU" altLang="ru-RU" sz="2400" dirty="0">
                <a:solidFill>
                  <a:schemeClr val="tx1"/>
                </a:solidFill>
              </a:rPr>
              <a:t>воспринимает адекватно;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учебный </a:t>
            </a:r>
            <a:r>
              <a:rPr lang="ru-RU" altLang="ru-RU" sz="2400" dirty="0">
                <a:solidFill>
                  <a:schemeClr val="tx1"/>
                </a:solidFill>
              </a:rPr>
              <a:t>материал усваивает легко, глубоко и полно;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решает </a:t>
            </a:r>
            <a:r>
              <a:rPr lang="ru-RU" altLang="ru-RU" sz="2400" dirty="0">
                <a:solidFill>
                  <a:schemeClr val="tx1"/>
                </a:solidFill>
              </a:rPr>
              <a:t>усложненные задачи;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прилежен</a:t>
            </a:r>
            <a:r>
              <a:rPr lang="ru-RU" altLang="ru-RU" sz="2400" dirty="0">
                <a:solidFill>
                  <a:schemeClr val="tx1"/>
                </a:solidFill>
              </a:rPr>
              <a:t>, внимательно слушает указания и объяснения учителя;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выполняет </a:t>
            </a:r>
            <a:r>
              <a:rPr lang="ru-RU" altLang="ru-RU" sz="2400" dirty="0">
                <a:solidFill>
                  <a:schemeClr val="tx1"/>
                </a:solidFill>
              </a:rPr>
              <a:t>поручения без лишнего контроля;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проявляет </a:t>
            </a:r>
            <a:r>
              <a:rPr lang="ru-RU" altLang="ru-RU" sz="2400" dirty="0">
                <a:solidFill>
                  <a:schemeClr val="tx1"/>
                </a:solidFill>
              </a:rPr>
              <a:t>большой интерес к самостоятельной работе;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готовится </a:t>
            </a:r>
            <a:r>
              <a:rPr lang="ru-RU" altLang="ru-RU" sz="2400" dirty="0">
                <a:solidFill>
                  <a:schemeClr val="tx1"/>
                </a:solidFill>
              </a:rPr>
              <a:t>ко всем урокам; </a:t>
            </a:r>
            <a:endParaRPr lang="ru-RU" altLang="ru-RU" sz="2400" dirty="0" smtClean="0">
              <a:solidFill>
                <a:schemeClr val="tx1"/>
              </a:solidFill>
            </a:endParaRPr>
          </a:p>
          <a:p>
            <a:pPr algn="just">
              <a:buFont typeface="Wingdings" panose="05000000000000000000" pitchFamily="2" charset="2"/>
              <a:buNone/>
            </a:pPr>
            <a:r>
              <a:rPr lang="ru-RU" altLang="ru-RU" sz="2400" dirty="0" smtClean="0">
                <a:solidFill>
                  <a:schemeClr val="tx1"/>
                </a:solidFill>
              </a:rPr>
              <a:t>занимает </a:t>
            </a:r>
            <a:r>
              <a:rPr lang="ru-RU" altLang="ru-RU" sz="2400" dirty="0">
                <a:solidFill>
                  <a:schemeClr val="tx1"/>
                </a:solidFill>
              </a:rPr>
              <a:t>в классе благоприятное статусное положение. </a:t>
            </a:r>
          </a:p>
        </p:txBody>
      </p:sp>
      <p:pic>
        <p:nvPicPr>
          <p:cNvPr id="5" name="Рисунок 4"/>
          <p:cNvPicPr>
            <a:picLocks noChangeAspect="1"/>
          </p:cNvPicPr>
          <p:nvPr/>
        </p:nvPicPr>
        <p:blipFill>
          <a:blip r:embed="rId2" cstate="print"/>
          <a:stretch>
            <a:fillRect/>
          </a:stretch>
        </p:blipFill>
        <p:spPr>
          <a:xfrm>
            <a:off x="76562" y="286603"/>
            <a:ext cx="1688738" cy="5809397"/>
          </a:xfrm>
          <a:prstGeom prst="rect">
            <a:avLst/>
          </a:prstGeom>
        </p:spPr>
      </p:pic>
    </p:spTree>
    <p:extLst>
      <p:ext uri="{BB962C8B-B14F-4D97-AF65-F5344CB8AC3E}">
        <p14:creationId xmlns="" xmlns:p14="http://schemas.microsoft.com/office/powerpoint/2010/main" val="204686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981200" y="1905000"/>
            <a:ext cx="9690100" cy="3964094"/>
          </a:xfrm>
        </p:spPr>
        <p:txBody>
          <a:bodyPr>
            <a:normAutofit lnSpcReduction="10000"/>
          </a:bodyPr>
          <a:lstStyle/>
          <a:p>
            <a:pPr algn="just"/>
            <a:r>
              <a:rPr lang="ru-RU" altLang="ru-RU" sz="2400" dirty="0" smtClean="0">
                <a:solidFill>
                  <a:schemeClr val="tx1"/>
                </a:solidFill>
              </a:rPr>
              <a:t>Первоклассник </a:t>
            </a:r>
            <a:r>
              <a:rPr lang="ru-RU" altLang="ru-RU" sz="2400" dirty="0">
                <a:solidFill>
                  <a:schemeClr val="tx1"/>
                </a:solidFill>
              </a:rPr>
              <a:t>положительно относится к школе, ее посещение не вызывает отрицательных переживаний; </a:t>
            </a:r>
            <a:endParaRPr lang="ru-RU" altLang="ru-RU" sz="2400" dirty="0" smtClean="0">
              <a:solidFill>
                <a:schemeClr val="tx1"/>
              </a:solidFill>
            </a:endParaRPr>
          </a:p>
          <a:p>
            <a:pPr algn="just"/>
            <a:r>
              <a:rPr lang="ru-RU" altLang="ru-RU" sz="2400" dirty="0" smtClean="0">
                <a:solidFill>
                  <a:schemeClr val="tx1"/>
                </a:solidFill>
              </a:rPr>
              <a:t>понимает </a:t>
            </a:r>
            <a:r>
              <a:rPr lang="ru-RU" altLang="ru-RU" sz="2400" dirty="0">
                <a:solidFill>
                  <a:schemeClr val="tx1"/>
                </a:solidFill>
              </a:rPr>
              <a:t>учебный материал, если учитель излагает его подробно и наглядно; </a:t>
            </a:r>
            <a:endParaRPr lang="ru-RU" altLang="ru-RU" sz="2400" dirty="0" smtClean="0">
              <a:solidFill>
                <a:schemeClr val="tx1"/>
              </a:solidFill>
            </a:endParaRPr>
          </a:p>
          <a:p>
            <a:pPr algn="just"/>
            <a:r>
              <a:rPr lang="ru-RU" altLang="ru-RU" sz="2400" dirty="0" smtClean="0">
                <a:solidFill>
                  <a:schemeClr val="tx1"/>
                </a:solidFill>
              </a:rPr>
              <a:t>усваивает </a:t>
            </a:r>
            <a:r>
              <a:rPr lang="ru-RU" altLang="ru-RU" sz="2400" dirty="0">
                <a:solidFill>
                  <a:schemeClr val="tx1"/>
                </a:solidFill>
              </a:rPr>
              <a:t>основное содержание учебных программ; </a:t>
            </a:r>
            <a:endParaRPr lang="ru-RU" altLang="ru-RU" sz="2400" dirty="0" smtClean="0">
              <a:solidFill>
                <a:schemeClr val="tx1"/>
              </a:solidFill>
            </a:endParaRPr>
          </a:p>
          <a:p>
            <a:pPr algn="just"/>
            <a:r>
              <a:rPr lang="ru-RU" altLang="ru-RU" sz="2400" dirty="0" smtClean="0">
                <a:solidFill>
                  <a:schemeClr val="tx1"/>
                </a:solidFill>
              </a:rPr>
              <a:t>самостоятельно </a:t>
            </a:r>
            <a:r>
              <a:rPr lang="ru-RU" altLang="ru-RU" sz="2400" dirty="0">
                <a:solidFill>
                  <a:schemeClr val="tx1"/>
                </a:solidFill>
              </a:rPr>
              <a:t>решает типовые задачи; </a:t>
            </a:r>
            <a:endParaRPr lang="ru-RU" altLang="ru-RU" sz="2400" dirty="0" smtClean="0">
              <a:solidFill>
                <a:schemeClr val="tx1"/>
              </a:solidFill>
            </a:endParaRPr>
          </a:p>
          <a:p>
            <a:pPr algn="just"/>
            <a:r>
              <a:rPr lang="ru-RU" altLang="ru-RU" sz="2400" dirty="0" smtClean="0">
                <a:solidFill>
                  <a:schemeClr val="tx1"/>
                </a:solidFill>
              </a:rPr>
              <a:t>бывает </a:t>
            </a:r>
            <a:r>
              <a:rPr lang="ru-RU" altLang="ru-RU" sz="2400" dirty="0">
                <a:solidFill>
                  <a:schemeClr val="tx1"/>
                </a:solidFill>
              </a:rPr>
              <a:t>сосредоточен только тогда, когда занят чем-то для него интересным; </a:t>
            </a:r>
            <a:endParaRPr lang="ru-RU" altLang="ru-RU" sz="2400" dirty="0" smtClean="0">
              <a:solidFill>
                <a:schemeClr val="tx1"/>
              </a:solidFill>
            </a:endParaRPr>
          </a:p>
          <a:p>
            <a:pPr algn="just"/>
            <a:r>
              <a:rPr lang="ru-RU" altLang="ru-RU" sz="2400" dirty="0" smtClean="0">
                <a:solidFill>
                  <a:schemeClr val="tx1"/>
                </a:solidFill>
              </a:rPr>
              <a:t>общественные </a:t>
            </a:r>
            <a:r>
              <a:rPr lang="ru-RU" altLang="ru-RU" sz="2400" dirty="0">
                <a:solidFill>
                  <a:schemeClr val="tx1"/>
                </a:solidFill>
              </a:rPr>
              <a:t>поручения выполняет добросовестно; дружит со многими одноклассниками</a:t>
            </a:r>
            <a:r>
              <a:rPr lang="ru-RU" altLang="ru-RU" sz="2400" dirty="0"/>
              <a:t>.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
        <p:nvSpPr>
          <p:cNvPr id="5" name="Rectangle 2"/>
          <p:cNvSpPr>
            <a:spLocks noGrp="1" noChangeArrowheads="1"/>
          </p:cNvSpPr>
          <p:nvPr>
            <p:ph type="title"/>
          </p:nvPr>
        </p:nvSpPr>
        <p:spPr>
          <a:xfrm>
            <a:off x="1981200" y="287338"/>
            <a:ext cx="9690100" cy="1449387"/>
          </a:xfrm>
        </p:spPr>
        <p:txBody>
          <a:bodyPr>
            <a:noAutofit/>
          </a:bodyPr>
          <a:lstStyle/>
          <a:p>
            <a:pPr algn="ctr"/>
            <a:r>
              <a:rPr lang="ru-RU" altLang="ru-RU" sz="3200" b="1" dirty="0" smtClean="0">
                <a:solidFill>
                  <a:schemeClr val="tx1"/>
                </a:solidFill>
                <a:latin typeface="Times New Roman" panose="02020603050405020304" pitchFamily="18" charset="0"/>
                <a:cs typeface="Times New Roman" panose="02020603050405020304" pitchFamily="18" charset="0"/>
              </a:rPr>
              <a:t>Уровни адаптации. Средний </a:t>
            </a:r>
            <a:r>
              <a:rPr lang="ru-RU" altLang="ru-RU" sz="3200" b="1" dirty="0">
                <a:solidFill>
                  <a:schemeClr val="tx1"/>
                </a:solidFill>
                <a:latin typeface="Times New Roman" panose="02020603050405020304" pitchFamily="18" charset="0"/>
                <a:cs typeface="Times New Roman" panose="02020603050405020304" pitchFamily="18" charset="0"/>
              </a:rPr>
              <a:t>уровень адаптации.</a:t>
            </a:r>
            <a:r>
              <a:rPr lang="ru-RU" altLang="ru-RU" sz="3200" b="1" dirty="0">
                <a:solidFill>
                  <a:schemeClr val="tx1"/>
                </a:solidFill>
              </a:rPr>
              <a:t/>
            </a:r>
            <a:br>
              <a:rPr lang="ru-RU" altLang="ru-RU" sz="3200" b="1" dirty="0">
                <a:solidFill>
                  <a:schemeClr val="tx1"/>
                </a:solidFill>
              </a:rPr>
            </a:br>
            <a:endParaRPr lang="ru-RU" altLang="ru-RU" sz="3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5326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95500" y="286603"/>
            <a:ext cx="9436100" cy="1450757"/>
          </a:xfrm>
        </p:spPr>
        <p:txBody>
          <a:bodyPr>
            <a:normAutofit fontScale="90000"/>
          </a:bodyPr>
          <a:lstStyle/>
          <a:p>
            <a:r>
              <a:rPr lang="ru-RU" altLang="ru-RU" sz="3600" b="1" dirty="0">
                <a:solidFill>
                  <a:schemeClr val="tx1"/>
                </a:solidFill>
                <a:latin typeface="Times New Roman" panose="02020603050405020304" pitchFamily="18" charset="0"/>
                <a:cs typeface="Times New Roman" panose="02020603050405020304" pitchFamily="18" charset="0"/>
              </a:rPr>
              <a:t>Уровни адаптации. </a:t>
            </a:r>
            <a:r>
              <a:rPr lang="ru-RU" altLang="ru-RU" sz="3600" b="1" dirty="0" smtClean="0">
                <a:solidFill>
                  <a:schemeClr val="tx1"/>
                </a:solidFill>
                <a:latin typeface="Times New Roman" panose="02020603050405020304" pitchFamily="18" charset="0"/>
                <a:cs typeface="Times New Roman" panose="02020603050405020304" pitchFamily="18" charset="0"/>
              </a:rPr>
              <a:t>Низкий </a:t>
            </a:r>
            <a:r>
              <a:rPr lang="ru-RU" altLang="ru-RU" sz="3600" b="1" dirty="0">
                <a:solidFill>
                  <a:schemeClr val="tx1"/>
                </a:solidFill>
                <a:latin typeface="Times New Roman" panose="02020603050405020304" pitchFamily="18" charset="0"/>
                <a:cs typeface="Times New Roman" panose="02020603050405020304" pitchFamily="18" charset="0"/>
              </a:rPr>
              <a:t>уровень адаптации.</a:t>
            </a:r>
            <a:r>
              <a:rPr lang="ru-RU" altLang="ru-RU" b="1" dirty="0">
                <a:solidFill>
                  <a:schemeClr val="tx1"/>
                </a:solidFill>
              </a:rPr>
              <a:t/>
            </a:r>
            <a:br>
              <a:rPr lang="ru-RU" altLang="ru-RU" b="1" dirty="0">
                <a:solidFill>
                  <a:schemeClr val="tx1"/>
                </a:solidFill>
              </a:rPr>
            </a:br>
            <a:endParaRPr lang="ru-RU" altLang="ru-RU" dirty="0" smtClean="0"/>
          </a:p>
        </p:txBody>
      </p:sp>
      <p:sp>
        <p:nvSpPr>
          <p:cNvPr id="14339" name="Rectangle 3"/>
          <p:cNvSpPr>
            <a:spLocks noGrp="1" noChangeArrowheads="1"/>
          </p:cNvSpPr>
          <p:nvPr>
            <p:ph type="body" idx="1"/>
          </p:nvPr>
        </p:nvSpPr>
        <p:spPr>
          <a:xfrm>
            <a:off x="2095500" y="1845734"/>
            <a:ext cx="9436100" cy="4351866"/>
          </a:xfrm>
        </p:spPr>
        <p:txBody>
          <a:bodyPr/>
          <a:lstStyle/>
          <a:p>
            <a:pPr algn="just">
              <a:lnSpc>
                <a:spcPct val="90000"/>
              </a:lnSpc>
              <a:buFont typeface="Wingdings" panose="05000000000000000000" pitchFamily="2" charset="2"/>
              <a:buNone/>
            </a:pPr>
            <a:r>
              <a:rPr lang="ru-RU" altLang="ru-RU" dirty="0" smtClean="0">
                <a:solidFill>
                  <a:schemeClr val="tx1"/>
                </a:solidFill>
              </a:rPr>
              <a:t>Первоклассник </a:t>
            </a:r>
            <a:r>
              <a:rPr lang="ru-RU" altLang="ru-RU" dirty="0">
                <a:solidFill>
                  <a:schemeClr val="tx1"/>
                </a:solidFill>
              </a:rPr>
              <a:t>отрицательно или индифферентно относится к школе, нередки жалобы на нездоровье; </a:t>
            </a:r>
            <a:endParaRPr lang="ru-RU" altLang="ru-RU" dirty="0" smtClean="0">
              <a:solidFill>
                <a:schemeClr val="tx1"/>
              </a:solidFill>
            </a:endParaRPr>
          </a:p>
          <a:p>
            <a:pPr algn="just">
              <a:lnSpc>
                <a:spcPct val="90000"/>
              </a:lnSpc>
              <a:buFont typeface="Wingdings" panose="05000000000000000000" pitchFamily="2" charset="2"/>
              <a:buNone/>
            </a:pPr>
            <a:r>
              <a:rPr lang="ru-RU" altLang="ru-RU" dirty="0" smtClean="0">
                <a:solidFill>
                  <a:schemeClr val="tx1"/>
                </a:solidFill>
              </a:rPr>
              <a:t>доминирует </a:t>
            </a:r>
            <a:r>
              <a:rPr lang="ru-RU" altLang="ru-RU" dirty="0">
                <a:solidFill>
                  <a:schemeClr val="tx1"/>
                </a:solidFill>
              </a:rPr>
              <a:t>подавленное настроение; наблюдаются нарушения дисциплины; </a:t>
            </a:r>
            <a:endParaRPr lang="ru-RU" altLang="ru-RU" dirty="0" smtClean="0">
              <a:solidFill>
                <a:schemeClr val="tx1"/>
              </a:solidFill>
            </a:endParaRPr>
          </a:p>
          <a:p>
            <a:pPr algn="just">
              <a:lnSpc>
                <a:spcPct val="90000"/>
              </a:lnSpc>
              <a:buFont typeface="Wingdings" panose="05000000000000000000" pitchFamily="2" charset="2"/>
              <a:buNone/>
            </a:pPr>
            <a:r>
              <a:rPr lang="ru-RU" altLang="ru-RU" dirty="0" smtClean="0">
                <a:solidFill>
                  <a:schemeClr val="tx1"/>
                </a:solidFill>
              </a:rPr>
              <a:t>объясняемый </a:t>
            </a:r>
            <a:r>
              <a:rPr lang="ru-RU" altLang="ru-RU" dirty="0">
                <a:solidFill>
                  <a:schemeClr val="tx1"/>
                </a:solidFill>
              </a:rPr>
              <a:t>учителем материал усваивает фрагментарно, самостоятельная работа с учебником затруднена; </a:t>
            </a:r>
            <a:endParaRPr lang="ru-RU" altLang="ru-RU" dirty="0" smtClean="0">
              <a:solidFill>
                <a:schemeClr val="tx1"/>
              </a:solidFill>
            </a:endParaRPr>
          </a:p>
          <a:p>
            <a:pPr algn="just">
              <a:lnSpc>
                <a:spcPct val="90000"/>
              </a:lnSpc>
              <a:buFont typeface="Wingdings" panose="05000000000000000000" pitchFamily="2" charset="2"/>
              <a:buNone/>
            </a:pPr>
            <a:r>
              <a:rPr lang="ru-RU" altLang="ru-RU" dirty="0" smtClean="0">
                <a:solidFill>
                  <a:schemeClr val="tx1"/>
                </a:solidFill>
              </a:rPr>
              <a:t>при </a:t>
            </a:r>
            <a:r>
              <a:rPr lang="ru-RU" altLang="ru-RU" dirty="0">
                <a:solidFill>
                  <a:schemeClr val="tx1"/>
                </a:solidFill>
              </a:rPr>
              <a:t>выполнении самостоятельных учебных заданий не проявляет интереса; </a:t>
            </a:r>
            <a:endParaRPr lang="ru-RU" altLang="ru-RU" dirty="0" smtClean="0">
              <a:solidFill>
                <a:schemeClr val="tx1"/>
              </a:solidFill>
            </a:endParaRPr>
          </a:p>
          <a:p>
            <a:pPr algn="just">
              <a:lnSpc>
                <a:spcPct val="90000"/>
              </a:lnSpc>
              <a:buFont typeface="Wingdings" panose="05000000000000000000" pitchFamily="2" charset="2"/>
              <a:buNone/>
            </a:pPr>
            <a:r>
              <a:rPr lang="ru-RU" altLang="ru-RU" dirty="0" smtClean="0">
                <a:solidFill>
                  <a:schemeClr val="tx1"/>
                </a:solidFill>
              </a:rPr>
              <a:t>к </a:t>
            </a:r>
            <a:r>
              <a:rPr lang="ru-RU" altLang="ru-RU" dirty="0">
                <a:solidFill>
                  <a:schemeClr val="tx1"/>
                </a:solidFill>
              </a:rPr>
              <a:t>урокам готовится нерегулярно, ему необходим постоянный контроль, </a:t>
            </a:r>
            <a:r>
              <a:rPr lang="ru-RU" altLang="ru-RU" dirty="0" smtClean="0">
                <a:solidFill>
                  <a:schemeClr val="tx1"/>
                </a:solidFill>
              </a:rPr>
              <a:t>систематические напоминания </a:t>
            </a:r>
            <a:r>
              <a:rPr lang="ru-RU" altLang="ru-RU" dirty="0">
                <a:solidFill>
                  <a:schemeClr val="tx1"/>
                </a:solidFill>
              </a:rPr>
              <a:t>и побуждения со стороны учителя и родителей; </a:t>
            </a:r>
            <a:endParaRPr lang="ru-RU" altLang="ru-RU" dirty="0" smtClean="0">
              <a:solidFill>
                <a:schemeClr val="tx1"/>
              </a:solidFill>
            </a:endParaRPr>
          </a:p>
          <a:p>
            <a:pPr algn="just">
              <a:lnSpc>
                <a:spcPct val="90000"/>
              </a:lnSpc>
              <a:buFont typeface="Wingdings" panose="05000000000000000000" pitchFamily="2" charset="2"/>
              <a:buNone/>
            </a:pPr>
            <a:r>
              <a:rPr lang="ru-RU" altLang="ru-RU" dirty="0" smtClean="0">
                <a:solidFill>
                  <a:schemeClr val="tx1"/>
                </a:solidFill>
              </a:rPr>
              <a:t>сохраняет </a:t>
            </a:r>
            <a:r>
              <a:rPr lang="ru-RU" altLang="ru-RU" dirty="0">
                <a:solidFill>
                  <a:schemeClr val="tx1"/>
                </a:solidFill>
              </a:rPr>
              <a:t>работоспособность и внимание при удлиненных паузах для отдыха; </a:t>
            </a:r>
            <a:endParaRPr lang="ru-RU" altLang="ru-RU" dirty="0" smtClean="0">
              <a:solidFill>
                <a:schemeClr val="tx1"/>
              </a:solidFill>
            </a:endParaRPr>
          </a:p>
          <a:p>
            <a:pPr algn="just">
              <a:lnSpc>
                <a:spcPct val="90000"/>
              </a:lnSpc>
              <a:buFont typeface="Wingdings" panose="05000000000000000000" pitchFamily="2" charset="2"/>
              <a:buNone/>
            </a:pPr>
            <a:r>
              <a:rPr lang="ru-RU" altLang="ru-RU" dirty="0" smtClean="0">
                <a:solidFill>
                  <a:schemeClr val="tx1"/>
                </a:solidFill>
              </a:rPr>
              <a:t>близких </a:t>
            </a:r>
            <a:r>
              <a:rPr lang="ru-RU" altLang="ru-RU" dirty="0">
                <a:solidFill>
                  <a:schemeClr val="tx1"/>
                </a:solidFill>
              </a:rPr>
              <a:t>друзей не имеет, знает по именам и фамилиям лишь часть одноклассников.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2939313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stretch>
            <a:fillRect/>
          </a:stretch>
        </p:blipFill>
        <p:spPr>
          <a:xfrm>
            <a:off x="30480" y="286603"/>
            <a:ext cx="1688738" cy="5809397"/>
          </a:xfrm>
          <a:prstGeom prst="rect">
            <a:avLst/>
          </a:prstGeom>
        </p:spPr>
      </p:pic>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r>
              <a:rPr lang="ru-RU" dirty="0" smtClean="0"/>
              <a:t>9</a:t>
            </a:r>
            <a:endParaRPr lang="ru-RU" dirty="0"/>
          </a:p>
        </p:txBody>
      </p:sp>
      <p:graphicFrame>
        <p:nvGraphicFramePr>
          <p:cNvPr id="5" name="Схема 4"/>
          <p:cNvGraphicFramePr/>
          <p:nvPr>
            <p:extLst>
              <p:ext uri="{D42A27DB-BD31-4B8C-83A1-F6EECF244321}">
                <p14:modId xmlns="" xmlns:p14="http://schemas.microsoft.com/office/powerpoint/2010/main" val="272676912"/>
              </p:ext>
            </p:extLst>
          </p:nvPr>
        </p:nvGraphicFramePr>
        <p:xfrm>
          <a:off x="2032000" y="286604"/>
          <a:ext cx="9715500" cy="5851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Нижний колонтитул 5"/>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1882245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66989" y="188913"/>
            <a:ext cx="8761411" cy="1143000"/>
          </a:xfrm>
        </p:spPr>
        <p:txBody>
          <a:bodyPr>
            <a:normAutofit/>
          </a:bodyPr>
          <a:lstStyle/>
          <a:p>
            <a:pPr algn="ctr" eaLnBrk="1" hangingPunct="1"/>
            <a:r>
              <a:rPr lang="ru-RU" altLang="ru-RU" sz="3200" b="1" dirty="0"/>
              <a:t>Показатели адаптационных затруднений:</a:t>
            </a:r>
            <a:endParaRPr lang="ru-RU" altLang="ru-RU" sz="3200" dirty="0"/>
          </a:p>
        </p:txBody>
      </p:sp>
      <p:sp>
        <p:nvSpPr>
          <p:cNvPr id="7171" name="Rectangle 3"/>
          <p:cNvSpPr>
            <a:spLocks noGrp="1" noChangeArrowheads="1"/>
          </p:cNvSpPr>
          <p:nvPr>
            <p:ph type="body" idx="1"/>
          </p:nvPr>
        </p:nvSpPr>
        <p:spPr>
          <a:xfrm>
            <a:off x="2082800" y="1845734"/>
            <a:ext cx="9550400" cy="4023360"/>
          </a:xfrm>
        </p:spPr>
        <p:txBody>
          <a:bodyPr/>
          <a:lstStyle/>
          <a:p>
            <a:pPr algn="just" eaLnBrk="1" hangingPunct="1">
              <a:lnSpc>
                <a:spcPct val="90000"/>
              </a:lnSpc>
            </a:pPr>
            <a:r>
              <a:rPr lang="ru-RU" altLang="ru-RU" sz="2400" dirty="0">
                <a:solidFill>
                  <a:schemeClr val="tx1"/>
                </a:solidFill>
              </a:rPr>
              <a:t>Недостаточная реализация личностного потенциала;</a:t>
            </a:r>
          </a:p>
          <a:p>
            <a:pPr algn="just" eaLnBrk="1" hangingPunct="1">
              <a:lnSpc>
                <a:spcPct val="90000"/>
              </a:lnSpc>
            </a:pPr>
            <a:r>
              <a:rPr lang="ru-RU" altLang="ru-RU" sz="2400" dirty="0">
                <a:solidFill>
                  <a:schemeClr val="tx1"/>
                </a:solidFill>
              </a:rPr>
              <a:t>Слабая интегрированность ребёнка в детском коллективе – низкий статус в группе, отсутствие авторитета, неполное принятие роли ученика;</a:t>
            </a:r>
          </a:p>
          <a:p>
            <a:pPr algn="just" eaLnBrk="1" hangingPunct="1">
              <a:lnSpc>
                <a:spcPct val="90000"/>
              </a:lnSpc>
            </a:pPr>
            <a:r>
              <a:rPr lang="ru-RU" altLang="ru-RU" sz="2400" dirty="0">
                <a:solidFill>
                  <a:schemeClr val="tx1"/>
                </a:solidFill>
              </a:rPr>
              <a:t>Трудности в общении;</a:t>
            </a:r>
          </a:p>
          <a:p>
            <a:pPr algn="just" eaLnBrk="1" hangingPunct="1">
              <a:lnSpc>
                <a:spcPct val="90000"/>
              </a:lnSpc>
            </a:pPr>
            <a:r>
              <a:rPr lang="ru-RU" altLang="ru-RU" sz="2400" dirty="0">
                <a:solidFill>
                  <a:schemeClr val="tx1"/>
                </a:solidFill>
              </a:rPr>
              <a:t>Острое переживание неудач;</a:t>
            </a:r>
          </a:p>
          <a:p>
            <a:pPr algn="just" eaLnBrk="1" hangingPunct="1">
              <a:lnSpc>
                <a:spcPct val="90000"/>
              </a:lnSpc>
            </a:pPr>
            <a:r>
              <a:rPr lang="ru-RU" altLang="ru-RU" sz="2400" dirty="0">
                <a:solidFill>
                  <a:schemeClr val="tx1"/>
                </a:solidFill>
              </a:rPr>
              <a:t>Неадекватная самооценка;</a:t>
            </a:r>
          </a:p>
          <a:p>
            <a:pPr algn="just" eaLnBrk="1" hangingPunct="1">
              <a:lnSpc>
                <a:spcPct val="90000"/>
              </a:lnSpc>
            </a:pPr>
            <a:r>
              <a:rPr lang="ru-RU" altLang="ru-RU" sz="2400" dirty="0">
                <a:solidFill>
                  <a:schemeClr val="tx1"/>
                </a:solidFill>
              </a:rPr>
              <a:t>Несамостоятельность, поиск причин во вне.</a:t>
            </a:r>
          </a:p>
        </p:txBody>
      </p:sp>
      <p:pic>
        <p:nvPicPr>
          <p:cNvPr id="5" name="Рисунок 4"/>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178397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3" dur="500"/>
                                        <p:tgtEl>
                                          <p:spTgt spid="7171">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6" dur="500"/>
                                        <p:tgtEl>
                                          <p:spTgt spid="7171">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9" dur="500"/>
                                        <p:tgtEl>
                                          <p:spTgt spid="7171">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5" dur="500"/>
                                        <p:tgtEl>
                                          <p:spTgt spid="7171">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8"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15</a:t>
            </a:fld>
            <a:endParaRPr lang="ru-RU"/>
          </a:p>
        </p:txBody>
      </p:sp>
      <p:sp>
        <p:nvSpPr>
          <p:cNvPr id="3" name="Прямоугольник 2"/>
          <p:cNvSpPr/>
          <p:nvPr/>
        </p:nvSpPr>
        <p:spPr>
          <a:xfrm>
            <a:off x="1841500" y="1737360"/>
            <a:ext cx="9786982" cy="4154984"/>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Деятельность </a:t>
            </a:r>
            <a:r>
              <a:rPr lang="ru-RU" sz="2400" dirty="0">
                <a:solidFill>
                  <a:srgbClr val="000000"/>
                </a:solidFill>
                <a:latin typeface="Times New Roman" panose="02020603050405020304" pitchFamily="18" charset="0"/>
              </a:rPr>
              <a:t>педагогического коллектива школы по организации благоприятной адаптационной среды на переходе от дошкольного к начальному школьному образованию </a:t>
            </a:r>
            <a:r>
              <a:rPr lang="ru-RU" sz="2400" b="1" i="1" dirty="0">
                <a:solidFill>
                  <a:srgbClr val="000000"/>
                </a:solidFill>
                <a:latin typeface="Times New Roman" panose="02020603050405020304" pitchFamily="18" charset="0"/>
              </a:rPr>
              <a:t>направлена на создание следующих психолого-педагогических условий: </a:t>
            </a:r>
            <a:endParaRPr lang="ru-RU" sz="2400" dirty="0">
              <a:solidFill>
                <a:srgbClr val="000000"/>
              </a:solidFill>
              <a:latin typeface="Times New Roman" panose="02020603050405020304" pitchFamily="18" charset="0"/>
            </a:endParaRPr>
          </a:p>
          <a:p>
            <a:pPr algn="just"/>
            <a:r>
              <a:rPr lang="ru-RU" sz="2400" dirty="0">
                <a:solidFill>
                  <a:srgbClr val="000000"/>
                </a:solidFill>
                <a:latin typeface="Times New Roman" panose="02020603050405020304" pitchFamily="18" charset="0"/>
              </a:rPr>
              <a:t>1. Организация режима школьной жизни первоклассников; </a:t>
            </a:r>
          </a:p>
          <a:p>
            <a:pPr algn="just"/>
            <a:r>
              <a:rPr lang="ru-RU" sz="2400" dirty="0">
                <a:solidFill>
                  <a:srgbClr val="000000"/>
                </a:solidFill>
                <a:latin typeface="Times New Roman" panose="02020603050405020304" pitchFamily="18" charset="0"/>
              </a:rPr>
              <a:t>2. Создание предметно-пространственной среды; </a:t>
            </a:r>
          </a:p>
          <a:p>
            <a:pPr algn="just"/>
            <a:r>
              <a:rPr lang="ru-RU" sz="2400" dirty="0">
                <a:solidFill>
                  <a:srgbClr val="000000"/>
                </a:solidFill>
                <a:latin typeface="Times New Roman" panose="02020603050405020304" pitchFamily="18" charset="0"/>
              </a:rPr>
              <a:t>3. Организация оздоровительно-профилактической работы; </a:t>
            </a:r>
          </a:p>
          <a:p>
            <a:pPr algn="just"/>
            <a:r>
              <a:rPr lang="ru-RU" sz="2400" dirty="0">
                <a:solidFill>
                  <a:srgbClr val="000000"/>
                </a:solidFill>
                <a:latin typeface="Times New Roman" panose="02020603050405020304" pitchFamily="18" charset="0"/>
              </a:rPr>
              <a:t>4. Организация учебно-познавательной деятельности первоклассников в адаптационный период; </a:t>
            </a:r>
          </a:p>
          <a:p>
            <a:pPr algn="just"/>
            <a:r>
              <a:rPr lang="ru-RU" sz="2400" dirty="0">
                <a:solidFill>
                  <a:srgbClr val="000000"/>
                </a:solidFill>
                <a:latin typeface="Times New Roman" panose="02020603050405020304" pitchFamily="18" charset="0"/>
              </a:rPr>
              <a:t>5. Организация внеурочной жизни первоклассников; </a:t>
            </a:r>
          </a:p>
          <a:p>
            <a:pPr algn="just"/>
            <a:r>
              <a:rPr lang="ru-RU" sz="2400" dirty="0">
                <a:solidFill>
                  <a:srgbClr val="000000"/>
                </a:solidFill>
                <a:latin typeface="Times New Roman" panose="02020603050405020304" pitchFamily="18" charset="0"/>
              </a:rPr>
              <a:t>6. Взаимодействие с участниками образовательного сообщества. </a:t>
            </a:r>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379926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436462" cy="932597"/>
          </a:xfrm>
        </p:spPr>
        <p:txBody>
          <a:bodyPr>
            <a:normAutofit/>
          </a:bodyPr>
          <a:lstStyle/>
          <a:p>
            <a:pPr algn="ctr"/>
            <a:r>
              <a:rPr lang="ru-RU" sz="3200" b="1" dirty="0" smtClean="0"/>
              <a:t>Нормативные документы </a:t>
            </a:r>
            <a:endParaRPr lang="ru-RU" sz="3200" b="1" dirty="0"/>
          </a:p>
        </p:txBody>
      </p:sp>
      <p:sp>
        <p:nvSpPr>
          <p:cNvPr id="4" name="Объект 3"/>
          <p:cNvSpPr>
            <a:spLocks noGrp="1"/>
          </p:cNvSpPr>
          <p:nvPr>
            <p:ph sz="half" idx="2"/>
          </p:nvPr>
        </p:nvSpPr>
        <p:spPr>
          <a:xfrm>
            <a:off x="1651000" y="1981200"/>
            <a:ext cx="9855200" cy="4114800"/>
          </a:xfrm>
        </p:spPr>
        <p:txBody>
          <a:bodyPr>
            <a:normAutofit fontScale="92500" lnSpcReduction="20000"/>
          </a:bodyPr>
          <a:lstStyle/>
          <a:p>
            <a:endParaRPr lang="ru-RU" dirty="0"/>
          </a:p>
          <a:p>
            <a:pPr algn="just"/>
            <a:r>
              <a:rPr lang="ru-RU" dirty="0"/>
              <a:t> </a:t>
            </a:r>
            <a:r>
              <a:rPr lang="ru-RU" dirty="0" smtClean="0"/>
              <a:t>- </a:t>
            </a:r>
            <a:r>
              <a:rPr lang="ru-RU" dirty="0" smtClean="0">
                <a:solidFill>
                  <a:schemeClr val="tx1"/>
                </a:solidFill>
              </a:rPr>
              <a:t>Федеральным </a:t>
            </a:r>
            <a:r>
              <a:rPr lang="ru-RU" dirty="0">
                <a:solidFill>
                  <a:schemeClr val="tx1"/>
                </a:solidFill>
              </a:rPr>
              <a:t>законом Российской Федерации от 29 декабря 2012 г. </a:t>
            </a:r>
            <a:r>
              <a:rPr lang="ru-RU" dirty="0" smtClean="0">
                <a:solidFill>
                  <a:schemeClr val="tx1"/>
                </a:solidFill>
              </a:rPr>
              <a:t>№ </a:t>
            </a:r>
            <a:r>
              <a:rPr lang="ru-RU" dirty="0">
                <a:solidFill>
                  <a:schemeClr val="tx1"/>
                </a:solidFill>
              </a:rPr>
              <a:t>273-ФЗ "Об образовании в Российской Федерации</a:t>
            </a:r>
            <a:r>
              <a:rPr lang="ru-RU" dirty="0" smtClean="0">
                <a:solidFill>
                  <a:schemeClr val="tx1"/>
                </a:solidFill>
              </a:rPr>
              <a:t>"</a:t>
            </a:r>
          </a:p>
          <a:p>
            <a:pPr algn="just"/>
            <a:r>
              <a:rPr lang="ru-RU" dirty="0" smtClean="0">
                <a:solidFill>
                  <a:schemeClr val="tx1"/>
                </a:solidFill>
              </a:rPr>
              <a:t>- ФГОС НОО</a:t>
            </a:r>
          </a:p>
          <a:p>
            <a:pPr algn="just"/>
            <a:r>
              <a:rPr lang="ru-RU" dirty="0" smtClean="0">
                <a:solidFill>
                  <a:schemeClr val="tx1"/>
                </a:solidFill>
              </a:rPr>
              <a:t>-</a:t>
            </a:r>
            <a:r>
              <a:rPr lang="ru-RU" dirty="0">
                <a:solidFill>
                  <a:schemeClr val="tx1"/>
                </a:solidFill>
              </a:rPr>
              <a:t>	 </a:t>
            </a:r>
            <a:r>
              <a:rPr lang="ru-RU" dirty="0" smtClean="0">
                <a:solidFill>
                  <a:schemeClr val="tx1"/>
                </a:solidFill>
              </a:rPr>
              <a:t>письмо </a:t>
            </a:r>
            <a:r>
              <a:rPr lang="ru-RU" dirty="0">
                <a:solidFill>
                  <a:schemeClr val="tx1"/>
                </a:solidFill>
              </a:rPr>
              <a:t>Минобразования России от 25 сентября 2000 г. № 2021/11-13 «Об организации обучения в первом классе четырёхлетней начальной школы</a:t>
            </a:r>
            <a:r>
              <a:rPr lang="ru-RU" dirty="0" smtClean="0">
                <a:solidFill>
                  <a:schemeClr val="tx1"/>
                </a:solidFill>
              </a:rPr>
              <a:t>»</a:t>
            </a:r>
            <a:endParaRPr lang="ru-RU" dirty="0">
              <a:solidFill>
                <a:schemeClr val="tx1"/>
              </a:solidFill>
            </a:endParaRPr>
          </a:p>
          <a:p>
            <a:pPr algn="just"/>
            <a:r>
              <a:rPr lang="ru-RU" dirty="0" smtClean="0">
                <a:solidFill>
                  <a:schemeClr val="tx1"/>
                </a:solidFill>
              </a:rPr>
              <a:t>-</a:t>
            </a:r>
            <a:r>
              <a:rPr lang="ru-RU" dirty="0">
                <a:solidFill>
                  <a:schemeClr val="tx1"/>
                </a:solidFill>
              </a:rPr>
              <a:t>	</a:t>
            </a:r>
            <a:r>
              <a:rPr lang="ru-RU" dirty="0" smtClean="0">
                <a:solidFill>
                  <a:schemeClr val="tx1"/>
                </a:solidFill>
              </a:rPr>
              <a:t>письмо </a:t>
            </a:r>
            <a:r>
              <a:rPr lang="ru-RU" dirty="0">
                <a:solidFill>
                  <a:schemeClr val="tx1"/>
                </a:solidFill>
              </a:rPr>
              <a:t>Минобразования России от 20.04.2001 г. № 408/13-13 «Рекомендации по организации обучения первоклассников в адаптационный период» </a:t>
            </a:r>
            <a:endParaRPr lang="ru-RU" dirty="0" smtClean="0">
              <a:solidFill>
                <a:schemeClr val="tx1"/>
              </a:solidFill>
            </a:endParaRPr>
          </a:p>
          <a:p>
            <a:pPr algn="just"/>
            <a:r>
              <a:rPr lang="ru-RU" dirty="0" smtClean="0">
                <a:solidFill>
                  <a:schemeClr val="tx1"/>
                </a:solidFill>
              </a:rPr>
              <a:t>- СанПиН </a:t>
            </a:r>
            <a:r>
              <a:rPr lang="ru-RU" dirty="0">
                <a:solidFill>
                  <a:schemeClr val="tx1"/>
                </a:solidFill>
              </a:rPr>
              <a:t>2.4.2.2821-10 "Санитарно-эпидемиологические требования к условиям и организации обучения в общеобразовательных учреждениях" (утверждены Постановлением Главного государственного санитарного врача Российской Федерации от 29 декабря 2010 г. </a:t>
            </a:r>
            <a:r>
              <a:rPr lang="ru-RU" dirty="0" smtClean="0">
                <a:solidFill>
                  <a:schemeClr val="tx1"/>
                </a:solidFill>
              </a:rPr>
              <a:t>№ </a:t>
            </a:r>
            <a:r>
              <a:rPr lang="ru-RU" dirty="0">
                <a:solidFill>
                  <a:schemeClr val="tx1"/>
                </a:solidFill>
              </a:rPr>
              <a:t>189, зарегистрированы в Минюсте России 3 марта 2011 г., регистрационный номер 19993</a:t>
            </a:r>
            <a:r>
              <a:rPr lang="ru-RU" dirty="0" smtClean="0">
                <a:solidFill>
                  <a:schemeClr val="tx1"/>
                </a:solidFill>
              </a:rPr>
              <a:t>)</a:t>
            </a:r>
          </a:p>
          <a:p>
            <a:pPr algn="just"/>
            <a:r>
              <a:rPr lang="ru-RU" dirty="0"/>
              <a:t>-   </a:t>
            </a:r>
            <a:r>
              <a:rPr lang="ru-RU" dirty="0" smtClean="0">
                <a:solidFill>
                  <a:schemeClr val="tx1"/>
                </a:solidFill>
              </a:rPr>
              <a:t>письмо </a:t>
            </a:r>
            <a:r>
              <a:rPr lang="ru-RU" dirty="0">
                <a:solidFill>
                  <a:schemeClr val="tx1"/>
                </a:solidFill>
              </a:rPr>
              <a:t>Минобразования и науки РФ от 08.10.2010г. № ИК-1494/19 «О введении третьего часа физической культуры».</a:t>
            </a:r>
          </a:p>
          <a:p>
            <a:pPr algn="just"/>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16</a:t>
            </a:fld>
            <a:endParaRPr lang="ru-RU"/>
          </a:p>
        </p:txBody>
      </p:sp>
      <p:sp>
        <p:nvSpPr>
          <p:cNvPr id="12" name="Нижний колонтитул 11"/>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203434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238" y="457199"/>
            <a:ext cx="9741362" cy="1311027"/>
          </a:xfrm>
        </p:spPr>
        <p:txBody>
          <a:bodyPr>
            <a:normAutofit fontScale="90000"/>
          </a:bodyPr>
          <a:lstStyle/>
          <a:p>
            <a:pPr algn="ctr"/>
            <a:r>
              <a:rPr lang="ru-RU" dirty="0"/>
              <a:t/>
            </a:r>
            <a:br>
              <a:rPr lang="ru-RU" dirty="0"/>
            </a:br>
            <a:r>
              <a:rPr lang="ru-RU" sz="3600" b="1" dirty="0"/>
              <a:t>Организация режима школьной жизни первоклассников </a:t>
            </a:r>
            <a:r>
              <a:rPr lang="ru-RU" sz="3600" b="1" dirty="0" smtClean="0"/>
              <a:t/>
            </a:r>
            <a:br>
              <a:rPr lang="ru-RU" sz="3600" b="1" dirty="0" smtClean="0"/>
            </a:br>
            <a:r>
              <a:rPr lang="ru-RU" sz="3600" b="1" dirty="0" smtClean="0"/>
              <a:t>в </a:t>
            </a:r>
            <a:r>
              <a:rPr lang="ru-RU" sz="3600" b="1" dirty="0"/>
              <a:t>сентябре-октябре </a:t>
            </a:r>
            <a:r>
              <a:rPr lang="ru-RU" dirty="0"/>
              <a:t/>
            </a:r>
            <a:br>
              <a:rPr lang="ru-RU" dirty="0"/>
            </a:br>
            <a:endParaRPr lang="ru-RU" dirty="0"/>
          </a:p>
        </p:txBody>
      </p:sp>
      <p:sp>
        <p:nvSpPr>
          <p:cNvPr id="4" name="Объект 3"/>
          <p:cNvSpPr>
            <a:spLocks noGrp="1"/>
          </p:cNvSpPr>
          <p:nvPr>
            <p:ph sz="half" idx="2"/>
          </p:nvPr>
        </p:nvSpPr>
        <p:spPr>
          <a:xfrm>
            <a:off x="1917238" y="1282700"/>
            <a:ext cx="9741362" cy="4813300"/>
          </a:xfrm>
        </p:spPr>
        <p:txBody>
          <a:bodyPr>
            <a:normAutofit fontScale="92500" lnSpcReduction="10000"/>
          </a:bodyPr>
          <a:lstStyle/>
          <a:p>
            <a:endParaRPr lang="ru-RU" dirty="0"/>
          </a:p>
          <a:p>
            <a:pPr algn="just"/>
            <a:r>
              <a:rPr lang="ru-RU" dirty="0" smtClean="0">
                <a:solidFill>
                  <a:schemeClr val="tx1"/>
                </a:solidFill>
              </a:rPr>
              <a:t>1. Продолжительность </a:t>
            </a:r>
            <a:r>
              <a:rPr lang="ru-RU" dirty="0">
                <a:solidFill>
                  <a:schemeClr val="tx1"/>
                </a:solidFill>
              </a:rPr>
              <a:t>учебного года для обучающихся 1-х классов – не более 33 недель (за счет дополнительных недельных каникул </a:t>
            </a:r>
            <a:r>
              <a:rPr lang="ru-RU" dirty="0" smtClean="0">
                <a:solidFill>
                  <a:schemeClr val="tx1"/>
                </a:solidFill>
              </a:rPr>
              <a:t>во </a:t>
            </a:r>
            <a:r>
              <a:rPr lang="en-US" dirty="0" smtClean="0">
                <a:solidFill>
                  <a:schemeClr val="tx1"/>
                </a:solidFill>
              </a:rPr>
              <a:t>II </a:t>
            </a:r>
            <a:r>
              <a:rPr lang="ru-RU" dirty="0" smtClean="0">
                <a:solidFill>
                  <a:schemeClr val="tx1"/>
                </a:solidFill>
              </a:rPr>
              <a:t>триместре). </a:t>
            </a:r>
            <a:endParaRPr lang="ru-RU" dirty="0">
              <a:solidFill>
                <a:schemeClr val="tx1"/>
              </a:solidFill>
            </a:endParaRPr>
          </a:p>
          <a:p>
            <a:pPr algn="just"/>
            <a:r>
              <a:rPr lang="ru-RU" dirty="0">
                <a:solidFill>
                  <a:schemeClr val="tx1"/>
                </a:solidFill>
              </a:rPr>
              <a:t>2. Занятия проводятся только в первую смену. Время их начала – не ранее 8 часов. Запрещается проводить уроки во второй половине дня. </a:t>
            </a:r>
          </a:p>
          <a:p>
            <a:pPr algn="just"/>
            <a:r>
              <a:rPr lang="ru-RU" dirty="0">
                <a:solidFill>
                  <a:schemeClr val="tx1"/>
                </a:solidFill>
              </a:rPr>
              <a:t>3. Учебные занятия проводятся по 5-дневной учебной неделе и только в первую смену. Объем недельной нагрузки не должен превышать 21 ч. Образовательную недельную нагрузку необходимо равномерно распределять в течение учебной недели, при этом объем максимальной допустимой нагрузки в течение дня не должен превышать 4 уроков и 1 день в неделю – не более 5 уроков за счет урока физической культуры </a:t>
            </a:r>
          </a:p>
          <a:p>
            <a:pPr algn="just"/>
            <a:r>
              <a:rPr lang="ru-RU" dirty="0">
                <a:solidFill>
                  <a:schemeClr val="tx1"/>
                </a:solidFill>
              </a:rPr>
              <a:t>4. В 1-м классе используется "ступенчатый" режим обучения в первом полугодии: в сентябре, октябре – </a:t>
            </a:r>
            <a:r>
              <a:rPr lang="ru-RU" dirty="0" smtClean="0">
                <a:solidFill>
                  <a:schemeClr val="tx1"/>
                </a:solidFill>
              </a:rPr>
              <a:t> </a:t>
            </a:r>
            <a:r>
              <a:rPr lang="ru-RU" dirty="0">
                <a:solidFill>
                  <a:schemeClr val="tx1"/>
                </a:solidFill>
              </a:rPr>
              <a:t>3 урока в день по 35 минут каждый, в ноябре–декабре – </a:t>
            </a:r>
            <a:r>
              <a:rPr lang="ru-RU" dirty="0" smtClean="0">
                <a:solidFill>
                  <a:schemeClr val="tx1"/>
                </a:solidFill>
              </a:rPr>
              <a:t> </a:t>
            </a:r>
            <a:r>
              <a:rPr lang="ru-RU" dirty="0">
                <a:solidFill>
                  <a:schemeClr val="tx1"/>
                </a:solidFill>
              </a:rPr>
              <a:t>4 урока по 35 минут каждый; январь–май – по 4 урока по 45 минут каждый. </a:t>
            </a:r>
          </a:p>
          <a:p>
            <a:pPr algn="just"/>
            <a:r>
              <a:rPr lang="ru-RU" dirty="0">
                <a:solidFill>
                  <a:schemeClr val="tx1"/>
                </a:solidFill>
              </a:rPr>
              <a:t>5. Для первоклассников рекомендуется организация в середине учебного дня динамической паузы продолжительностью не менее 40 минут; </a:t>
            </a:r>
          </a:p>
          <a:p>
            <a:endParaRPr lang="ru-RU" dirty="0"/>
          </a:p>
        </p:txBody>
      </p:sp>
      <p:sp>
        <p:nvSpPr>
          <p:cNvPr id="7" name="Номер слайда 6"/>
          <p:cNvSpPr>
            <a:spLocks noGrp="1"/>
          </p:cNvSpPr>
          <p:nvPr>
            <p:ph type="sldNum" sz="quarter" idx="12"/>
          </p:nvPr>
        </p:nvSpPr>
        <p:spPr/>
        <p:txBody>
          <a:bodyPr/>
          <a:lstStyle/>
          <a:p>
            <a:fld id="{D94742DB-6AFA-41B8-87EA-74839393F98D}" type="slidenum">
              <a:rPr lang="ru-RU" smtClean="0"/>
              <a:pPr/>
              <a:t>17</a:t>
            </a:fld>
            <a:endParaRPr lang="ru-RU"/>
          </a:p>
        </p:txBody>
      </p:sp>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1106284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238" y="457199"/>
            <a:ext cx="9741362" cy="1311027"/>
          </a:xfrm>
        </p:spPr>
        <p:txBody>
          <a:bodyPr>
            <a:normAutofit fontScale="90000"/>
          </a:bodyPr>
          <a:lstStyle/>
          <a:p>
            <a:pPr algn="ctr"/>
            <a:r>
              <a:rPr lang="ru-RU" dirty="0"/>
              <a:t/>
            </a:r>
            <a:br>
              <a:rPr lang="ru-RU" dirty="0"/>
            </a:br>
            <a:r>
              <a:rPr lang="ru-RU" sz="3600" b="1" dirty="0"/>
              <a:t>Организация режима школьной жизни первоклассников </a:t>
            </a:r>
            <a:r>
              <a:rPr lang="ru-RU" sz="3600" b="1" dirty="0" smtClean="0"/>
              <a:t/>
            </a:r>
            <a:br>
              <a:rPr lang="ru-RU" sz="3600" b="1" dirty="0" smtClean="0"/>
            </a:br>
            <a:r>
              <a:rPr lang="ru-RU" sz="3600" b="1" dirty="0" smtClean="0"/>
              <a:t>в </a:t>
            </a:r>
            <a:r>
              <a:rPr lang="ru-RU" sz="3600" b="1" dirty="0"/>
              <a:t>сентябре-октябре </a:t>
            </a:r>
            <a:r>
              <a:rPr lang="ru-RU" dirty="0"/>
              <a:t/>
            </a:r>
            <a:br>
              <a:rPr lang="ru-RU" dirty="0"/>
            </a:br>
            <a:endParaRPr lang="ru-RU" dirty="0"/>
          </a:p>
        </p:txBody>
      </p:sp>
      <p:sp>
        <p:nvSpPr>
          <p:cNvPr id="4" name="Объект 3"/>
          <p:cNvSpPr>
            <a:spLocks noGrp="1"/>
          </p:cNvSpPr>
          <p:nvPr>
            <p:ph sz="half" idx="2"/>
          </p:nvPr>
        </p:nvSpPr>
        <p:spPr>
          <a:xfrm>
            <a:off x="1917238" y="660400"/>
            <a:ext cx="9741362" cy="5435600"/>
          </a:xfrm>
        </p:spPr>
        <p:txBody>
          <a:bodyPr>
            <a:normAutofit fontScale="85000" lnSpcReduction="10000"/>
          </a:bodyPr>
          <a:lstStyle/>
          <a:p>
            <a:endParaRPr lang="ru-RU" dirty="0"/>
          </a:p>
          <a:p>
            <a:pPr algn="just"/>
            <a:endParaRPr lang="ru-RU" dirty="0">
              <a:solidFill>
                <a:schemeClr val="tx1"/>
              </a:solidFill>
            </a:endParaRPr>
          </a:p>
          <a:p>
            <a:pPr algn="just"/>
            <a:r>
              <a:rPr lang="ru-RU" dirty="0">
                <a:solidFill>
                  <a:schemeClr val="tx1"/>
                </a:solidFill>
              </a:rPr>
              <a:t>6. Продолжительность перемен между уроками - не менее 10 мин, большой перемены после второго урока - не менее 20 мин. В это время организуется завтрак в помещении школьной столовой. </a:t>
            </a:r>
          </a:p>
          <a:p>
            <a:pPr algn="just"/>
            <a:r>
              <a:rPr lang="ru-RU" dirty="0">
                <a:solidFill>
                  <a:schemeClr val="tx1"/>
                </a:solidFill>
              </a:rPr>
              <a:t>7. При составлении расписания уроков необходимо учитывать следующее: уроки, требующие большого умственного напряжения (русский язык, математика), целесообразно проводить первыми или вторыми; уроки по искусству, окружающему миру, технологии целесообразно проводить третьими; уроки с преобладанием двигательного компонента (физическая культура, ритмика и др.) целесообразно проводить последними. </a:t>
            </a:r>
          </a:p>
          <a:p>
            <a:pPr algn="just"/>
            <a:r>
              <a:rPr lang="ru-RU" dirty="0">
                <a:solidFill>
                  <a:schemeClr val="tx1"/>
                </a:solidFill>
              </a:rPr>
              <a:t>8. Недопустимо введение в 1-м классе дополнительных часов на факультативы, занятия с отстающими. </a:t>
            </a:r>
          </a:p>
          <a:p>
            <a:pPr algn="just"/>
            <a:r>
              <a:rPr lang="ru-RU" dirty="0">
                <a:solidFill>
                  <a:schemeClr val="tx1"/>
                </a:solidFill>
              </a:rPr>
              <a:t>9. В 1-м классе исключается система балльного (отметочного) оценивания. Никакому (в т. ч. словесному) оцениванию не подлежат: темп работы, личностные качества и своеобразие психических процессов обучающихся (особенности памяти, внимания, восприятия и т. д.). </a:t>
            </a:r>
          </a:p>
          <a:p>
            <a:pPr algn="just"/>
            <a:r>
              <a:rPr lang="ru-RU" dirty="0">
                <a:solidFill>
                  <a:schemeClr val="tx1"/>
                </a:solidFill>
              </a:rPr>
              <a:t>10. В течение первого года обучения контрольные работы не проводятся и домашние задания не задаются. </a:t>
            </a:r>
          </a:p>
          <a:p>
            <a:pPr algn="just"/>
            <a:r>
              <a:rPr lang="ru-RU" dirty="0">
                <a:solidFill>
                  <a:schemeClr val="tx1"/>
                </a:solidFill>
              </a:rPr>
              <a:t>11. Каждый первоклассник обеспечивается удобным рабочим местом за партой в соответствии с ростом и состоянием слуха и зрения. Для детей с нарушениями слуха и зрения парты, независимо от их роста, ставятся первыми, причем для детей с пониженной остротой зрения они размещаются в первом ряду от окна. </a:t>
            </a:r>
          </a:p>
          <a:p>
            <a:endParaRPr lang="ru-RU" dirty="0"/>
          </a:p>
        </p:txBody>
      </p:sp>
      <p:sp>
        <p:nvSpPr>
          <p:cNvPr id="7" name="Номер слайда 6"/>
          <p:cNvSpPr>
            <a:spLocks noGrp="1"/>
          </p:cNvSpPr>
          <p:nvPr>
            <p:ph type="sldNum" sz="quarter" idx="12"/>
          </p:nvPr>
        </p:nvSpPr>
        <p:spPr/>
        <p:txBody>
          <a:bodyPr/>
          <a:lstStyle/>
          <a:p>
            <a:fld id="{D94742DB-6AFA-41B8-87EA-74839393F98D}" type="slidenum">
              <a:rPr lang="ru-RU" smtClean="0"/>
              <a:pPr/>
              <a:t>18</a:t>
            </a:fld>
            <a:endParaRPr lang="ru-RU"/>
          </a:p>
        </p:txBody>
      </p:sp>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3" name="Нижний колонтитул 2"/>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2034598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fontScale="90000"/>
          </a:bodyPr>
          <a:lstStyle/>
          <a:p>
            <a:pPr algn="ctr"/>
            <a:r>
              <a:rPr lang="ru-RU" sz="3600" b="1" dirty="0"/>
              <a:t>Организация оздоровительно-профилактической работы </a:t>
            </a:r>
            <a:r>
              <a:rPr lang="ru-RU" dirty="0"/>
              <a:t/>
            </a:r>
            <a:br>
              <a:rPr lang="ru-RU" dirty="0"/>
            </a:br>
            <a:endParaRPr lang="ru-RU"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19</a:t>
            </a:fld>
            <a:endParaRPr lang="ru-RU"/>
          </a:p>
        </p:txBody>
      </p:sp>
      <p:sp>
        <p:nvSpPr>
          <p:cNvPr id="3" name="Прямоугольник 2"/>
          <p:cNvSpPr/>
          <p:nvPr/>
        </p:nvSpPr>
        <p:spPr>
          <a:xfrm>
            <a:off x="1820818" y="2451298"/>
            <a:ext cx="9786982" cy="2800767"/>
          </a:xfrm>
          <a:prstGeom prst="rect">
            <a:avLst/>
          </a:prstGeom>
        </p:spPr>
        <p:txBody>
          <a:bodyPr wrap="square">
            <a:spAutoFit/>
          </a:bodyPr>
          <a:lstStyle/>
          <a:p>
            <a:pPr algn="just"/>
            <a:r>
              <a:rPr lang="ru-RU" sz="2000" dirty="0" smtClean="0">
                <a:solidFill>
                  <a:schemeClr val="tx1"/>
                </a:solidFill>
              </a:rPr>
              <a:t>1. Медико-педагогическая диагностика состояния здоровья первоклассников</a:t>
            </a:r>
          </a:p>
          <a:p>
            <a:pPr algn="just"/>
            <a:r>
              <a:rPr lang="ru-RU" sz="2000" dirty="0" smtClean="0">
                <a:solidFill>
                  <a:schemeClr val="tx1"/>
                </a:solidFill>
              </a:rPr>
              <a:t>2. Профилактическая работа по предупреждению заболеваний</a:t>
            </a:r>
          </a:p>
          <a:p>
            <a:pPr algn="just"/>
            <a:r>
              <a:rPr lang="ru-RU" sz="2000" dirty="0" smtClean="0">
                <a:solidFill>
                  <a:schemeClr val="tx1"/>
                </a:solidFill>
              </a:rPr>
              <a:t>3. Максимальное обеспечение двигательной активности детей</a:t>
            </a:r>
          </a:p>
          <a:p>
            <a:pPr algn="just"/>
            <a:r>
              <a:rPr lang="ru-RU" sz="2000" dirty="0" smtClean="0">
                <a:solidFill>
                  <a:schemeClr val="tx1"/>
                </a:solidFill>
              </a:rPr>
              <a:t>4. Организация рационального питания первоклассников </a:t>
            </a:r>
          </a:p>
          <a:p>
            <a:pPr algn="just"/>
            <a:r>
              <a:rPr lang="ru-RU" sz="2000" dirty="0" smtClean="0">
                <a:solidFill>
                  <a:schemeClr val="tx1"/>
                </a:solidFill>
              </a:rPr>
              <a:t>5. Организация логопедической и психологической помощи первоклассникам. </a:t>
            </a:r>
          </a:p>
          <a:p>
            <a:pPr algn="just"/>
            <a:r>
              <a:rPr lang="ru-RU" sz="2000" dirty="0" smtClean="0">
                <a:solidFill>
                  <a:schemeClr val="tx1"/>
                </a:solidFill>
              </a:rPr>
              <a:t>6. Использование в учебном процессе </a:t>
            </a:r>
            <a:r>
              <a:rPr lang="ru-RU" sz="2000" dirty="0" err="1" smtClean="0">
                <a:solidFill>
                  <a:schemeClr val="tx1"/>
                </a:solidFill>
              </a:rPr>
              <a:t>здоровьесберегающих</a:t>
            </a:r>
            <a:r>
              <a:rPr lang="ru-RU" sz="2000" dirty="0" smtClean="0">
                <a:solidFill>
                  <a:schemeClr val="tx1"/>
                </a:solidFill>
              </a:rPr>
              <a:t> образовательных технологий</a:t>
            </a:r>
          </a:p>
          <a:p>
            <a:pPr algn="just"/>
            <a:endParaRPr lang="ru-RU" dirty="0" smtClean="0">
              <a:solidFill>
                <a:schemeClr val="tx1"/>
              </a:solidFill>
            </a:endParaRPr>
          </a:p>
          <a:p>
            <a:pPr algn="just"/>
            <a:r>
              <a:rPr lang="ru-RU" dirty="0" smtClean="0">
                <a:solidFill>
                  <a:schemeClr val="tx1"/>
                </a:solidFill>
              </a:rPr>
              <a:t> </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396498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983397"/>
          </a:xfrm>
        </p:spPr>
        <p:txBody>
          <a:bodyPr/>
          <a:lstStyle/>
          <a:p>
            <a:pPr algn="ctr"/>
            <a:r>
              <a:rPr lang="ru-RU" sz="3200" dirty="0">
                <a:solidFill>
                  <a:srgbClr val="000000"/>
                </a:solidFill>
                <a:latin typeface="Times New Roman" panose="02020603050405020304" pitchFamily="18" charset="0"/>
              </a:rPr>
              <a:t>Адаптация</a:t>
            </a: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a:t>
            </a:fld>
            <a:endParaRPr lang="ru-RU"/>
          </a:p>
        </p:txBody>
      </p:sp>
      <p:sp>
        <p:nvSpPr>
          <p:cNvPr id="3" name="Прямоугольник 2"/>
          <p:cNvSpPr/>
          <p:nvPr/>
        </p:nvSpPr>
        <p:spPr>
          <a:xfrm>
            <a:off x="1854200" y="1941016"/>
            <a:ext cx="9786982" cy="4154984"/>
          </a:xfrm>
          <a:prstGeom prst="rect">
            <a:avLst/>
          </a:prstGeom>
        </p:spPr>
        <p:txBody>
          <a:bodyPr wrap="square">
            <a:spAutoFit/>
          </a:bodyPr>
          <a:lstStyle/>
          <a:p>
            <a:pPr marL="342900" indent="-342900" algn="just">
              <a:buFontTx/>
              <a:buChar char="-"/>
            </a:pPr>
            <a:r>
              <a:rPr lang="ru-RU" sz="2400" dirty="0" smtClean="0">
                <a:solidFill>
                  <a:srgbClr val="000000"/>
                </a:solidFill>
                <a:latin typeface="Times New Roman" panose="02020603050405020304" pitchFamily="18" charset="0"/>
              </a:rPr>
              <a:t>естественное </a:t>
            </a:r>
            <a:r>
              <a:rPr lang="ru-RU" sz="2400" dirty="0">
                <a:solidFill>
                  <a:srgbClr val="000000"/>
                </a:solidFill>
                <a:latin typeface="Times New Roman" panose="02020603050405020304" pitchFamily="18" charset="0"/>
              </a:rPr>
              <a:t>состояние человека, проявляющееся в приспособлении (привыкании) к новым условиям жизни, новой деятельности, новым социальным контактам, новым социальным ролям. Значение этого периода вхождения в непривычную для детей жизненную ситуацию проявляется в том, что от благополучности его протекания зависит не только успешность овладения учебной деятельностью, но и комфортность пребывания в школе, здоровье ребенка, его отношение к школе и учению. </a:t>
            </a:r>
            <a:endParaRPr lang="ru-RU" sz="2400" dirty="0" smtClean="0">
              <a:solidFill>
                <a:srgbClr val="000000"/>
              </a:solidFill>
              <a:latin typeface="Times New Roman" panose="02020603050405020304" pitchFamily="18" charset="0"/>
            </a:endParaRPr>
          </a:p>
          <a:p>
            <a:pPr marL="342900" indent="-342900" algn="just">
              <a:buFontTx/>
              <a:buChar char="-"/>
            </a:pPr>
            <a:r>
              <a:rPr lang="ru-RU" altLang="ru-RU" sz="2400" i="1" dirty="0" smtClean="0"/>
              <a:t>«Адаптация» -термин ввел </a:t>
            </a:r>
            <a:r>
              <a:rPr lang="ru-RU" altLang="ru-RU" sz="2400" i="1" dirty="0" err="1" smtClean="0"/>
              <a:t>А.Уберт</a:t>
            </a:r>
            <a:r>
              <a:rPr lang="ru-RU" altLang="ru-RU" sz="2400" i="1" dirty="0" smtClean="0"/>
              <a:t> (немецкий психолог) «</a:t>
            </a:r>
            <a:r>
              <a:rPr lang="en-US" altLang="ru-RU" sz="2400" i="1" dirty="0" err="1" smtClean="0"/>
              <a:t>ada</a:t>
            </a:r>
            <a:r>
              <a:rPr lang="ru-RU" altLang="ru-RU" sz="2400" i="1" dirty="0" smtClean="0"/>
              <a:t>р</a:t>
            </a:r>
            <a:r>
              <a:rPr lang="en-US" altLang="ru-RU" sz="2400" i="1" dirty="0" err="1" smtClean="0"/>
              <a:t>tatio</a:t>
            </a:r>
            <a:r>
              <a:rPr lang="ru-RU" altLang="ru-RU" sz="2400" i="1" dirty="0" smtClean="0"/>
              <a:t>» - прилаживание, приспособление, </a:t>
            </a:r>
            <a:r>
              <a:rPr lang="ru-RU" altLang="ru-RU" sz="2400" i="1" dirty="0" err="1" smtClean="0"/>
              <a:t>приноровление</a:t>
            </a:r>
            <a:r>
              <a:rPr lang="ru-RU" altLang="ru-RU" sz="2400" i="1" dirty="0" smtClean="0"/>
              <a:t>.</a:t>
            </a:r>
          </a:p>
          <a:p>
            <a:pPr algn="just"/>
            <a:endParaRPr lang="ru-RU" sz="2400" dirty="0">
              <a:solidFill>
                <a:srgbClr val="000000"/>
              </a:solidFill>
              <a:latin typeface="Times New Roman" panose="02020603050405020304" pitchFamily="18" charset="0"/>
            </a:endParaRPr>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3960846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fontScale="90000"/>
          </a:bodyPr>
          <a:lstStyle/>
          <a:p>
            <a:pPr algn="ctr"/>
            <a:r>
              <a:rPr lang="ru-RU" dirty="0"/>
              <a:t/>
            </a:r>
            <a:br>
              <a:rPr lang="ru-RU" dirty="0"/>
            </a:br>
            <a:r>
              <a:rPr lang="ru-RU" sz="3600" b="1" dirty="0"/>
              <a:t>Организация оздоровительно-профилактической работы </a:t>
            </a:r>
            <a:r>
              <a:rPr lang="ru-RU" dirty="0"/>
              <a:t/>
            </a:r>
            <a:br>
              <a:rPr lang="ru-RU" dirty="0"/>
            </a:br>
            <a:endParaRPr lang="ru-RU" dirty="0"/>
          </a:p>
        </p:txBody>
      </p:sp>
      <p:sp>
        <p:nvSpPr>
          <p:cNvPr id="4" name="Объект 3"/>
          <p:cNvSpPr>
            <a:spLocks noGrp="1"/>
          </p:cNvSpPr>
          <p:nvPr>
            <p:ph sz="half" idx="2"/>
          </p:nvPr>
        </p:nvSpPr>
        <p:spPr>
          <a:xfrm>
            <a:off x="1651000" y="1511300"/>
            <a:ext cx="9855200" cy="4749800"/>
          </a:xfrm>
        </p:spPr>
        <p:txBody>
          <a:bodyPr>
            <a:normAutofit fontScale="85000" lnSpcReduction="20000"/>
          </a:bodyPr>
          <a:lstStyle/>
          <a:p>
            <a:pPr algn="just"/>
            <a:r>
              <a:rPr lang="ru-RU" b="1" i="1" dirty="0">
                <a:solidFill>
                  <a:schemeClr val="tx1"/>
                </a:solidFill>
              </a:rPr>
              <a:t>1. Медико-педагогическая диагностика состояния здоровья первоклассников: </a:t>
            </a:r>
            <a:endParaRPr lang="ru-RU" dirty="0">
              <a:solidFill>
                <a:schemeClr val="tx1"/>
              </a:solidFill>
            </a:endParaRPr>
          </a:p>
          <a:p>
            <a:pPr algn="just"/>
            <a:r>
              <a:rPr lang="ru-RU" dirty="0">
                <a:solidFill>
                  <a:schemeClr val="tx1"/>
                </a:solidFill>
              </a:rPr>
              <a:t>• медицинский осмотр детей, поступающих в школу, врачами-специалистами (педиатром, окулистом, отоларингологом, хирургом, неврологом); </a:t>
            </a:r>
          </a:p>
          <a:p>
            <a:pPr algn="just"/>
            <a:r>
              <a:rPr lang="ru-RU" dirty="0">
                <a:solidFill>
                  <a:schemeClr val="tx1"/>
                </a:solidFill>
              </a:rPr>
              <a:t>• мониторинг состояния здоровья, заболеваемости первоклассников с целью выявления наиболее часто болеющих детей; определение причин заболеваемости с целью проведения более эффективной коррекционной и профилактических работ (по мед. картам); </a:t>
            </a:r>
          </a:p>
          <a:p>
            <a:pPr algn="just"/>
            <a:r>
              <a:rPr lang="ru-RU" dirty="0">
                <a:solidFill>
                  <a:schemeClr val="tx1"/>
                </a:solidFill>
              </a:rPr>
              <a:t>• диагностика устной и письменной речи (мониторинг речевого развития). </a:t>
            </a:r>
          </a:p>
          <a:p>
            <a:pPr algn="just"/>
            <a:r>
              <a:rPr lang="ru-RU" b="1" i="1" dirty="0">
                <a:solidFill>
                  <a:schemeClr val="tx1"/>
                </a:solidFill>
              </a:rPr>
              <a:t>2. Профилактическая работа по предупреждению заболеваний: </a:t>
            </a:r>
            <a:endParaRPr lang="ru-RU" dirty="0">
              <a:solidFill>
                <a:schemeClr val="tx1"/>
              </a:solidFill>
            </a:endParaRPr>
          </a:p>
          <a:p>
            <a:pPr algn="just"/>
            <a:r>
              <a:rPr lang="ru-RU" dirty="0">
                <a:solidFill>
                  <a:schemeClr val="tx1"/>
                </a:solidFill>
              </a:rPr>
              <a:t>• проведение плановых и внеплановых прививок медработником школы (в </a:t>
            </a:r>
            <a:r>
              <a:rPr lang="ru-RU" dirty="0" err="1">
                <a:solidFill>
                  <a:schemeClr val="tx1"/>
                </a:solidFill>
              </a:rPr>
              <a:t>т.ч</a:t>
            </a:r>
            <a:r>
              <a:rPr lang="ru-RU" dirty="0">
                <a:solidFill>
                  <a:schemeClr val="tx1"/>
                </a:solidFill>
              </a:rPr>
              <a:t>. вакцинация против гриппа); </a:t>
            </a:r>
          </a:p>
          <a:p>
            <a:pPr algn="just"/>
            <a:r>
              <a:rPr lang="ru-RU" dirty="0">
                <a:solidFill>
                  <a:schemeClr val="tx1"/>
                </a:solidFill>
              </a:rPr>
              <a:t>• витаминизация; </a:t>
            </a:r>
          </a:p>
          <a:p>
            <a:pPr algn="just"/>
            <a:r>
              <a:rPr lang="ru-RU" dirty="0">
                <a:solidFill>
                  <a:schemeClr val="tx1"/>
                </a:solidFill>
              </a:rPr>
              <a:t>• создание в школе условий для соблюдения санитарно-гигиенических навыков: мытья рук, переодевания сменной обуви и проветривания учебных кабинетов и т.д.; </a:t>
            </a:r>
          </a:p>
          <a:p>
            <a:pPr algn="just"/>
            <a:r>
              <a:rPr lang="ru-RU" dirty="0">
                <a:solidFill>
                  <a:schemeClr val="tx1"/>
                </a:solidFill>
              </a:rPr>
              <a:t>• соблюдение санитарно-гигиенического и противоэпидемического режима; </a:t>
            </a:r>
          </a:p>
          <a:p>
            <a:pPr algn="just"/>
            <a:r>
              <a:rPr lang="ru-RU" dirty="0">
                <a:solidFill>
                  <a:schemeClr val="tx1"/>
                </a:solidFill>
              </a:rPr>
              <a:t> </a:t>
            </a:r>
          </a:p>
        </p:txBody>
      </p:sp>
      <p:sp>
        <p:nvSpPr>
          <p:cNvPr id="7" name="Номер слайда 6"/>
          <p:cNvSpPr>
            <a:spLocks noGrp="1"/>
          </p:cNvSpPr>
          <p:nvPr>
            <p:ph type="sldNum" sz="quarter" idx="12"/>
          </p:nvPr>
        </p:nvSpPr>
        <p:spPr/>
        <p:txBody>
          <a:bodyPr/>
          <a:lstStyle/>
          <a:p>
            <a:fld id="{D94742DB-6AFA-41B8-87EA-74839393F98D}" type="slidenum">
              <a:rPr lang="ru-RU" smtClean="0"/>
              <a:pPr/>
              <a:t>20</a:t>
            </a:fld>
            <a:endParaRPr lang="ru-RU"/>
          </a:p>
        </p:txBody>
      </p:sp>
      <p:sp>
        <p:nvSpPr>
          <p:cNvPr id="3" name="Нижний колонтитул 2"/>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2024589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fontScale="90000"/>
          </a:bodyPr>
          <a:lstStyle/>
          <a:p>
            <a:pPr algn="ctr"/>
            <a:r>
              <a:rPr lang="ru-RU" dirty="0"/>
              <a:t/>
            </a:r>
            <a:br>
              <a:rPr lang="ru-RU" dirty="0"/>
            </a:br>
            <a:r>
              <a:rPr lang="ru-RU" sz="3600" b="1" dirty="0"/>
              <a:t>Организация оздоровительно-профилактической работы </a:t>
            </a:r>
            <a:r>
              <a:rPr lang="ru-RU" dirty="0"/>
              <a:t/>
            </a:r>
            <a:br>
              <a:rPr lang="ru-RU" dirty="0"/>
            </a:br>
            <a:endParaRPr lang="ru-RU" dirty="0"/>
          </a:p>
        </p:txBody>
      </p:sp>
      <p:sp>
        <p:nvSpPr>
          <p:cNvPr id="4" name="Объект 3"/>
          <p:cNvSpPr>
            <a:spLocks noGrp="1"/>
          </p:cNvSpPr>
          <p:nvPr>
            <p:ph sz="half" idx="2"/>
          </p:nvPr>
        </p:nvSpPr>
        <p:spPr>
          <a:xfrm>
            <a:off x="1651000" y="1511300"/>
            <a:ext cx="9855200" cy="4749800"/>
          </a:xfrm>
        </p:spPr>
        <p:txBody>
          <a:bodyPr>
            <a:normAutofit/>
          </a:bodyPr>
          <a:lstStyle/>
          <a:p>
            <a:pPr algn="just"/>
            <a:r>
              <a:rPr lang="ru-RU" dirty="0" smtClean="0">
                <a:solidFill>
                  <a:schemeClr val="tx1"/>
                </a:solidFill>
              </a:rPr>
              <a:t> </a:t>
            </a:r>
            <a:r>
              <a:rPr lang="ru-RU" b="1" i="1" dirty="0">
                <a:solidFill>
                  <a:schemeClr val="tx1"/>
                </a:solidFill>
              </a:rPr>
              <a:t>3. Максимальное обеспечение двигательной активности детей: </a:t>
            </a:r>
            <a:endParaRPr lang="ru-RU" dirty="0">
              <a:solidFill>
                <a:schemeClr val="tx1"/>
              </a:solidFill>
            </a:endParaRPr>
          </a:p>
          <a:p>
            <a:pPr algn="just"/>
            <a:r>
              <a:rPr lang="ru-RU" dirty="0" smtClean="0">
                <a:solidFill>
                  <a:schemeClr val="tx1"/>
                </a:solidFill>
              </a:rPr>
              <a:t>Согласно </a:t>
            </a:r>
            <a:r>
              <a:rPr lang="ru-RU" dirty="0">
                <a:solidFill>
                  <a:schemeClr val="tx1"/>
                </a:solidFill>
              </a:rPr>
              <a:t>требованиям СанПиН 2.4.2.2821-10 п.10.10.17 физкультминутки проводятся на каждом уроке продолжительностью по 1,5-2 минуты (рекомендуется проводить на 10-й и 20-й минутах урока). В комплекс </a:t>
            </a:r>
            <a:r>
              <a:rPr lang="ru-RU" dirty="0" err="1">
                <a:solidFill>
                  <a:schemeClr val="tx1"/>
                </a:solidFill>
              </a:rPr>
              <a:t>физминуток</a:t>
            </a:r>
            <a:r>
              <a:rPr lang="ru-RU" dirty="0">
                <a:solidFill>
                  <a:schemeClr val="tx1"/>
                </a:solidFill>
              </a:rPr>
              <a:t> включаются различные упражнения с целью профилактики нарушения зрения, простудных заболеваний, заболеваний опорно-двигательного аппарата; </a:t>
            </a:r>
          </a:p>
          <a:p>
            <a:pPr algn="just"/>
            <a:r>
              <a:rPr lang="ru-RU" dirty="0" smtClean="0">
                <a:solidFill>
                  <a:schemeClr val="tx1"/>
                </a:solidFill>
              </a:rPr>
              <a:t>согласно </a:t>
            </a:r>
            <a:r>
              <a:rPr lang="ru-RU" dirty="0">
                <a:solidFill>
                  <a:schemeClr val="tx1"/>
                </a:solidFill>
              </a:rPr>
              <a:t>требованиям СанПиН в середине учебного дня (после двух уроков) для первоклассников проводится динамическая пауза; </a:t>
            </a:r>
          </a:p>
          <a:p>
            <a:pPr algn="just"/>
            <a:r>
              <a:rPr lang="ru-RU" dirty="0" smtClean="0">
                <a:solidFill>
                  <a:schemeClr val="tx1"/>
                </a:solidFill>
              </a:rPr>
              <a:t>подвижные </a:t>
            </a:r>
            <a:r>
              <a:rPr lang="ru-RU" dirty="0">
                <a:solidFill>
                  <a:schemeClr val="tx1"/>
                </a:solidFill>
              </a:rPr>
              <a:t>игры на переменах; </a:t>
            </a:r>
          </a:p>
          <a:p>
            <a:pPr algn="just"/>
            <a:r>
              <a:rPr lang="ru-RU" dirty="0" smtClean="0">
                <a:solidFill>
                  <a:schemeClr val="tx1"/>
                </a:solidFill>
              </a:rPr>
              <a:t>ежедневная </a:t>
            </a:r>
            <a:r>
              <a:rPr lang="ru-RU" dirty="0">
                <a:solidFill>
                  <a:schemeClr val="tx1"/>
                </a:solidFill>
              </a:rPr>
              <a:t>прогулка в группе продленного дня; </a:t>
            </a:r>
          </a:p>
          <a:p>
            <a:pPr algn="just"/>
            <a:r>
              <a:rPr lang="ru-RU" dirty="0" smtClean="0">
                <a:solidFill>
                  <a:schemeClr val="tx1"/>
                </a:solidFill>
              </a:rPr>
              <a:t>внеклассные </a:t>
            </a:r>
            <a:r>
              <a:rPr lang="ru-RU" dirty="0">
                <a:solidFill>
                  <a:schemeClr val="tx1"/>
                </a:solidFill>
              </a:rPr>
              <a:t>спортивные мероприятия; </a:t>
            </a:r>
          </a:p>
          <a:p>
            <a:pPr algn="just"/>
            <a:r>
              <a:rPr lang="ru-RU" dirty="0" smtClean="0">
                <a:solidFill>
                  <a:schemeClr val="tx1"/>
                </a:solidFill>
              </a:rPr>
              <a:t>школьные </a:t>
            </a:r>
            <a:r>
              <a:rPr lang="ru-RU" dirty="0">
                <a:solidFill>
                  <a:schemeClr val="tx1"/>
                </a:solidFill>
              </a:rPr>
              <a:t>спортивные кружки </a:t>
            </a:r>
          </a:p>
        </p:txBody>
      </p:sp>
      <p:sp>
        <p:nvSpPr>
          <p:cNvPr id="7" name="Номер слайда 6"/>
          <p:cNvSpPr>
            <a:spLocks noGrp="1"/>
          </p:cNvSpPr>
          <p:nvPr>
            <p:ph type="sldNum" sz="quarter" idx="12"/>
          </p:nvPr>
        </p:nvSpPr>
        <p:spPr/>
        <p:txBody>
          <a:bodyPr/>
          <a:lstStyle/>
          <a:p>
            <a:fld id="{D94742DB-6AFA-41B8-87EA-74839393F98D}" type="slidenum">
              <a:rPr lang="ru-RU" smtClean="0"/>
              <a:pPr/>
              <a:t>21</a:t>
            </a:fld>
            <a:endParaRPr lang="ru-RU"/>
          </a:p>
        </p:txBody>
      </p:sp>
      <p:sp>
        <p:nvSpPr>
          <p:cNvPr id="3" name="Нижний колонтитул 2"/>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1285616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fontScale="90000"/>
          </a:bodyPr>
          <a:lstStyle/>
          <a:p>
            <a:pPr algn="ctr"/>
            <a:r>
              <a:rPr lang="ru-RU" dirty="0"/>
              <a:t/>
            </a:r>
            <a:br>
              <a:rPr lang="ru-RU" dirty="0"/>
            </a:br>
            <a:r>
              <a:rPr lang="ru-RU" sz="3600" b="1" dirty="0"/>
              <a:t>Организация оздоровительно-профилактической работы </a:t>
            </a:r>
            <a:r>
              <a:rPr lang="ru-RU" dirty="0"/>
              <a:t/>
            </a:r>
            <a:br>
              <a:rPr lang="ru-RU" dirty="0"/>
            </a:br>
            <a:endParaRPr lang="ru-RU" dirty="0"/>
          </a:p>
        </p:txBody>
      </p:sp>
      <p:sp>
        <p:nvSpPr>
          <p:cNvPr id="4" name="Объект 3"/>
          <p:cNvSpPr>
            <a:spLocks noGrp="1"/>
          </p:cNvSpPr>
          <p:nvPr>
            <p:ph sz="half" idx="2"/>
          </p:nvPr>
        </p:nvSpPr>
        <p:spPr>
          <a:xfrm>
            <a:off x="1651000" y="1511300"/>
            <a:ext cx="9855200" cy="4749800"/>
          </a:xfrm>
        </p:spPr>
        <p:txBody>
          <a:bodyPr>
            <a:normAutofit lnSpcReduction="10000"/>
          </a:bodyPr>
          <a:lstStyle/>
          <a:p>
            <a:pPr algn="just"/>
            <a:r>
              <a:rPr lang="ru-RU" dirty="0" smtClean="0">
                <a:solidFill>
                  <a:schemeClr val="tx1"/>
                </a:solidFill>
              </a:rPr>
              <a:t> </a:t>
            </a:r>
            <a:r>
              <a:rPr lang="ru-RU" b="1" i="1" dirty="0">
                <a:solidFill>
                  <a:schemeClr val="tx1"/>
                </a:solidFill>
              </a:rPr>
              <a:t>4. Организация рационального питания первоклассников предусматривает: </a:t>
            </a:r>
            <a:endParaRPr lang="ru-RU" dirty="0">
              <a:solidFill>
                <a:schemeClr val="tx1"/>
              </a:solidFill>
            </a:endParaRPr>
          </a:p>
          <a:p>
            <a:pPr algn="just"/>
            <a:r>
              <a:rPr lang="ru-RU" dirty="0">
                <a:solidFill>
                  <a:schemeClr val="tx1"/>
                </a:solidFill>
              </a:rPr>
              <a:t>• назначение учителя, ответственного за организацию горячего питания в школе; </a:t>
            </a:r>
          </a:p>
          <a:p>
            <a:pPr algn="just"/>
            <a:r>
              <a:rPr lang="ru-RU" dirty="0">
                <a:solidFill>
                  <a:schemeClr val="tx1"/>
                </a:solidFill>
              </a:rPr>
              <a:t>• выполнение требований СанПиН к организации питания в общеобразовательных учреждениях; </a:t>
            </a:r>
          </a:p>
          <a:p>
            <a:pPr algn="just"/>
            <a:r>
              <a:rPr lang="ru-RU" dirty="0">
                <a:solidFill>
                  <a:schemeClr val="tx1"/>
                </a:solidFill>
              </a:rPr>
              <a:t>• соблюдение основных принципов рационального питания: </a:t>
            </a:r>
          </a:p>
          <a:p>
            <a:pPr algn="just"/>
            <a:r>
              <a:rPr lang="ru-RU" dirty="0">
                <a:solidFill>
                  <a:schemeClr val="tx1"/>
                </a:solidFill>
              </a:rPr>
              <a:t>• создание благоприятных условий для приема пищи и обучение культуре поведения за столом; </a:t>
            </a:r>
          </a:p>
          <a:p>
            <a:pPr algn="just"/>
            <a:r>
              <a:rPr lang="ru-RU" dirty="0">
                <a:solidFill>
                  <a:schemeClr val="tx1"/>
                </a:solidFill>
              </a:rPr>
              <a:t>• 100%-</a:t>
            </a:r>
            <a:r>
              <a:rPr lang="ru-RU" dirty="0" err="1">
                <a:solidFill>
                  <a:schemeClr val="tx1"/>
                </a:solidFill>
              </a:rPr>
              <a:t>ный</a:t>
            </a:r>
            <a:r>
              <a:rPr lang="ru-RU" dirty="0">
                <a:solidFill>
                  <a:schemeClr val="tx1"/>
                </a:solidFill>
              </a:rPr>
              <a:t> охват первоклассников горячим питанием; </a:t>
            </a:r>
          </a:p>
          <a:p>
            <a:pPr algn="just"/>
            <a:r>
              <a:rPr lang="ru-RU" b="1" i="1" dirty="0">
                <a:solidFill>
                  <a:schemeClr val="tx1"/>
                </a:solidFill>
              </a:rPr>
              <a:t>5. Организация логопедической и психологической помощи первоклассникам. </a:t>
            </a:r>
            <a:endParaRPr lang="ru-RU" dirty="0">
              <a:solidFill>
                <a:schemeClr val="tx1"/>
              </a:solidFill>
            </a:endParaRPr>
          </a:p>
          <a:p>
            <a:pPr algn="just"/>
            <a:r>
              <a:rPr lang="ru-RU" b="1" dirty="0">
                <a:solidFill>
                  <a:schemeClr val="tx1"/>
                </a:solidFill>
              </a:rPr>
              <a:t>6. </a:t>
            </a:r>
            <a:r>
              <a:rPr lang="ru-RU" b="1" i="1" dirty="0">
                <a:solidFill>
                  <a:schemeClr val="tx1"/>
                </a:solidFill>
              </a:rPr>
              <a:t>Использование в учебном процессе </a:t>
            </a:r>
            <a:r>
              <a:rPr lang="ru-RU" b="1" i="1" dirty="0" err="1">
                <a:solidFill>
                  <a:schemeClr val="tx1"/>
                </a:solidFill>
              </a:rPr>
              <a:t>здоровьесберегающих</a:t>
            </a:r>
            <a:r>
              <a:rPr lang="ru-RU" b="1" i="1" dirty="0">
                <a:solidFill>
                  <a:schemeClr val="tx1"/>
                </a:solidFill>
              </a:rPr>
              <a:t> образовательных технологий </a:t>
            </a:r>
            <a:r>
              <a:rPr lang="ru-RU" dirty="0">
                <a:solidFill>
                  <a:schemeClr val="tx1"/>
                </a:solidFill>
              </a:rPr>
              <a:t>с целью вхождения ребенка в образовательное поле школы без потерь для здоровья, достижения положительного результата без излишнего напряжения и переутомления. </a:t>
            </a:r>
          </a:p>
        </p:txBody>
      </p:sp>
      <p:sp>
        <p:nvSpPr>
          <p:cNvPr id="7" name="Номер слайда 6"/>
          <p:cNvSpPr>
            <a:spLocks noGrp="1"/>
          </p:cNvSpPr>
          <p:nvPr>
            <p:ph type="sldNum" sz="quarter" idx="12"/>
          </p:nvPr>
        </p:nvSpPr>
        <p:spPr/>
        <p:txBody>
          <a:bodyPr/>
          <a:lstStyle/>
          <a:p>
            <a:fld id="{D94742DB-6AFA-41B8-87EA-74839393F98D}" type="slidenum">
              <a:rPr lang="ru-RU" smtClean="0"/>
              <a:pPr/>
              <a:t>22</a:t>
            </a:fld>
            <a:endParaRPr lang="ru-RU"/>
          </a:p>
        </p:txBody>
      </p:sp>
      <p:sp>
        <p:nvSpPr>
          <p:cNvPr id="3" name="Нижний колонтитул 2"/>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1403661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chemeClr val="tx1"/>
                </a:solidFill>
              </a:rPr>
              <a:t>Организация учебно-познавательной деятельности первоклассников в адаптационный период</a:t>
            </a:r>
            <a:endParaRPr lang="ru-RU" sz="3200" dirty="0">
              <a:solidFill>
                <a:schemeClr val="tx1"/>
              </a:solidFill>
            </a:endParaRPr>
          </a:p>
        </p:txBody>
      </p:sp>
      <p:sp>
        <p:nvSpPr>
          <p:cNvPr id="4" name="Объект 3"/>
          <p:cNvSpPr>
            <a:spLocks noGrp="1"/>
          </p:cNvSpPr>
          <p:nvPr>
            <p:ph sz="half" idx="2"/>
          </p:nvPr>
        </p:nvSpPr>
        <p:spPr>
          <a:xfrm>
            <a:off x="1651000" y="1981200"/>
            <a:ext cx="9855200" cy="4114800"/>
          </a:xfrm>
        </p:spPr>
        <p:txBody>
          <a:bodyPr/>
          <a:lstStyle/>
          <a:p>
            <a:endParaRPr lang="ru-RU" dirty="0"/>
          </a:p>
          <a:p>
            <a:r>
              <a:rPr lang="ru-RU" dirty="0"/>
              <a:t> </a:t>
            </a:r>
            <a:r>
              <a:rPr lang="ru-RU" b="1" i="1" dirty="0">
                <a:solidFill>
                  <a:schemeClr val="tx1"/>
                </a:solidFill>
              </a:rPr>
              <a:t>Цели: </a:t>
            </a:r>
            <a:endParaRPr lang="ru-RU" dirty="0">
              <a:solidFill>
                <a:schemeClr val="tx1"/>
              </a:solidFill>
            </a:endParaRPr>
          </a:p>
          <a:p>
            <a:r>
              <a:rPr lang="ru-RU" dirty="0">
                <a:solidFill>
                  <a:schemeClr val="tx1"/>
                </a:solidFill>
              </a:rPr>
              <a:t>• обеспечение психологической адаптации детей; </a:t>
            </a:r>
          </a:p>
          <a:p>
            <a:r>
              <a:rPr lang="ru-RU" dirty="0">
                <a:solidFill>
                  <a:schemeClr val="tx1"/>
                </a:solidFill>
              </a:rPr>
              <a:t>• знакомство с основными школьными правилами; </a:t>
            </a:r>
          </a:p>
          <a:p>
            <a:r>
              <a:rPr lang="ru-RU" dirty="0">
                <a:solidFill>
                  <a:schemeClr val="tx1"/>
                </a:solidFill>
              </a:rPr>
              <a:t>• привитие навыков индивидуальной, парной и коллективной работы; </a:t>
            </a:r>
          </a:p>
          <a:p>
            <a:r>
              <a:rPr lang="ru-RU" dirty="0">
                <a:solidFill>
                  <a:schemeClr val="tx1"/>
                </a:solidFill>
              </a:rPr>
              <a:t>• обучение элементарным приемам обратной связи; </a:t>
            </a:r>
          </a:p>
          <a:p>
            <a:r>
              <a:rPr lang="ru-RU" dirty="0">
                <a:solidFill>
                  <a:schemeClr val="tx1"/>
                </a:solidFill>
              </a:rPr>
              <a:t>• развитие внимания, памяти, мышления, воображения; </a:t>
            </a:r>
          </a:p>
          <a:p>
            <a:r>
              <a:rPr lang="ru-RU" dirty="0">
                <a:solidFill>
                  <a:schemeClr val="tx1"/>
                </a:solidFill>
              </a:rPr>
              <a:t>• организация классного коллектива.</a:t>
            </a:r>
          </a:p>
        </p:txBody>
      </p:sp>
      <p:sp>
        <p:nvSpPr>
          <p:cNvPr id="7" name="Номер слайда 6"/>
          <p:cNvSpPr>
            <a:spLocks noGrp="1"/>
          </p:cNvSpPr>
          <p:nvPr>
            <p:ph type="sldNum" sz="quarter" idx="12"/>
          </p:nvPr>
        </p:nvSpPr>
        <p:spPr/>
        <p:txBody>
          <a:bodyPr/>
          <a:lstStyle/>
          <a:p>
            <a:fld id="{D94742DB-6AFA-41B8-87EA-74839393F98D}" type="slidenum">
              <a:rPr lang="ru-RU" smtClean="0"/>
              <a:pPr/>
              <a:t>23</a:t>
            </a:fld>
            <a:endParaRPr lang="ru-RU"/>
          </a:p>
        </p:txBody>
      </p:sp>
      <p:sp>
        <p:nvSpPr>
          <p:cNvPr id="3" name="Нижний колонтитул 2"/>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2421503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rgbClr val="000000"/>
                </a:solidFill>
                <a:latin typeface="Times New Roman" panose="02020603050405020304" pitchFamily="18" charset="0"/>
              </a:rPr>
              <a:t>Организация деятельности в рамках изобразительного искусства </a:t>
            </a:r>
            <a:br>
              <a:rPr lang="ru-RU" sz="3200" b="1"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24</a:t>
            </a:fld>
            <a:endParaRPr lang="ru-RU"/>
          </a:p>
        </p:txBody>
      </p:sp>
      <p:sp>
        <p:nvSpPr>
          <p:cNvPr id="3" name="Прямоугольник 2"/>
          <p:cNvSpPr/>
          <p:nvPr/>
        </p:nvSpPr>
        <p:spPr>
          <a:xfrm>
            <a:off x="1719218" y="1848683"/>
            <a:ext cx="9786982" cy="3693319"/>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В </a:t>
            </a:r>
            <a:r>
              <a:rPr lang="ru-RU" dirty="0">
                <a:solidFill>
                  <a:srgbClr val="000000"/>
                </a:solidFill>
                <a:latin typeface="Times New Roman" panose="02020603050405020304" pitchFamily="18" charset="0"/>
              </a:rPr>
              <a:t>период адаптации к новым для ребенка условиям школьного обучения художественной деятельности принадлежит особая роль. Художественная деятельность </a:t>
            </a:r>
            <a:r>
              <a:rPr lang="ru-RU" dirty="0" smtClean="0">
                <a:solidFill>
                  <a:srgbClr val="000000"/>
                </a:solidFill>
                <a:latin typeface="Times New Roman" panose="02020603050405020304" pitchFamily="18" charset="0"/>
              </a:rPr>
              <a:t> ребенка </a:t>
            </a:r>
            <a:r>
              <a:rPr lang="ru-RU" dirty="0">
                <a:solidFill>
                  <a:srgbClr val="000000"/>
                </a:solidFill>
                <a:latin typeface="Times New Roman" panose="02020603050405020304" pitchFamily="18" charset="0"/>
              </a:rPr>
              <a:t>предполагает особую установку учителя на творческое сотрудничество, на доверительность отношений. Поэтому сама атмосфера и цели деятельности предполагают свободные игровые формы общения. </a:t>
            </a:r>
          </a:p>
          <a:p>
            <a:pPr algn="ctr"/>
            <a:r>
              <a:rPr lang="ru-RU" i="1" dirty="0">
                <a:solidFill>
                  <a:srgbClr val="000000"/>
                </a:solidFill>
                <a:latin typeface="Times New Roman" panose="02020603050405020304" pitchFamily="18" charset="0"/>
              </a:rPr>
              <a:t>Художественные занятия в период адаптации имеют различные формы: </a:t>
            </a:r>
          </a:p>
          <a:p>
            <a:pPr algn="just"/>
            <a:r>
              <a:rPr lang="ru-RU" dirty="0">
                <a:solidFill>
                  <a:srgbClr val="000000"/>
                </a:solidFill>
                <a:latin typeface="Times New Roman" panose="02020603050405020304" pitchFamily="18" charset="0"/>
              </a:rPr>
              <a:t>-прогулки и экскурсии с целью развития навыков восприятия, эстетического любования и наблюдательности, а также сбора природных материалов для художественных дальнейших занятий; </a:t>
            </a:r>
          </a:p>
          <a:p>
            <a:pPr algn="just"/>
            <a:r>
              <a:rPr lang="ru-RU" dirty="0">
                <a:solidFill>
                  <a:srgbClr val="000000"/>
                </a:solidFill>
                <a:latin typeface="Times New Roman" panose="02020603050405020304" pitchFamily="18" charset="0"/>
              </a:rPr>
              <a:t>-виртуальные экскурсии, игры; </a:t>
            </a:r>
          </a:p>
          <a:p>
            <a:pPr algn="just"/>
            <a:r>
              <a:rPr lang="ru-RU" dirty="0">
                <a:solidFill>
                  <a:srgbClr val="000000"/>
                </a:solidFill>
                <a:latin typeface="Times New Roman" panose="02020603050405020304" pitchFamily="18" charset="0"/>
              </a:rPr>
              <a:t>-импровизации. </a:t>
            </a:r>
          </a:p>
          <a:p>
            <a:pPr algn="just"/>
            <a:r>
              <a:rPr lang="ru-RU" dirty="0">
                <a:solidFill>
                  <a:srgbClr val="000000"/>
                </a:solidFill>
                <a:latin typeface="Times New Roman" panose="02020603050405020304" pitchFamily="18" charset="0"/>
              </a:rPr>
              <a:t>Чтобы ребенок понял и создал художественный образ, ему надо в него воплотиться, изобразить его через движения своего тела. Это создает разнообразие форм деятельности и полноту впечатлений, способствуя снятию напряжения. </a:t>
            </a:r>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1186293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dirty="0">
                <a:solidFill>
                  <a:srgbClr val="000000"/>
                </a:solidFill>
                <a:latin typeface="Times New Roman" panose="02020603050405020304" pitchFamily="18" charset="0"/>
              </a:rPr>
              <a:t>Организация деятельности </a:t>
            </a:r>
            <a:r>
              <a:rPr lang="ru-RU" sz="3200" dirty="0" smtClean="0">
                <a:solidFill>
                  <a:srgbClr val="000000"/>
                </a:solidFill>
                <a:latin typeface="Times New Roman" panose="02020603050405020304" pitchFamily="18" charset="0"/>
              </a:rPr>
              <a:t/>
            </a:r>
            <a:br>
              <a:rPr lang="ru-RU" sz="3200" dirty="0" smtClean="0">
                <a:solidFill>
                  <a:srgbClr val="000000"/>
                </a:solidFill>
                <a:latin typeface="Times New Roman" panose="02020603050405020304" pitchFamily="18" charset="0"/>
              </a:rPr>
            </a:br>
            <a:r>
              <a:rPr lang="ru-RU" sz="3200" dirty="0" smtClean="0">
                <a:solidFill>
                  <a:srgbClr val="000000"/>
                </a:solidFill>
                <a:latin typeface="Times New Roman" panose="02020603050405020304" pitchFamily="18" charset="0"/>
              </a:rPr>
              <a:t>в </a:t>
            </a:r>
            <a:r>
              <a:rPr lang="ru-RU" sz="3200" dirty="0">
                <a:solidFill>
                  <a:srgbClr val="000000"/>
                </a:solidFill>
                <a:latin typeface="Times New Roman" panose="02020603050405020304" pitchFamily="18" charset="0"/>
              </a:rPr>
              <a:t>рамках музыкального обучения</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25</a:t>
            </a:fld>
            <a:endParaRPr lang="ru-RU"/>
          </a:p>
        </p:txBody>
      </p:sp>
      <p:sp>
        <p:nvSpPr>
          <p:cNvPr id="3" name="Прямоугольник 2"/>
          <p:cNvSpPr/>
          <p:nvPr/>
        </p:nvSpPr>
        <p:spPr>
          <a:xfrm>
            <a:off x="1685109" y="1981200"/>
            <a:ext cx="9786982" cy="3170099"/>
          </a:xfrm>
          <a:prstGeom prst="rect">
            <a:avLst/>
          </a:prstGeom>
        </p:spPr>
        <p:txBody>
          <a:bodyPr wrap="square">
            <a:spAutoFit/>
          </a:bodyPr>
          <a:lstStyle/>
          <a:p>
            <a:pPr algn="just"/>
            <a:r>
              <a:rPr lang="ru-RU" sz="2000" dirty="0" smtClean="0">
                <a:solidFill>
                  <a:srgbClr val="000000"/>
                </a:solidFill>
                <a:latin typeface="Times New Roman" panose="02020603050405020304" pitchFamily="18" charset="0"/>
              </a:rPr>
              <a:t>Деятельность </a:t>
            </a:r>
            <a:r>
              <a:rPr lang="ru-RU" sz="2000" dirty="0">
                <a:solidFill>
                  <a:srgbClr val="000000"/>
                </a:solidFill>
                <a:latin typeface="Times New Roman" panose="02020603050405020304" pitchFamily="18" charset="0"/>
              </a:rPr>
              <a:t>первоклассников включает в себя ярко выраженные игровые моменты. </a:t>
            </a:r>
          </a:p>
          <a:p>
            <a:pPr algn="just"/>
            <a:r>
              <a:rPr lang="ru-RU" sz="2000" dirty="0">
                <a:solidFill>
                  <a:srgbClr val="000000"/>
                </a:solidFill>
                <a:latin typeface="Times New Roman" panose="02020603050405020304" pitchFamily="18" charset="0"/>
              </a:rPr>
              <a:t>Учителем используются следующие образно-игровые приемы: </a:t>
            </a:r>
          </a:p>
          <a:p>
            <a:pPr algn="just"/>
            <a:r>
              <a:rPr lang="ru-RU" sz="2000" dirty="0">
                <a:solidFill>
                  <a:srgbClr val="000000"/>
                </a:solidFill>
                <a:latin typeface="Times New Roman" panose="02020603050405020304" pitchFamily="18" charset="0"/>
              </a:rPr>
              <a:t>-пластическое интонирование; </a:t>
            </a:r>
          </a:p>
          <a:p>
            <a:pPr algn="just"/>
            <a:r>
              <a:rPr lang="ru-RU" sz="2000" dirty="0">
                <a:solidFill>
                  <a:srgbClr val="000000"/>
                </a:solidFill>
                <a:latin typeface="Times New Roman" panose="02020603050405020304" pitchFamily="18" charset="0"/>
              </a:rPr>
              <a:t>-музыкально-ритмические движения; </a:t>
            </a:r>
          </a:p>
          <a:p>
            <a:pPr algn="just"/>
            <a:r>
              <a:rPr lang="ru-RU" sz="2000" dirty="0">
                <a:solidFill>
                  <a:srgbClr val="000000"/>
                </a:solidFill>
                <a:latin typeface="Times New Roman" panose="02020603050405020304" pitchFamily="18" charset="0"/>
              </a:rPr>
              <a:t>-свободное </a:t>
            </a:r>
            <a:r>
              <a:rPr lang="ru-RU" sz="2000" dirty="0" err="1">
                <a:solidFill>
                  <a:srgbClr val="000000"/>
                </a:solidFill>
                <a:latin typeface="Times New Roman" panose="02020603050405020304" pitchFamily="18" charset="0"/>
              </a:rPr>
              <a:t>дирижирование</a:t>
            </a:r>
            <a:r>
              <a:rPr lang="ru-RU" sz="2000" dirty="0">
                <a:solidFill>
                  <a:srgbClr val="000000"/>
                </a:solidFill>
                <a:latin typeface="Times New Roman" panose="02020603050405020304" pitchFamily="18" charset="0"/>
              </a:rPr>
              <a:t>; </a:t>
            </a:r>
          </a:p>
          <a:p>
            <a:pPr algn="just"/>
            <a:r>
              <a:rPr lang="ru-RU" sz="2000" dirty="0">
                <a:solidFill>
                  <a:srgbClr val="000000"/>
                </a:solidFill>
                <a:latin typeface="Times New Roman" panose="02020603050405020304" pitchFamily="18" charset="0"/>
              </a:rPr>
              <a:t>-игра на элементарных музыкальных инструментах; </a:t>
            </a:r>
          </a:p>
          <a:p>
            <a:pPr algn="just"/>
            <a:r>
              <a:rPr lang="ru-RU" sz="2000" dirty="0">
                <a:solidFill>
                  <a:srgbClr val="000000"/>
                </a:solidFill>
                <a:latin typeface="Times New Roman" panose="02020603050405020304" pitchFamily="18" charset="0"/>
              </a:rPr>
              <a:t>-разыгрывание и инсценировки стихов и музыки и др. </a:t>
            </a:r>
          </a:p>
          <a:p>
            <a:pPr algn="just"/>
            <a:r>
              <a:rPr lang="ru-RU" sz="2000" dirty="0">
                <a:solidFill>
                  <a:srgbClr val="000000"/>
                </a:solidFill>
                <a:latin typeface="Times New Roman" panose="02020603050405020304" pitchFamily="18" charset="0"/>
              </a:rPr>
              <a:t>Эти приемы позволяют сделать деятельность первоклассников увлекательной, интересной, насыщенной разнообразными формами деятельности обучающихся, что устраняет двигательную пассивность и перегрузки детей в первые месяцы их обучения</a:t>
            </a:r>
            <a:r>
              <a:rPr lang="ru-RU" dirty="0">
                <a:solidFill>
                  <a:srgbClr val="000000"/>
                </a:solidFill>
                <a:latin typeface="Times New Roman" panose="02020603050405020304" pitchFamily="18" charset="0"/>
              </a:rPr>
              <a:t>. </a:t>
            </a:r>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1243929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dirty="0">
                <a:solidFill>
                  <a:srgbClr val="000000"/>
                </a:solidFill>
                <a:latin typeface="Times New Roman" panose="02020603050405020304" pitchFamily="18" charset="0"/>
              </a:rPr>
              <a:t>Организация деятельности технологии </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26</a:t>
            </a:fld>
            <a:endParaRPr lang="ru-RU"/>
          </a:p>
        </p:txBody>
      </p:sp>
      <p:sp>
        <p:nvSpPr>
          <p:cNvPr id="3" name="Прямоугольник 2"/>
          <p:cNvSpPr/>
          <p:nvPr/>
        </p:nvSpPr>
        <p:spPr>
          <a:xfrm>
            <a:off x="1719218" y="1862296"/>
            <a:ext cx="9786982" cy="4093428"/>
          </a:xfrm>
          <a:prstGeom prst="rect">
            <a:avLst/>
          </a:prstGeom>
        </p:spPr>
        <p:txBody>
          <a:bodyPr wrap="square">
            <a:spAutoFit/>
          </a:bodyPr>
          <a:lstStyle/>
          <a:p>
            <a:pPr algn="just"/>
            <a:r>
              <a:rPr lang="ru-RU" sz="2000" dirty="0" smtClean="0">
                <a:solidFill>
                  <a:srgbClr val="000000"/>
                </a:solidFill>
                <a:latin typeface="Times New Roman" panose="02020603050405020304" pitchFamily="18" charset="0"/>
              </a:rPr>
              <a:t>проводится </a:t>
            </a:r>
            <a:r>
              <a:rPr lang="ru-RU" sz="2000" dirty="0">
                <a:solidFill>
                  <a:srgbClr val="000000"/>
                </a:solidFill>
                <a:latin typeface="Times New Roman" panose="02020603050405020304" pitchFamily="18" charset="0"/>
              </a:rPr>
              <a:t>в форме экскурсий или игр: подготовительная работа к созданию художественного образа проходит на таких экскурсиях, как: «В гостях у природы», «Красота окружающей природы», «Образы родного края», «Сказочные животные», «Птичий базар». </a:t>
            </a:r>
            <a:endParaRPr lang="ru-RU" sz="2000" dirty="0" smtClean="0">
              <a:solidFill>
                <a:srgbClr val="000000"/>
              </a:solidFill>
              <a:latin typeface="Times New Roman" panose="02020603050405020304" pitchFamily="18" charset="0"/>
            </a:endParaRPr>
          </a:p>
          <a:p>
            <a:pPr algn="just"/>
            <a:r>
              <a:rPr lang="ru-RU" sz="2000" dirty="0" smtClean="0">
                <a:solidFill>
                  <a:srgbClr val="000000"/>
                </a:solidFill>
                <a:latin typeface="Times New Roman" panose="02020603050405020304" pitchFamily="18" charset="0"/>
              </a:rPr>
              <a:t>Здесь </a:t>
            </a:r>
            <a:r>
              <a:rPr lang="ru-RU" sz="2000" dirty="0">
                <a:solidFill>
                  <a:srgbClr val="000000"/>
                </a:solidFill>
                <a:latin typeface="Times New Roman" panose="02020603050405020304" pitchFamily="18" charset="0"/>
              </a:rPr>
              <a:t>происходит тренировка умения видеть образы в окружающих предметах, которые впоследствии дети будут воплощать в своих работах; сбор природного материала проводится на экскурсии «Природа - художник и скульптор» («Что дарит нам природа?»), которая включает в себя игры-соревнования: «Собери листочки одинаковой формы», «Кто больше придумает образов, которые можно сделать из шишки», «Из каких природных материалов можно сделать фигурки лисички», «Кого напоминает эта веточка"?», «Найди листочки, напоминающие по форме перо птицы» и так далее; театрализованный конкурс во время экскурсии, прогулки: «Озвучь тот персонаж, который ты изобразил» (импровизация). </a:t>
            </a:r>
            <a:endParaRPr lang="ru-RU" sz="2000"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412197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lstStyle/>
          <a:p>
            <a:pPr algn="ctr"/>
            <a:r>
              <a:rPr lang="ru-RU" sz="3200" dirty="0">
                <a:solidFill>
                  <a:srgbClr val="000000"/>
                </a:solidFill>
                <a:latin typeface="Times New Roman" panose="02020603050405020304" pitchFamily="18" charset="0"/>
              </a:rPr>
              <a:t>Организация деятельности физической культуры </a:t>
            </a: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27</a:t>
            </a:fld>
            <a:endParaRPr lang="ru-RU"/>
          </a:p>
        </p:txBody>
      </p:sp>
      <p:sp>
        <p:nvSpPr>
          <p:cNvPr id="3" name="Прямоугольник 2"/>
          <p:cNvSpPr/>
          <p:nvPr/>
        </p:nvSpPr>
        <p:spPr>
          <a:xfrm>
            <a:off x="2095500" y="2136339"/>
            <a:ext cx="9116983" cy="3416320"/>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В </a:t>
            </a:r>
            <a:r>
              <a:rPr lang="ru-RU" dirty="0">
                <a:solidFill>
                  <a:srgbClr val="000000"/>
                </a:solidFill>
                <a:latin typeface="Times New Roman" panose="02020603050405020304" pitchFamily="18" charset="0"/>
              </a:rPr>
              <a:t>течение первых двух месяцев направлена, в первую очередь, на развитие и совершенствование движений детей. </a:t>
            </a:r>
            <a:endParaRPr lang="ru-RU" dirty="0" smtClean="0">
              <a:solidFill>
                <a:srgbClr val="000000"/>
              </a:solidFill>
              <a:latin typeface="Times New Roman" panose="02020603050405020304" pitchFamily="18" charset="0"/>
            </a:endParaRPr>
          </a:p>
          <a:p>
            <a:pPr algn="just"/>
            <a:endParaRPr lang="ru-RU" dirty="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Игры </a:t>
            </a:r>
            <a:r>
              <a:rPr lang="ru-RU" dirty="0">
                <a:solidFill>
                  <a:srgbClr val="000000"/>
                </a:solidFill>
                <a:latin typeface="Times New Roman" panose="02020603050405020304" pitchFamily="18" charset="0"/>
              </a:rPr>
              <a:t>проводятся на свежем </a:t>
            </a:r>
            <a:r>
              <a:rPr lang="ru-RU" dirty="0" smtClean="0">
                <a:solidFill>
                  <a:srgbClr val="000000"/>
                </a:solidFill>
                <a:latin typeface="Times New Roman" panose="02020603050405020304" pitchFamily="18" charset="0"/>
              </a:rPr>
              <a:t>воздухе.</a:t>
            </a:r>
          </a:p>
          <a:p>
            <a:pPr algn="just"/>
            <a:endParaRPr lang="ru-RU" dirty="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Используются </a:t>
            </a:r>
            <a:r>
              <a:rPr lang="ru-RU" dirty="0">
                <a:solidFill>
                  <a:srgbClr val="000000"/>
                </a:solidFill>
                <a:latin typeface="Times New Roman" panose="02020603050405020304" pitchFamily="18" charset="0"/>
              </a:rPr>
              <a:t>сюжетно-ролевые, игры-драматизации, спортивные и т.д</a:t>
            </a:r>
            <a:r>
              <a:rPr lang="ru-RU" dirty="0" smtClean="0">
                <a:solidFill>
                  <a:srgbClr val="000000"/>
                </a:solidFill>
                <a:latin typeface="Times New Roman" panose="02020603050405020304" pitchFamily="18" charset="0"/>
              </a:rPr>
              <a:t>.</a:t>
            </a:r>
          </a:p>
          <a:p>
            <a:pPr algn="just"/>
            <a:endParaRPr lang="ru-RU" dirty="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Игры </a:t>
            </a:r>
            <a:r>
              <a:rPr lang="ru-RU" dirty="0">
                <a:solidFill>
                  <a:srgbClr val="000000"/>
                </a:solidFill>
                <a:latin typeface="Times New Roman" panose="02020603050405020304" pitchFamily="18" charset="0"/>
              </a:rPr>
              <a:t>на внимание: «Карлики и великаны», «Светофор», «Тройка». </a:t>
            </a:r>
            <a:endParaRPr lang="ru-RU" dirty="0" smtClean="0">
              <a:solidFill>
                <a:srgbClr val="000000"/>
              </a:solidFill>
              <a:latin typeface="Times New Roman" panose="02020603050405020304" pitchFamily="18" charset="0"/>
            </a:endParaRPr>
          </a:p>
          <a:p>
            <a:pPr algn="just"/>
            <a:endParaRPr lang="ru-RU" dirty="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На </a:t>
            </a:r>
            <a:r>
              <a:rPr lang="ru-RU" dirty="0">
                <a:solidFill>
                  <a:srgbClr val="000000"/>
                </a:solidFill>
                <a:latin typeface="Times New Roman" panose="02020603050405020304" pitchFamily="18" charset="0"/>
              </a:rPr>
              <a:t>развитие быстроты «Кто быстрее», «Лисы и куры», «Кто идет». </a:t>
            </a:r>
            <a:endParaRPr lang="ru-RU" dirty="0" smtClean="0">
              <a:solidFill>
                <a:srgbClr val="000000"/>
              </a:solidFill>
              <a:latin typeface="Times New Roman" panose="02020603050405020304" pitchFamily="18" charset="0"/>
            </a:endParaRPr>
          </a:p>
          <a:p>
            <a:pPr algn="just"/>
            <a:endParaRPr lang="ru-RU" dirty="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На </a:t>
            </a:r>
            <a:r>
              <a:rPr lang="ru-RU" dirty="0">
                <a:solidFill>
                  <a:srgbClr val="000000"/>
                </a:solidFill>
                <a:latin typeface="Times New Roman" panose="02020603050405020304" pitchFamily="18" charset="0"/>
              </a:rPr>
              <a:t>развитие физических качеств: «</a:t>
            </a:r>
            <a:r>
              <a:rPr lang="ru-RU" dirty="0" err="1">
                <a:solidFill>
                  <a:srgbClr val="000000"/>
                </a:solidFill>
                <a:latin typeface="Times New Roman" panose="02020603050405020304" pitchFamily="18" charset="0"/>
              </a:rPr>
              <a:t>Колдунчики</a:t>
            </a:r>
            <a:r>
              <a:rPr lang="ru-RU" dirty="0">
                <a:solidFill>
                  <a:srgbClr val="000000"/>
                </a:solidFill>
                <a:latin typeface="Times New Roman" panose="02020603050405020304" pitchFamily="18" charset="0"/>
              </a:rPr>
              <a:t>», «Через ручеек» и т.д</a:t>
            </a:r>
            <a:r>
              <a:rPr lang="ru-RU" dirty="0" smtClean="0">
                <a:solidFill>
                  <a:srgbClr val="000000"/>
                </a:solidFill>
                <a:latin typeface="Times New Roman" panose="02020603050405020304" pitchFamily="18" charset="0"/>
              </a:rPr>
              <a:t>.</a:t>
            </a:r>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938337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rgbClr val="000000"/>
                </a:solidFill>
                <a:latin typeface="Times New Roman" panose="02020603050405020304" pitchFamily="18" charset="0"/>
              </a:rPr>
              <a:t>Особенности организации урока в 1-м классе </a:t>
            </a:r>
            <a:r>
              <a:rPr lang="ru-RU" sz="3200" dirty="0">
                <a:solidFill>
                  <a:srgbClr val="000000"/>
                </a:solidFill>
                <a:latin typeface="Times New Roman" panose="02020603050405020304" pitchFamily="18" charset="0"/>
              </a:rPr>
              <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28</a:t>
            </a:fld>
            <a:endParaRPr lang="ru-RU"/>
          </a:p>
        </p:txBody>
      </p:sp>
      <p:sp>
        <p:nvSpPr>
          <p:cNvPr id="3" name="Прямоугольник 2"/>
          <p:cNvSpPr/>
          <p:nvPr/>
        </p:nvSpPr>
        <p:spPr>
          <a:xfrm>
            <a:off x="1719218" y="1820763"/>
            <a:ext cx="9786982" cy="3970318"/>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Учитывая </a:t>
            </a:r>
            <a:r>
              <a:rPr lang="ru-RU" dirty="0">
                <a:solidFill>
                  <a:srgbClr val="000000"/>
                </a:solidFill>
                <a:latin typeface="Times New Roman" panose="02020603050405020304" pitchFamily="18" charset="0"/>
              </a:rPr>
              <a:t>особенности первоклассников, урок строится иначе, чем в следующих классах начальной школы. В уроке представляем два структурных элемента: организационный момент и основную часть. </a:t>
            </a:r>
          </a:p>
          <a:p>
            <a:pPr algn="just"/>
            <a:r>
              <a:rPr lang="ru-RU" dirty="0">
                <a:solidFill>
                  <a:srgbClr val="000000"/>
                </a:solidFill>
                <a:latin typeface="Times New Roman" panose="02020603050405020304" pitchFamily="18" charset="0"/>
              </a:rPr>
              <a:t>Организационный момент используется для обучения детей умениям организовывать рабочее место (достать учебник, разложить кассу букв, расположить на парте правильно и </a:t>
            </a:r>
          </a:p>
          <a:p>
            <a:pPr algn="just"/>
            <a:r>
              <a:rPr lang="ru-RU" dirty="0">
                <a:solidFill>
                  <a:srgbClr val="000000"/>
                </a:solidFill>
                <a:latin typeface="Times New Roman" panose="02020603050405020304" pitchFamily="18" charset="0"/>
              </a:rPr>
              <a:t>удобно тетрадь и т.п.). Здесь требуется терпеливая, длительная работа, в основе которой лежит пошаговая инструкция учителя, подробно объясняющая, что и как делать (используется прием проговаривания последовательности действий). </a:t>
            </a:r>
          </a:p>
          <a:p>
            <a:pPr algn="just"/>
            <a:r>
              <a:rPr lang="ru-RU" dirty="0">
                <a:solidFill>
                  <a:srgbClr val="000000"/>
                </a:solidFill>
                <a:latin typeface="Times New Roman" panose="02020603050405020304" pitchFamily="18" charset="0"/>
              </a:rPr>
              <a:t>Основная часть урока - «дробная» т.е. состоит из нескольких взаимосвязанных, но различных видов деятельности. Особое внимание уделяется использованию игр как структурной части урока. Необходимо использовать в качестве дидактических игр не только игры с правилами, которые способствуют формированию новой ведущей деятельности - учебной, но и ролевые игры, способствующие развитию творческих способностей, основа которых - воображение. Домашние задания в первом классе не задаются (СанПиН 2.4.2.1178-02п.10.10.10). </a:t>
            </a:r>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3606055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rgbClr val="000000"/>
                </a:solidFill>
                <a:latin typeface="Times New Roman" panose="02020603050405020304" pitchFamily="18" charset="0"/>
              </a:rPr>
              <a:t>Особенности организации урока в 1-м классе </a:t>
            </a:r>
            <a:r>
              <a:rPr lang="ru-RU" sz="3200" dirty="0">
                <a:solidFill>
                  <a:srgbClr val="000000"/>
                </a:solidFill>
                <a:latin typeface="Times New Roman" panose="02020603050405020304" pitchFamily="18" charset="0"/>
              </a:rPr>
              <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29</a:t>
            </a:fld>
            <a:endParaRPr lang="ru-RU"/>
          </a:p>
        </p:txBody>
      </p:sp>
      <p:sp>
        <p:nvSpPr>
          <p:cNvPr id="3" name="Прямоугольник 2"/>
          <p:cNvSpPr/>
          <p:nvPr/>
        </p:nvSpPr>
        <p:spPr>
          <a:xfrm>
            <a:off x="1719218" y="1820763"/>
            <a:ext cx="9786982" cy="2677656"/>
          </a:xfrm>
          <a:prstGeom prst="rect">
            <a:avLst/>
          </a:prstGeom>
        </p:spPr>
        <p:txBody>
          <a:bodyPr wrap="square">
            <a:spAutoFit/>
          </a:bodyPr>
          <a:lstStyle/>
          <a:p>
            <a:pPr algn="just"/>
            <a:r>
              <a:rPr lang="ru-RU" sz="2400" dirty="0"/>
              <a:t>При составлении расписания уроков следует учитывать «ступенчатый» режим занятий с постепенным наращиванием нагрузки. Четверг или пятница являются днями учебной разгрузки обучающихся. В эти дни рекомендуется не ставить в расписание математику (если количество часов по математике – 4). Все образовательные учреждения составляют недельное расписание с учетом шкалы трудности предметов для 1-4 классов (см. СанПиН 2.4.2.2821-10). </a:t>
            </a:r>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390825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idx="4294967295"/>
          </p:nvPr>
        </p:nvSpPr>
        <p:spPr>
          <a:xfrm>
            <a:off x="1703388" y="260350"/>
            <a:ext cx="9313862" cy="865188"/>
          </a:xfrm>
        </p:spPr>
        <p:txBody>
          <a:bodyPr anchor="b">
            <a:normAutofit fontScale="90000"/>
          </a:bodyPr>
          <a:lstStyle/>
          <a:p>
            <a:pPr algn="ctr" eaLnBrk="1" hangingPunct="1"/>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3100" b="1" dirty="0">
                <a:solidFill>
                  <a:srgbClr val="C00000"/>
                </a:solidFill>
              </a:rPr>
              <a:t/>
            </a:r>
            <a:br>
              <a:rPr lang="ru-RU" altLang="ru-RU" sz="3100" b="1" dirty="0">
                <a:solidFill>
                  <a:srgbClr val="C00000"/>
                </a:solidFill>
              </a:rPr>
            </a:br>
            <a:r>
              <a:rPr lang="ru-RU" altLang="ru-RU" sz="2800" b="1" dirty="0">
                <a:solidFill>
                  <a:srgbClr val="C00000"/>
                </a:solidFill>
                <a:latin typeface="Arial" panose="020B0604020202020204" pitchFamily="34" charset="0"/>
              </a:rPr>
              <a:t>Дошкольники   </a:t>
            </a:r>
            <a:r>
              <a:rPr lang="ru-RU" altLang="ru-RU" sz="2800" b="1" dirty="0" smtClean="0">
                <a:solidFill>
                  <a:srgbClr val="C00000"/>
                </a:solidFill>
                <a:latin typeface="Arial" panose="020B0604020202020204" pitchFamily="34" charset="0"/>
              </a:rPr>
              <a:t>                          </a:t>
            </a:r>
            <a:r>
              <a:rPr lang="ru-RU" altLang="ru-RU" sz="2800" b="1" dirty="0">
                <a:solidFill>
                  <a:srgbClr val="C00000"/>
                </a:solidFill>
                <a:latin typeface="Arial" panose="020B0604020202020204" pitchFamily="34" charset="0"/>
              </a:rPr>
              <a:t>Первоклассники</a:t>
            </a:r>
          </a:p>
        </p:txBody>
      </p:sp>
      <p:sp>
        <p:nvSpPr>
          <p:cNvPr id="6147" name="Содержимое 10"/>
          <p:cNvSpPr>
            <a:spLocks noGrp="1"/>
          </p:cNvSpPr>
          <p:nvPr>
            <p:ph sz="half" idx="4294967295"/>
          </p:nvPr>
        </p:nvSpPr>
        <p:spPr>
          <a:xfrm>
            <a:off x="6096000" y="1916114"/>
            <a:ext cx="4357688" cy="4681537"/>
          </a:xfrm>
        </p:spPr>
        <p:txBody>
          <a:bodyPr/>
          <a:lstStyle/>
          <a:p>
            <a:pPr marL="273050" indent="-273050">
              <a:buNone/>
            </a:pPr>
            <a:r>
              <a:rPr lang="ru-RU" altLang="ru-RU" sz="2500"/>
              <a:t> 	</a:t>
            </a:r>
            <a:endParaRPr lang="ru-RU" altLang="ru-RU" b="1" smtClean="0"/>
          </a:p>
        </p:txBody>
      </p:sp>
      <p:pic>
        <p:nvPicPr>
          <p:cNvPr id="6148" name="Picture 7" descr="CHILD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14799" y="4292600"/>
            <a:ext cx="2038884" cy="1840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8" descr="CHILD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1702" y="4437063"/>
            <a:ext cx="1070695" cy="158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3" name="Rectangle 11"/>
          <p:cNvSpPr>
            <a:spLocks noChangeArrowheads="1"/>
          </p:cNvSpPr>
          <p:nvPr/>
        </p:nvSpPr>
        <p:spPr bwMode="auto">
          <a:xfrm>
            <a:off x="3216276" y="1989138"/>
            <a:ext cx="2447925" cy="230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accent1"/>
              </a:buClr>
              <a:buSzPct val="85000"/>
              <a:buFont typeface="Wingdings 2" panose="05020102010507070707" pitchFamily="18" charset="2"/>
              <a:buNone/>
            </a:pPr>
            <a:endParaRPr lang="ru-RU" altLang="ru-RU" sz="3200"/>
          </a:p>
        </p:txBody>
      </p:sp>
      <p:sp>
        <p:nvSpPr>
          <p:cNvPr id="6154" name="Rectangle 12"/>
          <p:cNvSpPr>
            <a:spLocks noChangeArrowheads="1"/>
          </p:cNvSpPr>
          <p:nvPr/>
        </p:nvSpPr>
        <p:spPr bwMode="auto">
          <a:xfrm>
            <a:off x="1992313" y="1320800"/>
            <a:ext cx="3816350" cy="311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1"/>
              </a:buClr>
              <a:buSzPct val="85000"/>
              <a:buFont typeface="Wingdings 2" panose="05020102010507070707" pitchFamily="18" charset="2"/>
              <a:buNone/>
            </a:pPr>
            <a:r>
              <a:rPr lang="ru-RU" altLang="ru-RU" sz="2800" dirty="0"/>
              <a:t>Беспечность,</a:t>
            </a:r>
          </a:p>
          <a:p>
            <a:pPr algn="ctr">
              <a:spcBef>
                <a:spcPct val="20000"/>
              </a:spcBef>
              <a:buClr>
                <a:schemeClr val="accent1"/>
              </a:buClr>
              <a:buSzPct val="85000"/>
              <a:buFont typeface="Wingdings 2" panose="05020102010507070707" pitchFamily="18" charset="2"/>
              <a:buNone/>
            </a:pPr>
            <a:r>
              <a:rPr lang="ru-RU" altLang="ru-RU" sz="2800" dirty="0"/>
              <a:t>беззаботность, </a:t>
            </a:r>
          </a:p>
          <a:p>
            <a:pPr algn="ctr">
              <a:spcBef>
                <a:spcPct val="20000"/>
              </a:spcBef>
              <a:buClr>
                <a:schemeClr val="accent1"/>
              </a:buClr>
              <a:buSzPct val="85000"/>
              <a:buFont typeface="Wingdings 2" panose="05020102010507070707" pitchFamily="18" charset="2"/>
              <a:buNone/>
            </a:pPr>
            <a:r>
              <a:rPr lang="ru-RU" altLang="ru-RU" sz="2800" dirty="0"/>
              <a:t>погруженность в игру,  </a:t>
            </a:r>
          </a:p>
          <a:p>
            <a:pPr algn="ctr">
              <a:spcBef>
                <a:spcPct val="20000"/>
              </a:spcBef>
              <a:buClr>
                <a:schemeClr val="accent1"/>
              </a:buClr>
              <a:buSzPct val="85000"/>
              <a:buFont typeface="Wingdings 2" panose="05020102010507070707" pitchFamily="18" charset="2"/>
              <a:buNone/>
            </a:pPr>
            <a:r>
              <a:rPr lang="ru-RU" altLang="ru-RU" sz="2800" dirty="0"/>
              <a:t>наивность </a:t>
            </a:r>
          </a:p>
        </p:txBody>
      </p:sp>
      <p:sp>
        <p:nvSpPr>
          <p:cNvPr id="6155" name="Rectangle 13"/>
          <p:cNvSpPr>
            <a:spLocks noChangeArrowheads="1"/>
          </p:cNvSpPr>
          <p:nvPr/>
        </p:nvSpPr>
        <p:spPr bwMode="auto">
          <a:xfrm>
            <a:off x="6769100" y="1393031"/>
            <a:ext cx="424815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1"/>
              </a:buClr>
              <a:buSzPct val="85000"/>
              <a:buFont typeface="Wingdings 2" panose="05020102010507070707" pitchFamily="18" charset="2"/>
              <a:buNone/>
            </a:pPr>
            <a:r>
              <a:rPr lang="ru-RU" altLang="ru-RU" sz="2800" dirty="0"/>
              <a:t>Соблюдение режима дня,</a:t>
            </a:r>
          </a:p>
          <a:p>
            <a:pPr algn="ctr">
              <a:spcBef>
                <a:spcPct val="20000"/>
              </a:spcBef>
              <a:buClr>
                <a:schemeClr val="accent1"/>
              </a:buClr>
              <a:buSzPct val="85000"/>
              <a:buFont typeface="Wingdings 2" panose="05020102010507070707" pitchFamily="18" charset="2"/>
              <a:buNone/>
            </a:pPr>
            <a:r>
              <a:rPr lang="ru-RU" altLang="ru-RU" sz="2800" dirty="0"/>
              <a:t>подчинение нормам и </a:t>
            </a:r>
          </a:p>
          <a:p>
            <a:pPr algn="ctr">
              <a:spcBef>
                <a:spcPct val="20000"/>
              </a:spcBef>
              <a:buClr>
                <a:schemeClr val="accent1"/>
              </a:buClr>
              <a:buSzPct val="85000"/>
              <a:buFont typeface="Wingdings 2" panose="05020102010507070707" pitchFamily="18" charset="2"/>
              <a:buNone/>
            </a:pPr>
            <a:r>
              <a:rPr lang="ru-RU" altLang="ru-RU" sz="2800" dirty="0"/>
              <a:t>правилам школьной </a:t>
            </a:r>
          </a:p>
          <a:p>
            <a:pPr algn="ctr">
              <a:spcBef>
                <a:spcPct val="20000"/>
              </a:spcBef>
              <a:buClr>
                <a:schemeClr val="accent1"/>
              </a:buClr>
              <a:buSzPct val="85000"/>
              <a:buFont typeface="Wingdings 2" panose="05020102010507070707" pitchFamily="18" charset="2"/>
              <a:buNone/>
            </a:pPr>
            <a:r>
              <a:rPr lang="ru-RU" altLang="ru-RU" sz="2800" dirty="0"/>
              <a:t>жизни</a:t>
            </a:r>
          </a:p>
        </p:txBody>
      </p:sp>
      <p:pic>
        <p:nvPicPr>
          <p:cNvPr id="12" name="Рисунок 11"/>
          <p:cNvPicPr>
            <a:picLocks noChangeAspect="1"/>
          </p:cNvPicPr>
          <p:nvPr/>
        </p:nvPicPr>
        <p:blipFill>
          <a:blip r:embed="rId4" cstate="print"/>
          <a:stretch>
            <a:fillRect/>
          </a:stretch>
        </p:blipFill>
        <p:spPr>
          <a:xfrm>
            <a:off x="17780" y="435233"/>
            <a:ext cx="1688738" cy="5809992"/>
          </a:xfrm>
          <a:prstGeom prst="rect">
            <a:avLst/>
          </a:prstGeom>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D94742DB-6AFA-41B8-87EA-74839393F98D}" type="slidenum">
              <a:rPr lang="ru-RU" smtClean="0"/>
              <a:pPr/>
              <a:t>3</a:t>
            </a:fld>
            <a:endParaRPr lang="ru-RU"/>
          </a:p>
        </p:txBody>
      </p:sp>
    </p:spTree>
    <p:extLst>
      <p:ext uri="{BB962C8B-B14F-4D97-AF65-F5344CB8AC3E}">
        <p14:creationId xmlns="" xmlns:p14="http://schemas.microsoft.com/office/powerpoint/2010/main" val="4030014859"/>
      </p:ext>
    </p:extLst>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110397"/>
          </a:xfrm>
        </p:spPr>
        <p:txBody>
          <a:bodyPr>
            <a:normAutofit/>
          </a:bodyPr>
          <a:lstStyle/>
          <a:p>
            <a:pPr lvl="0" algn="ctr"/>
            <a:r>
              <a:rPr lang="ru-RU" altLang="ru-RU"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Шкала трудности предметов для 1-4 классов </a:t>
            </a:r>
            <a:r>
              <a:rPr lang="ru-RU" altLang="ru-RU" sz="3200" dirty="0">
                <a:solidFill>
                  <a:schemeClr val="tx1"/>
                </a:solidFill>
              </a:rPr>
              <a:t/>
            </a:r>
            <a:br>
              <a:rPr lang="ru-RU" altLang="ru-RU" sz="3200" dirty="0">
                <a:solidFill>
                  <a:schemeClr val="tx1"/>
                </a:solidFill>
              </a:rPr>
            </a:br>
            <a:endParaRPr lang="ru-RU" sz="3200" dirty="0"/>
          </a:p>
        </p:txBody>
      </p:sp>
      <p:graphicFrame>
        <p:nvGraphicFramePr>
          <p:cNvPr id="7" name="Объект 6"/>
          <p:cNvGraphicFramePr>
            <a:graphicFrameLocks noGrp="1"/>
          </p:cNvGraphicFramePr>
          <p:nvPr>
            <p:ph idx="1"/>
            <p:extLst>
              <p:ext uri="{D42A27DB-BD31-4B8C-83A1-F6EECF244321}">
                <p14:modId xmlns="" xmlns:p14="http://schemas.microsoft.com/office/powerpoint/2010/main" val="4187543743"/>
              </p:ext>
            </p:extLst>
          </p:nvPr>
        </p:nvGraphicFramePr>
        <p:xfrm>
          <a:off x="2171699" y="1943100"/>
          <a:ext cx="8780464" cy="4115928"/>
        </p:xfrm>
        <a:graphic>
          <a:graphicData uri="http://schemas.openxmlformats.org/drawingml/2006/table">
            <a:tbl>
              <a:tblPr firstRow="1" firstCol="1" lastRow="1" lastCol="1" bandRow="1" bandCol="1"/>
              <a:tblGrid>
                <a:gridCol w="4390232"/>
                <a:gridCol w="4390232"/>
              </a:tblGrid>
              <a:tr h="445911">
                <a:tc>
                  <a:txBody>
                    <a:bodyPr/>
                    <a:lstStyle/>
                    <a:p>
                      <a:pPr indent="450215" algn="ctr">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Общеобразовательные предметы</a:t>
                      </a:r>
                      <a:endParaRPr lang="ru-RU" sz="18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баллов (ранг трудности)</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Русский (национальный, иностранный  язык)</a:t>
                      </a:r>
                      <a:endParaRPr lang="ru-RU" sz="18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Природоведение, информатика</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Русская (национальная) литература </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История (4 классов)</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Рисование и музыка</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Труд </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11">
                <a:tc>
                  <a:txBody>
                    <a:bodyPr/>
                    <a:lstStyle/>
                    <a:p>
                      <a:pPr>
                        <a:spcAft>
                          <a:spcPts val="0"/>
                        </a:spcAft>
                      </a:pP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Физическая культура</a:t>
                      </a:r>
                      <a:endParaRPr lang="ru-RU" sz="180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8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4742DB-6AFA-41B8-87EA-74839393F98D}" type="slidenum">
              <a:rPr lang="ru-RU" smtClean="0"/>
              <a:pPr/>
              <a:t>30</a:t>
            </a:fld>
            <a:endParaRPr lang="ru-RU"/>
          </a:p>
        </p:txBody>
      </p:sp>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69646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rgbClr val="000000"/>
                </a:solidFill>
                <a:latin typeface="Times New Roman" panose="02020603050405020304" pitchFamily="18" charset="0"/>
              </a:rPr>
              <a:t>Индивидуальная работа с первоклассниками </a:t>
            </a:r>
            <a:r>
              <a:rPr lang="ru-RU" sz="3200" dirty="0">
                <a:solidFill>
                  <a:srgbClr val="000000"/>
                </a:solidFill>
                <a:latin typeface="Times New Roman" panose="02020603050405020304" pitchFamily="18" charset="0"/>
              </a:rPr>
              <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31</a:t>
            </a:fld>
            <a:endParaRPr lang="ru-RU"/>
          </a:p>
        </p:txBody>
      </p:sp>
      <p:sp>
        <p:nvSpPr>
          <p:cNvPr id="3" name="Прямоугольник 2"/>
          <p:cNvSpPr/>
          <p:nvPr/>
        </p:nvSpPr>
        <p:spPr>
          <a:xfrm>
            <a:off x="1651000" y="1776442"/>
            <a:ext cx="9786982" cy="4247317"/>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В </a:t>
            </a:r>
            <a:r>
              <a:rPr lang="ru-RU" dirty="0">
                <a:solidFill>
                  <a:srgbClr val="000000"/>
                </a:solidFill>
                <a:latin typeface="Times New Roman" panose="02020603050405020304" pitchFamily="18" charset="0"/>
              </a:rPr>
              <a:t>процессе обучения важно учитывать индивидуальные особенности ребенка. Дети, пришедшие в первый класс, бывают разными. Часть первоклассников имеет </a:t>
            </a:r>
            <a:r>
              <a:rPr lang="ru-RU" dirty="0" err="1">
                <a:solidFill>
                  <a:srgbClr val="000000"/>
                </a:solidFill>
                <a:latin typeface="Times New Roman" panose="02020603050405020304" pitchFamily="18" charset="0"/>
              </a:rPr>
              <a:t>несформированность</a:t>
            </a:r>
            <a:r>
              <a:rPr lang="ru-RU" dirty="0">
                <a:solidFill>
                  <a:srgbClr val="000000"/>
                </a:solidFill>
                <a:latin typeface="Times New Roman" panose="02020603050405020304" pitchFamily="18" charset="0"/>
              </a:rPr>
              <a:t> школьно-значимых функций: многие быстро утомляются, с трудом организуют свою деятельность без внешнего контроля. Разные приходят ребята и по уровню интеллектуального, речевого, нравственно-волевого развития. Формы индивидуальной дифференцированной работы в первом классе: </a:t>
            </a:r>
          </a:p>
          <a:p>
            <a:pPr algn="just"/>
            <a:r>
              <a:rPr lang="ru-RU" dirty="0">
                <a:solidFill>
                  <a:srgbClr val="000000"/>
                </a:solidFill>
                <a:latin typeface="Times New Roman" panose="02020603050405020304" pitchFamily="18" charset="0"/>
              </a:rPr>
              <a:t>• задания разной степени трудности; </a:t>
            </a:r>
          </a:p>
          <a:p>
            <a:pPr algn="just"/>
            <a:r>
              <a:rPr lang="ru-RU" dirty="0">
                <a:solidFill>
                  <a:srgbClr val="000000"/>
                </a:solidFill>
                <a:latin typeface="Times New Roman" panose="02020603050405020304" pitchFamily="18" charset="0"/>
              </a:rPr>
              <a:t>• специально подобранные общеразвивающие упражнения на развитие мышления, речи, воображения, внимания, памяти и пр., занимающие не большую по времени часть урока. При этом по возможности дети объединяются в пары, группы, чтобы коллективно решить ту или иную логическую или творческую задачу; </a:t>
            </a:r>
          </a:p>
          <a:p>
            <a:pPr algn="just"/>
            <a:r>
              <a:rPr lang="ru-RU" dirty="0">
                <a:solidFill>
                  <a:srgbClr val="000000"/>
                </a:solidFill>
                <a:latin typeface="Times New Roman" panose="02020603050405020304" pitchFamily="18" charset="0"/>
              </a:rPr>
              <a:t>• предлагаемый детям на уроке дополнительный материал, который создает благоприятный интеллектуальный и эмоциональный фон обучения. </a:t>
            </a:r>
          </a:p>
          <a:p>
            <a:pPr algn="just"/>
            <a:r>
              <a:rPr lang="ru-RU" dirty="0">
                <a:solidFill>
                  <a:srgbClr val="000000"/>
                </a:solidFill>
                <a:latin typeface="Times New Roman" panose="02020603050405020304" pitchFamily="18" charset="0"/>
              </a:rPr>
              <a:t>Не требуется от каждого ребенка запоминания дополнительного содержания, т.к. оно больше служит для поддержания интереса детей, чем увеличения их информированности. </a:t>
            </a:r>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3575774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rgbClr val="000000"/>
                </a:solidFill>
                <a:latin typeface="Times New Roman" panose="02020603050405020304" pitchFamily="18" charset="0"/>
              </a:rPr>
              <a:t>Организация внеурочной жизни первоклассников </a:t>
            </a:r>
            <a:r>
              <a:rPr lang="ru-RU" sz="3200" dirty="0">
                <a:solidFill>
                  <a:srgbClr val="000000"/>
                </a:solidFill>
                <a:latin typeface="Times New Roman" panose="02020603050405020304" pitchFamily="18" charset="0"/>
              </a:rPr>
              <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32</a:t>
            </a:fld>
            <a:endParaRPr lang="ru-RU"/>
          </a:p>
        </p:txBody>
      </p:sp>
      <p:sp>
        <p:nvSpPr>
          <p:cNvPr id="3" name="Прямоугольник 2"/>
          <p:cNvSpPr/>
          <p:nvPr/>
        </p:nvSpPr>
        <p:spPr>
          <a:xfrm>
            <a:off x="1685109" y="1981200"/>
            <a:ext cx="9786982" cy="4524315"/>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Внеурочная </a:t>
            </a:r>
            <a:r>
              <a:rPr lang="ru-RU" dirty="0">
                <a:solidFill>
                  <a:srgbClr val="000000"/>
                </a:solidFill>
                <a:latin typeface="Times New Roman" panose="02020603050405020304" pitchFamily="18" charset="0"/>
              </a:rPr>
              <a:t>деятельность первоклассников организуется в соответствии с интересами и желаниями детей и их родителей: </a:t>
            </a:r>
          </a:p>
          <a:p>
            <a:pPr algn="just"/>
            <a:r>
              <a:rPr lang="ru-RU" dirty="0">
                <a:solidFill>
                  <a:srgbClr val="000000"/>
                </a:solidFill>
                <a:latin typeface="Times New Roman" panose="02020603050405020304" pitchFamily="18" charset="0"/>
              </a:rPr>
              <a:t>1. Организация групп продленного дня. </a:t>
            </a:r>
          </a:p>
          <a:p>
            <a:pPr algn="just"/>
            <a:r>
              <a:rPr lang="ru-RU" dirty="0">
                <a:solidFill>
                  <a:srgbClr val="000000"/>
                </a:solidFill>
                <a:latin typeface="Times New Roman" panose="02020603050405020304" pitchFamily="18" charset="0"/>
              </a:rPr>
              <a:t>2. Развивающие кружки по направлениям внеурочной деятельности: </a:t>
            </a:r>
          </a:p>
          <a:p>
            <a:pPr algn="just"/>
            <a:r>
              <a:rPr lang="ru-RU" i="1" dirty="0">
                <a:solidFill>
                  <a:srgbClr val="000000"/>
                </a:solidFill>
                <a:latin typeface="Times New Roman" panose="02020603050405020304" pitchFamily="18" charset="0"/>
              </a:rPr>
              <a:t>Спортивно-оздоровительное: </a:t>
            </a:r>
            <a:r>
              <a:rPr lang="ru-RU" dirty="0" smtClean="0">
                <a:solidFill>
                  <a:srgbClr val="000000"/>
                </a:solidFill>
                <a:latin typeface="Times New Roman" panose="02020603050405020304" pitchFamily="18" charset="0"/>
              </a:rPr>
              <a:t>«Хореография», «Ритмика</a:t>
            </a:r>
            <a:r>
              <a:rPr lang="ru-RU" dirty="0">
                <a:solidFill>
                  <a:srgbClr val="000000"/>
                </a:solidFill>
                <a:latin typeface="Times New Roman" panose="02020603050405020304" pitchFamily="18" charset="0"/>
              </a:rPr>
              <a:t>». </a:t>
            </a:r>
          </a:p>
          <a:p>
            <a:pPr algn="just"/>
            <a:r>
              <a:rPr lang="ru-RU" i="1" dirty="0" err="1">
                <a:solidFill>
                  <a:srgbClr val="000000"/>
                </a:solidFill>
                <a:latin typeface="Times New Roman" panose="02020603050405020304" pitchFamily="18" charset="0"/>
              </a:rPr>
              <a:t>Общеинтеллектуальное</a:t>
            </a:r>
            <a:r>
              <a:rPr lang="ru-RU" i="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«Умники и умницы», «</a:t>
            </a:r>
            <a:r>
              <a:rPr lang="ru-RU" dirty="0" err="1">
                <a:solidFill>
                  <a:srgbClr val="000000"/>
                </a:solidFill>
                <a:latin typeface="Times New Roman" panose="02020603050405020304" pitchFamily="18" charset="0"/>
              </a:rPr>
              <a:t>Легоконструирование</a:t>
            </a:r>
            <a:r>
              <a:rPr lang="ru-RU" dirty="0">
                <a:solidFill>
                  <a:srgbClr val="000000"/>
                </a:solidFill>
                <a:latin typeface="Times New Roman" panose="02020603050405020304" pitchFamily="18" charset="0"/>
              </a:rPr>
              <a:t>», «Я-исследователь». </a:t>
            </a:r>
          </a:p>
          <a:p>
            <a:pPr algn="just"/>
            <a:r>
              <a:rPr lang="ru-RU" i="1" dirty="0">
                <a:solidFill>
                  <a:srgbClr val="000000"/>
                </a:solidFill>
                <a:latin typeface="Times New Roman" panose="02020603050405020304" pitchFamily="18" charset="0"/>
              </a:rPr>
              <a:t>Духовно-нравственное: </a:t>
            </a:r>
            <a:r>
              <a:rPr lang="ru-RU" dirty="0">
                <a:solidFill>
                  <a:srgbClr val="000000"/>
                </a:solidFill>
                <a:latin typeface="Times New Roman" panose="02020603050405020304" pitchFamily="18" charset="0"/>
              </a:rPr>
              <a:t>«Я гражданин России». </a:t>
            </a:r>
          </a:p>
          <a:p>
            <a:pPr algn="just"/>
            <a:r>
              <a:rPr lang="ru-RU" dirty="0">
                <a:solidFill>
                  <a:srgbClr val="000000"/>
                </a:solidFill>
                <a:latin typeface="Times New Roman" panose="02020603050405020304" pitchFamily="18" charset="0"/>
              </a:rPr>
              <a:t>3. Общешкольные и классные мероприятия во внеурочное время с целью приобщения первоклассников к школьным традициям. Выполнение требования соответствия содержания и форм воспитательной работы возрастным особенностям первоклассников. </a:t>
            </a:r>
            <a:endParaRPr lang="ru-RU" dirty="0" smtClean="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Воспитание </a:t>
            </a:r>
            <a:r>
              <a:rPr lang="ru-RU" dirty="0">
                <a:solidFill>
                  <a:srgbClr val="000000"/>
                </a:solidFill>
                <a:latin typeface="Times New Roman" panose="02020603050405020304" pitchFamily="18" charset="0"/>
              </a:rPr>
              <a:t>в процессе игры (сюжетно-ролевые, игры-драматизации, спортивные и т.д.) как прием воспитания. </a:t>
            </a:r>
            <a:endParaRPr lang="ru-RU" dirty="0" smtClean="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Детские </a:t>
            </a:r>
            <a:r>
              <a:rPr lang="ru-RU" dirty="0">
                <a:solidFill>
                  <a:srgbClr val="000000"/>
                </a:solidFill>
                <a:latin typeface="Times New Roman" panose="02020603050405020304" pitchFamily="18" charset="0"/>
              </a:rPr>
              <a:t>праздники. </a:t>
            </a:r>
            <a:endParaRPr lang="ru-RU" dirty="0" smtClean="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Экскурсии</a:t>
            </a:r>
            <a:r>
              <a:rPr lang="ru-RU" dirty="0">
                <a:solidFill>
                  <a:srgbClr val="000000"/>
                </a:solidFill>
                <a:latin typeface="Times New Roman" panose="02020603050405020304" pitchFamily="18" charset="0"/>
              </a:rPr>
              <a:t>. </a:t>
            </a:r>
            <a:endParaRPr lang="ru-RU" dirty="0" smtClean="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Выставки </a:t>
            </a:r>
            <a:r>
              <a:rPr lang="ru-RU" dirty="0">
                <a:solidFill>
                  <a:srgbClr val="000000"/>
                </a:solidFill>
                <a:latin typeface="Times New Roman" panose="02020603050405020304" pitchFamily="18" charset="0"/>
              </a:rPr>
              <a:t>детского творчества. </a:t>
            </a:r>
            <a:endParaRPr lang="ru-RU" dirty="0" smtClean="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Концерты </a:t>
            </a:r>
            <a:r>
              <a:rPr lang="ru-RU" dirty="0">
                <a:solidFill>
                  <a:srgbClr val="000000"/>
                </a:solidFill>
                <a:latin typeface="Times New Roman" panose="02020603050405020304" pitchFamily="18" charset="0"/>
              </a:rPr>
              <a:t>для родителей. </a:t>
            </a:r>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1152126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solidFill>
                  <a:srgbClr val="000000"/>
                </a:solidFill>
                <a:latin typeface="Times New Roman" panose="02020603050405020304" pitchFamily="18" charset="0"/>
              </a:rPr>
              <a:t>ВЗАИМОДЕЙСТВИЕ С УЧАСТНИКАМИ ОБРАЗОВАТЕЛЬНОГО ПРОЦЕССА </a:t>
            </a:r>
            <a:r>
              <a:rPr lang="ru-RU" sz="3200" dirty="0">
                <a:solidFill>
                  <a:srgbClr val="000000"/>
                </a:solidFill>
                <a:latin typeface="Times New Roman" panose="02020603050405020304" pitchFamily="18" charset="0"/>
              </a:rPr>
              <a:t/>
            </a:r>
            <a:br>
              <a:rPr lang="ru-RU" sz="3200" dirty="0">
                <a:solidFill>
                  <a:srgbClr val="000000"/>
                </a:solidFill>
                <a:latin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33</a:t>
            </a:fld>
            <a:endParaRPr lang="ru-RU"/>
          </a:p>
        </p:txBody>
      </p:sp>
      <p:sp>
        <p:nvSpPr>
          <p:cNvPr id="3" name="Прямоугольник 2"/>
          <p:cNvSpPr/>
          <p:nvPr/>
        </p:nvSpPr>
        <p:spPr>
          <a:xfrm>
            <a:off x="1719218" y="1859270"/>
            <a:ext cx="9786982" cy="3970318"/>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Работа </a:t>
            </a:r>
            <a:r>
              <a:rPr lang="ru-RU" dirty="0">
                <a:solidFill>
                  <a:srgbClr val="000000"/>
                </a:solidFill>
                <a:latin typeface="Times New Roman" panose="02020603050405020304" pitchFamily="18" charset="0"/>
              </a:rPr>
              <a:t>временной проблемной группы «Адаптационный период первоклассников»; </a:t>
            </a:r>
          </a:p>
          <a:p>
            <a:pPr algn="just"/>
            <a:r>
              <a:rPr lang="ru-RU" dirty="0">
                <a:solidFill>
                  <a:srgbClr val="000000"/>
                </a:solidFill>
                <a:latin typeface="Times New Roman" panose="02020603050405020304" pitchFamily="18" charset="0"/>
              </a:rPr>
              <a:t>1. Малый педсовет; </a:t>
            </a:r>
          </a:p>
          <a:p>
            <a:pPr algn="just"/>
            <a:r>
              <a:rPr lang="ru-RU" dirty="0">
                <a:solidFill>
                  <a:srgbClr val="000000"/>
                </a:solidFill>
                <a:latin typeface="Times New Roman" panose="02020603050405020304" pitchFamily="18" charset="0"/>
              </a:rPr>
              <a:t>2. Взаимодействие с родителями первоклассников: </a:t>
            </a:r>
          </a:p>
          <a:p>
            <a:pPr algn="just"/>
            <a:r>
              <a:rPr lang="ru-RU" dirty="0">
                <a:solidFill>
                  <a:srgbClr val="000000"/>
                </a:solidFill>
                <a:latin typeface="Times New Roman" panose="02020603050405020304" pitchFamily="18" charset="0"/>
              </a:rPr>
              <a:t>-изучение условий жизни ребенка в семье, собеседование с родителями в начале учебного года; </a:t>
            </a:r>
          </a:p>
          <a:p>
            <a:pPr algn="just"/>
            <a:r>
              <a:rPr lang="ru-RU" dirty="0">
                <a:solidFill>
                  <a:srgbClr val="000000"/>
                </a:solidFill>
                <a:latin typeface="Times New Roman" panose="02020603050405020304" pitchFamily="18" charset="0"/>
              </a:rPr>
              <a:t>-ежедневные контакты с родителями во время прихода и ухода ребенка из школы; </a:t>
            </a:r>
          </a:p>
          <a:p>
            <a:pPr algn="just"/>
            <a:r>
              <a:rPr lang="ru-RU" dirty="0">
                <a:solidFill>
                  <a:srgbClr val="000000"/>
                </a:solidFill>
                <a:latin typeface="Times New Roman" panose="02020603050405020304" pitchFamily="18" charset="0"/>
              </a:rPr>
              <a:t>-коллективные и индивидуальные консультации для родителей; </a:t>
            </a:r>
          </a:p>
          <a:p>
            <a:pPr algn="just"/>
            <a:r>
              <a:rPr lang="ru-RU" dirty="0">
                <a:solidFill>
                  <a:srgbClr val="000000"/>
                </a:solidFill>
                <a:latin typeface="Times New Roman" panose="02020603050405020304" pitchFamily="18" charset="0"/>
              </a:rPr>
              <a:t>-родительские собрания; </a:t>
            </a:r>
          </a:p>
          <a:p>
            <a:pPr algn="just"/>
            <a:r>
              <a:rPr lang="ru-RU" dirty="0">
                <a:solidFill>
                  <a:srgbClr val="000000"/>
                </a:solidFill>
                <a:latin typeface="Times New Roman" panose="02020603050405020304" pitchFamily="18" charset="0"/>
              </a:rPr>
              <a:t>-совместная деятельность педагогов и родителей по организации жизни первоклассников в школе. </a:t>
            </a:r>
          </a:p>
          <a:p>
            <a:pPr algn="just"/>
            <a:r>
              <a:rPr lang="ru-RU" dirty="0">
                <a:solidFill>
                  <a:srgbClr val="000000"/>
                </a:solidFill>
                <a:latin typeface="Times New Roman" panose="02020603050405020304" pitchFamily="18" charset="0"/>
              </a:rPr>
              <a:t>Психолого-медико-педагогический консилиум - это одно из направлений работы психолога и педагогов во время адаптационного периода. В задачу консилиума входит выявление причин отклонений в поведении и обучении детей, затрудняющих их социально-психологическую адаптацию. </a:t>
            </a:r>
            <a:r>
              <a:rPr lang="ru-RU" dirty="0" err="1">
                <a:solidFill>
                  <a:srgbClr val="000000"/>
                </a:solidFill>
                <a:latin typeface="Times New Roman" panose="02020603050405020304" pitchFamily="18" charset="0"/>
              </a:rPr>
              <a:t>ПМПк</a:t>
            </a:r>
            <a:r>
              <a:rPr lang="ru-RU" dirty="0">
                <a:solidFill>
                  <a:srgbClr val="000000"/>
                </a:solidFill>
                <a:latin typeface="Times New Roman" panose="02020603050405020304" pitchFamily="18" charset="0"/>
              </a:rPr>
              <a:t> вырабатываются рекомендации отдельным обучающимся для педагогов (в том числе учителей-предметников), родителей. </a:t>
            </a:r>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 xmlns:p14="http://schemas.microsoft.com/office/powerpoint/2010/main" val="3090762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755900" y="800101"/>
            <a:ext cx="8420100" cy="3717925"/>
          </a:xfrm>
        </p:spPr>
        <p:txBody>
          <a:bodyPr>
            <a:normAutofit fontScale="90000"/>
          </a:bodyPr>
          <a:lstStyle/>
          <a:p>
            <a:pPr algn="ctr"/>
            <a:r>
              <a:rPr lang="ru-RU" altLang="ru-RU" sz="6600" b="1" dirty="0" smtClean="0">
                <a:solidFill>
                  <a:schemeClr val="tx1"/>
                </a:solidFill>
              </a:rPr>
              <a:t>Процедуры диагностики первичной адаптации первоклассников</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083443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700" y="286603"/>
            <a:ext cx="9474200" cy="881797"/>
          </a:xfrm>
        </p:spPr>
        <p:txBody>
          <a:bodyPr>
            <a:normAutofit/>
          </a:bodyPr>
          <a:lstStyle/>
          <a:p>
            <a:pPr algn="ctr"/>
            <a:r>
              <a:rPr lang="ru-RU" sz="3200" b="1" dirty="0">
                <a:solidFill>
                  <a:schemeClr val="tx1"/>
                </a:solidFill>
              </a:rPr>
              <a:t>Изучение стартового уровня первоклассников</a:t>
            </a:r>
            <a:endParaRPr lang="ru-RU" sz="3200" dirty="0">
              <a:solidFill>
                <a:schemeClr val="tx1"/>
              </a:solidFill>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4742DB-6AFA-41B8-87EA-74839393F98D}" type="slidenum">
              <a:rPr lang="ru-RU" smtClean="0"/>
              <a:pPr/>
              <a:t>35</a:t>
            </a:fld>
            <a:endParaRPr lang="ru-RU"/>
          </a:p>
        </p:txBody>
      </p:sp>
      <p:sp>
        <p:nvSpPr>
          <p:cNvPr id="6" name="Прямоугольник 5"/>
          <p:cNvSpPr/>
          <p:nvPr/>
        </p:nvSpPr>
        <p:spPr>
          <a:xfrm>
            <a:off x="1917700" y="1895576"/>
            <a:ext cx="9474200" cy="4081117"/>
          </a:xfrm>
          <a:prstGeom prst="rect">
            <a:avLst/>
          </a:prstGeom>
        </p:spPr>
        <p:txBody>
          <a:bodyPr wrap="square">
            <a:spAutoFit/>
          </a:bodyPr>
          <a:lstStyle/>
          <a:p>
            <a:pPr algn="just">
              <a:lnSpc>
                <a:spcPct val="80000"/>
              </a:lnSpc>
            </a:pPr>
            <a:r>
              <a:rPr lang="ru-RU" altLang="ru-RU" b="1" i="1" dirty="0"/>
              <a:t>Цель:  обнаружить стартовые возможности первоклассников в </a:t>
            </a:r>
            <a:r>
              <a:rPr lang="ru-RU" altLang="ru-RU" b="1" i="1" dirty="0" err="1"/>
              <a:t>сформированности</a:t>
            </a:r>
            <a:r>
              <a:rPr lang="ru-RU" altLang="ru-RU" b="1" i="1" dirty="0"/>
              <a:t> предпосылок  к продуктивной учебной деятельности; выявить индивидуальные различия между детьми.</a:t>
            </a:r>
          </a:p>
          <a:p>
            <a:pPr algn="just">
              <a:lnSpc>
                <a:spcPct val="80000"/>
              </a:lnSpc>
              <a:buFont typeface="Wingdings 2" panose="05020102010507070707" pitchFamily="18" charset="2"/>
              <a:buNone/>
            </a:pPr>
            <a:r>
              <a:rPr lang="ru-RU" altLang="ru-RU" b="1" dirty="0"/>
              <a:t>Используемые диагностические методики позволяют установить:</a:t>
            </a:r>
          </a:p>
          <a:p>
            <a:pPr algn="just">
              <a:lnSpc>
                <a:spcPct val="80000"/>
              </a:lnSpc>
            </a:pPr>
            <a:r>
              <a:rPr lang="ru-RU" altLang="ru-RU" b="1" dirty="0" smtClean="0"/>
              <a:t>- уровень </a:t>
            </a:r>
            <a:r>
              <a:rPr lang="ru-RU" altLang="ru-RU" b="1" dirty="0"/>
              <a:t>психофизиологической </a:t>
            </a:r>
            <a:r>
              <a:rPr lang="ru-RU" altLang="ru-RU" b="1" dirty="0">
                <a:solidFill>
                  <a:srgbClr val="FF0000"/>
                </a:solidFill>
              </a:rPr>
              <a:t>зрелости</a:t>
            </a:r>
            <a:r>
              <a:rPr lang="ru-RU" altLang="ru-RU" b="1" dirty="0"/>
              <a:t> детей;</a:t>
            </a:r>
          </a:p>
          <a:p>
            <a:pPr algn="just">
              <a:lnSpc>
                <a:spcPct val="80000"/>
              </a:lnSpc>
            </a:pPr>
            <a:r>
              <a:rPr lang="ru-RU" altLang="ru-RU" b="1" dirty="0" smtClean="0"/>
              <a:t>- особенности </a:t>
            </a:r>
            <a:r>
              <a:rPr lang="ru-RU" altLang="ru-RU" b="1" dirty="0">
                <a:solidFill>
                  <a:srgbClr val="FF0000"/>
                </a:solidFill>
              </a:rPr>
              <a:t>мотивационной</a:t>
            </a:r>
            <a:r>
              <a:rPr lang="ru-RU" altLang="ru-RU" b="1" dirty="0"/>
              <a:t> сферы;</a:t>
            </a:r>
          </a:p>
          <a:p>
            <a:pPr algn="just">
              <a:lnSpc>
                <a:spcPct val="80000"/>
              </a:lnSpc>
            </a:pPr>
            <a:r>
              <a:rPr lang="ru-RU" altLang="ru-RU" b="1" dirty="0" smtClean="0"/>
              <a:t>- владение </a:t>
            </a:r>
            <a:r>
              <a:rPr lang="ru-RU" altLang="ru-RU" b="1" dirty="0"/>
              <a:t>основными </a:t>
            </a:r>
            <a:r>
              <a:rPr lang="ru-RU" altLang="ru-RU" b="1" dirty="0">
                <a:solidFill>
                  <a:srgbClr val="FF0000"/>
                </a:solidFill>
              </a:rPr>
              <a:t>компонентами деятельности </a:t>
            </a:r>
            <a:r>
              <a:rPr lang="ru-RU" altLang="ru-RU" b="1" dirty="0"/>
              <a:t>(восприятием цели, планированием деятельности, выбором средств для ее достижения, выполнением деятельности в соответствии с поставленной целью, </a:t>
            </a:r>
            <a:r>
              <a:rPr lang="ru-RU" altLang="ru-RU" b="1" dirty="0">
                <a:solidFill>
                  <a:srgbClr val="FF0000"/>
                </a:solidFill>
              </a:rPr>
              <a:t>самоконтролем</a:t>
            </a:r>
            <a:r>
              <a:rPr lang="ru-RU" altLang="ru-RU" b="1" dirty="0"/>
              <a:t> и, в случае необходимости, коррекцией сделанного),  и уровнем ее произвольности;</a:t>
            </a:r>
          </a:p>
          <a:p>
            <a:pPr algn="just">
              <a:lnSpc>
                <a:spcPct val="80000"/>
              </a:lnSpc>
            </a:pPr>
            <a:r>
              <a:rPr lang="ru-RU" altLang="ru-RU" b="1" dirty="0" smtClean="0">
                <a:solidFill>
                  <a:srgbClr val="FF0000"/>
                </a:solidFill>
              </a:rPr>
              <a:t>- интеллектуальную</a:t>
            </a:r>
            <a:r>
              <a:rPr lang="ru-RU" altLang="ru-RU" b="1" dirty="0" smtClean="0"/>
              <a:t> </a:t>
            </a:r>
            <a:r>
              <a:rPr lang="ru-RU" altLang="ru-RU" b="1" dirty="0"/>
              <a:t>готовность: элементарное владение мыслительными механизмами </a:t>
            </a:r>
            <a:r>
              <a:rPr lang="ru-RU" altLang="ru-RU" b="1" dirty="0" smtClean="0"/>
              <a:t>(анализом</a:t>
            </a:r>
            <a:r>
              <a:rPr lang="ru-RU" altLang="ru-RU" b="1" dirty="0"/>
              <a:t>, синтезом, сравнением, обобщением); способность к использованию знаний и умений в новых условиях; умение переключаться с одного найденного решения на поиск другого;</a:t>
            </a:r>
          </a:p>
          <a:p>
            <a:pPr algn="just">
              <a:lnSpc>
                <a:spcPct val="80000"/>
              </a:lnSpc>
            </a:pPr>
            <a:r>
              <a:rPr lang="ru-RU" altLang="ru-RU" b="1" dirty="0" smtClean="0"/>
              <a:t>- развитие </a:t>
            </a:r>
            <a:r>
              <a:rPr lang="ru-RU" altLang="ru-RU" b="1" dirty="0">
                <a:solidFill>
                  <a:srgbClr val="FF0000"/>
                </a:solidFill>
              </a:rPr>
              <a:t>устной речи </a:t>
            </a:r>
            <a:r>
              <a:rPr lang="ru-RU" altLang="ru-RU" b="1" dirty="0"/>
              <a:t>(внешнюю характеристику, связанность);</a:t>
            </a:r>
          </a:p>
          <a:p>
            <a:pPr algn="just">
              <a:lnSpc>
                <a:spcPct val="80000"/>
              </a:lnSpc>
            </a:pPr>
            <a:r>
              <a:rPr lang="ru-RU" altLang="ru-RU" b="1" dirty="0" smtClean="0">
                <a:solidFill>
                  <a:srgbClr val="FF0000"/>
                </a:solidFill>
              </a:rPr>
              <a:t>- фонетический </a:t>
            </a:r>
            <a:r>
              <a:rPr lang="ru-RU" altLang="ru-RU" b="1" dirty="0">
                <a:solidFill>
                  <a:srgbClr val="FF0000"/>
                </a:solidFill>
              </a:rPr>
              <a:t>слух</a:t>
            </a:r>
            <a:r>
              <a:rPr lang="ru-RU" altLang="ru-RU" b="1" dirty="0"/>
              <a:t>, перекодирование, графические навыки, владение </a:t>
            </a:r>
            <a:r>
              <a:rPr lang="ru-RU" altLang="ru-RU" b="1" dirty="0" err="1"/>
              <a:t>предчисловыми</a:t>
            </a:r>
            <a:r>
              <a:rPr lang="ru-RU" altLang="ru-RU" b="1" dirty="0"/>
              <a:t> представлениями (мало, много, столько же, больше, меньше на), представление о счете, упорядочивании, геометрических фигурах.</a:t>
            </a:r>
          </a:p>
        </p:txBody>
      </p:sp>
      <p:pic>
        <p:nvPicPr>
          <p:cNvPr id="7" name="Рисунок 6"/>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2228849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5400" y="286603"/>
            <a:ext cx="8590280" cy="932597"/>
          </a:xfrm>
        </p:spPr>
        <p:txBody>
          <a:bodyPr>
            <a:normAutofit/>
          </a:bodyPr>
          <a:lstStyle/>
          <a:p>
            <a:pPr algn="ctr"/>
            <a:r>
              <a:rPr lang="ru-RU" sz="3200" b="1" dirty="0">
                <a:solidFill>
                  <a:schemeClr val="tx1"/>
                </a:solidFill>
              </a:rPr>
              <a:t>Диагностические методики</a:t>
            </a:r>
            <a:endParaRPr lang="ru-RU" sz="3200" dirty="0">
              <a:solidFill>
                <a:schemeClr val="tx1"/>
              </a:solidFill>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4742DB-6AFA-41B8-87EA-74839393F98D}" type="slidenum">
              <a:rPr lang="ru-RU" smtClean="0"/>
              <a:pPr/>
              <a:t>36</a:t>
            </a:fld>
            <a:endParaRPr lang="ru-RU"/>
          </a:p>
        </p:txBody>
      </p:sp>
      <p:sp>
        <p:nvSpPr>
          <p:cNvPr id="6" name="Прямоугольник 5"/>
          <p:cNvSpPr/>
          <p:nvPr/>
        </p:nvSpPr>
        <p:spPr>
          <a:xfrm>
            <a:off x="1719218" y="1926441"/>
            <a:ext cx="9761582" cy="4154984"/>
          </a:xfrm>
          <a:prstGeom prst="rect">
            <a:avLst/>
          </a:prstGeom>
        </p:spPr>
        <p:txBody>
          <a:bodyPr wrap="square">
            <a:spAutoFit/>
          </a:bodyPr>
          <a:lstStyle/>
          <a:p>
            <a:pPr marL="692150" indent="-609600"/>
            <a:r>
              <a:rPr lang="ru-RU" altLang="ru-RU" sz="2200" dirty="0"/>
              <a:t>Методика </a:t>
            </a:r>
            <a:r>
              <a:rPr lang="ru-RU" altLang="ru-RU" sz="2200" dirty="0" smtClean="0"/>
              <a:t>«Определение </a:t>
            </a:r>
            <a:r>
              <a:rPr lang="ru-RU" altLang="ru-RU" sz="2200" dirty="0"/>
              <a:t>мотивов учения» (автор </a:t>
            </a:r>
            <a:r>
              <a:rPr lang="ru-RU" altLang="ru-RU" sz="2200" dirty="0" err="1"/>
              <a:t>М.Р.Гинзбург</a:t>
            </a:r>
            <a:r>
              <a:rPr lang="ru-RU" altLang="ru-RU" sz="2200" dirty="0"/>
              <a:t>)</a:t>
            </a:r>
          </a:p>
          <a:p>
            <a:pPr marL="692150" indent="-609600"/>
            <a:r>
              <a:rPr lang="ru-RU" altLang="ru-RU" sz="2200" dirty="0"/>
              <a:t>Методика «Графический диктант» (автор </a:t>
            </a:r>
            <a:r>
              <a:rPr lang="ru-RU" altLang="ru-RU" sz="2200" dirty="0" err="1"/>
              <a:t>Д.Б.Эльконин</a:t>
            </a:r>
            <a:r>
              <a:rPr lang="ru-RU" altLang="ru-RU" sz="2200" dirty="0"/>
              <a:t>)</a:t>
            </a:r>
          </a:p>
          <a:p>
            <a:pPr marL="692150" indent="-609600"/>
            <a:r>
              <a:rPr lang="ru-RU" altLang="ru-RU" sz="2200" dirty="0"/>
              <a:t>«Рисование бус» (методика И.И. </a:t>
            </a:r>
            <a:r>
              <a:rPr lang="ru-RU" altLang="ru-RU" sz="2200" dirty="0" err="1"/>
              <a:t>Аргинской</a:t>
            </a:r>
            <a:r>
              <a:rPr lang="ru-RU" altLang="ru-RU" sz="2200" dirty="0"/>
              <a:t>)</a:t>
            </a:r>
          </a:p>
          <a:p>
            <a:pPr marL="692150" indent="-609600"/>
            <a:r>
              <a:rPr lang="ru-RU" altLang="ru-RU" sz="2200" dirty="0"/>
              <a:t>«Продолжи узор» (модифицированный вариант методики Г.Ф. </a:t>
            </a:r>
            <a:r>
              <a:rPr lang="ru-RU" altLang="ru-RU" sz="2200" dirty="0" err="1"/>
              <a:t>Кумариной</a:t>
            </a:r>
            <a:r>
              <a:rPr lang="ru-RU" altLang="ru-RU" sz="2200" dirty="0"/>
              <a:t>)</a:t>
            </a:r>
          </a:p>
          <a:p>
            <a:pPr marL="692150" indent="-609600"/>
            <a:r>
              <a:rPr lang="ru-RU" altLang="ru-RU" sz="2200" dirty="0"/>
              <a:t>«Раскрашивание фигур» (методика Н.Я. Чутко)</a:t>
            </a:r>
          </a:p>
          <a:p>
            <a:pPr marL="692150" indent="-609600"/>
            <a:r>
              <a:rPr lang="ru-RU" altLang="ru-RU" sz="2200" dirty="0" smtClean="0"/>
              <a:t>«Заселение </a:t>
            </a:r>
            <a:r>
              <a:rPr lang="ru-RU" altLang="ru-RU" sz="2200" dirty="0"/>
              <a:t>дома» (методика </a:t>
            </a:r>
            <a:r>
              <a:rPr lang="ru-RU" altLang="ru-RU" sz="2200" dirty="0" err="1"/>
              <a:t>И.И.Аргинской</a:t>
            </a:r>
            <a:r>
              <a:rPr lang="ru-RU" altLang="ru-RU" sz="2200" dirty="0"/>
              <a:t>) </a:t>
            </a:r>
          </a:p>
          <a:p>
            <a:pPr marL="692150" indent="-609600"/>
            <a:r>
              <a:rPr lang="ru-RU" altLang="ru-RU" sz="2200" dirty="0"/>
              <a:t>«Разметка» (методика Н.К. </a:t>
            </a:r>
            <a:r>
              <a:rPr lang="ru-RU" altLang="ru-RU" sz="2200" dirty="0" err="1"/>
              <a:t>Индик</a:t>
            </a:r>
            <a:r>
              <a:rPr lang="ru-RU" altLang="ru-RU" sz="2200" dirty="0"/>
              <a:t>, Н.А. </a:t>
            </a:r>
            <a:r>
              <a:rPr lang="ru-RU" altLang="ru-RU" sz="2200" dirty="0" err="1"/>
              <a:t>Цирулик</a:t>
            </a:r>
            <a:r>
              <a:rPr lang="ru-RU" altLang="ru-RU" sz="2200" dirty="0"/>
              <a:t>)</a:t>
            </a:r>
          </a:p>
          <a:p>
            <a:pPr marL="692150" indent="-609600"/>
            <a:r>
              <a:rPr lang="ru-RU" altLang="ru-RU" sz="2200" dirty="0"/>
              <a:t>«Диктант» (методика Н.В. Нечаевой)</a:t>
            </a:r>
          </a:p>
          <a:p>
            <a:pPr marL="692150" indent="-609600"/>
            <a:r>
              <a:rPr lang="ru-RU" altLang="ru-RU" sz="2200" dirty="0"/>
              <a:t>«Чтение схем слов» (методика Н.В. Нечаевой)</a:t>
            </a:r>
          </a:p>
          <a:p>
            <a:pPr marL="692150" indent="-609600"/>
            <a:r>
              <a:rPr lang="ru-RU" altLang="ru-RU" sz="2200" dirty="0"/>
              <a:t>«Упорядочивание» (методика И.И. </a:t>
            </a:r>
            <a:r>
              <a:rPr lang="ru-RU" altLang="ru-RU" sz="2200" dirty="0" err="1"/>
              <a:t>Аргинской</a:t>
            </a:r>
            <a:r>
              <a:rPr lang="ru-RU" altLang="ru-RU" sz="2200" dirty="0"/>
              <a:t>)</a:t>
            </a:r>
          </a:p>
          <a:p>
            <a:pPr marL="692150" indent="-609600"/>
            <a:r>
              <a:rPr lang="ru-RU" altLang="ru-RU" sz="2200" dirty="0"/>
              <a:t>«Математический диктант» (методика И.И. </a:t>
            </a:r>
            <a:r>
              <a:rPr lang="ru-RU" altLang="ru-RU" sz="2200" dirty="0" err="1"/>
              <a:t>Аргинской</a:t>
            </a:r>
            <a:r>
              <a:rPr lang="ru-RU" altLang="ru-RU" sz="2200" dirty="0"/>
              <a:t>)</a:t>
            </a:r>
          </a:p>
          <a:p>
            <a:pPr marL="692150" indent="-609600"/>
            <a:r>
              <a:rPr lang="ru-RU" altLang="ru-RU" sz="2200" dirty="0"/>
              <a:t>«Развитие устной речи» (методика Н.В. Нечаевой)</a:t>
            </a:r>
          </a:p>
        </p:txBody>
      </p:sp>
      <p:pic>
        <p:nvPicPr>
          <p:cNvPr id="7" name="Рисунок 6"/>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2536646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algn="ctr"/>
            <a:r>
              <a:rPr lang="ru-RU" sz="3200" b="1" dirty="0"/>
              <a:t>Карта-характеристика готовности ребенка к началу школьного обучения (по </a:t>
            </a:r>
            <a:r>
              <a:rPr lang="ru-RU" sz="3200" b="1" dirty="0" err="1"/>
              <a:t>Овчаровой</a:t>
            </a:r>
            <a:r>
              <a:rPr lang="ru-RU" sz="3200" b="1" dirty="0"/>
              <a:t> Р.В.)</a:t>
            </a:r>
            <a:r>
              <a:rPr lang="ru-RU" sz="3200" dirty="0"/>
              <a:t/>
            </a:r>
            <a:br>
              <a:rPr lang="ru-RU" sz="3200" dirty="0"/>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37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Прямоугольник 5"/>
          <p:cNvSpPr/>
          <p:nvPr/>
        </p:nvSpPr>
        <p:spPr>
          <a:xfrm>
            <a:off x="2019300" y="1981200"/>
            <a:ext cx="9486900" cy="3785652"/>
          </a:xfrm>
          <a:prstGeom prst="rect">
            <a:avLst/>
          </a:prstGeom>
        </p:spPr>
        <p:txBody>
          <a:bodyPr wrap="square">
            <a:spAutoFit/>
          </a:bodyPr>
          <a:lstStyle/>
          <a:p>
            <a:pPr algn="just"/>
            <a:r>
              <a:rPr lang="ru-RU" sz="2000" dirty="0"/>
              <a:t> </a:t>
            </a:r>
            <a:r>
              <a:rPr lang="ru-RU" sz="2000" dirty="0" smtClean="0"/>
              <a:t>1. </a:t>
            </a:r>
            <a:r>
              <a:rPr lang="ru-RU" sz="2000" b="1" dirty="0" smtClean="0"/>
              <a:t>Психологическая </a:t>
            </a:r>
            <a:r>
              <a:rPr lang="ru-RU" sz="2000" b="1" dirty="0"/>
              <a:t>и социальная готовность к школе:</a:t>
            </a:r>
            <a:endParaRPr lang="ru-RU" sz="2000" dirty="0"/>
          </a:p>
          <a:p>
            <a:pPr algn="just"/>
            <a:r>
              <a:rPr lang="ru-RU" sz="2000" dirty="0"/>
              <a:t>а) желание учиться в школе;</a:t>
            </a:r>
          </a:p>
          <a:p>
            <a:pPr algn="just"/>
            <a:r>
              <a:rPr lang="ru-RU" sz="2000" dirty="0"/>
              <a:t>б) учебная мотивация;</a:t>
            </a:r>
          </a:p>
          <a:p>
            <a:pPr algn="just"/>
            <a:r>
              <a:rPr lang="ru-RU" sz="2000" dirty="0"/>
              <a:t>в) умение общаться, адекватно вести себя и реагировать на ситуацию;</a:t>
            </a:r>
          </a:p>
          <a:p>
            <a:pPr algn="just"/>
            <a:r>
              <a:rPr lang="ru-RU" sz="2000" dirty="0"/>
              <a:t>г) организованность поведения.</a:t>
            </a:r>
          </a:p>
          <a:p>
            <a:pPr algn="just"/>
            <a:r>
              <a:rPr lang="ru-RU" sz="2000" b="1" dirty="0" smtClean="0"/>
              <a:t>2. Развитие </a:t>
            </a:r>
            <a:r>
              <a:rPr lang="ru-RU" sz="2000" b="1" dirty="0"/>
              <a:t>школьно-значимых психофизиологических функций:</a:t>
            </a:r>
          </a:p>
          <a:p>
            <a:pPr algn="just"/>
            <a:r>
              <a:rPr lang="ru-RU" sz="2000" dirty="0"/>
              <a:t>а) фонематический слух, артикуляционный аппарат;</a:t>
            </a:r>
          </a:p>
          <a:p>
            <a:pPr algn="just"/>
            <a:r>
              <a:rPr lang="ru-RU" sz="2000" dirty="0"/>
              <a:t>б) мелкие мышцы руки;</a:t>
            </a:r>
          </a:p>
          <a:p>
            <a:pPr algn="just"/>
            <a:r>
              <a:rPr lang="ru-RU" sz="2000" dirty="0"/>
              <a:t>в) пространственная ориентация, координация движений, телесная ловкость;</a:t>
            </a:r>
          </a:p>
          <a:p>
            <a:pPr algn="just"/>
            <a:r>
              <a:rPr lang="ru-RU" sz="2000" dirty="0"/>
              <a:t>г) координация в системе «глаз — рука»;</a:t>
            </a:r>
          </a:p>
          <a:p>
            <a:pPr algn="just"/>
            <a:r>
              <a:rPr lang="ru-RU" sz="2000" dirty="0"/>
              <a:t>д) объем зрительного восприятия (по количеству выделенных объектов в картинках-нелепицах, картинках с множеством контуров).</a:t>
            </a:r>
          </a:p>
        </p:txBody>
      </p:sp>
    </p:spTree>
    <p:extLst>
      <p:ext uri="{BB962C8B-B14F-4D97-AF65-F5344CB8AC3E}">
        <p14:creationId xmlns="" xmlns:p14="http://schemas.microsoft.com/office/powerpoint/2010/main" val="668533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lvl="0" algn="ctr"/>
            <a:r>
              <a:rPr lang="ru-RU" sz="3200" b="1" dirty="0"/>
              <a:t>Карта-характеристика готовности ребенка к началу школьного обучения (по </a:t>
            </a:r>
            <a:r>
              <a:rPr lang="ru-RU" sz="3200" b="1" dirty="0" err="1"/>
              <a:t>Овчаровой</a:t>
            </a:r>
            <a:r>
              <a:rPr lang="ru-RU" sz="3200" b="1" dirty="0"/>
              <a:t> Р.В.)</a:t>
            </a: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38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Прямоугольник 5"/>
          <p:cNvSpPr/>
          <p:nvPr/>
        </p:nvSpPr>
        <p:spPr>
          <a:xfrm>
            <a:off x="2019300" y="1981200"/>
            <a:ext cx="9486900" cy="276807"/>
          </a:xfrm>
          <a:prstGeom prst="rect">
            <a:avLst/>
          </a:prstGeom>
        </p:spPr>
        <p:txBody>
          <a:bodyPr wrap="square">
            <a:spAutoFit/>
          </a:bodyPr>
          <a:lstStyle/>
          <a:p>
            <a:pPr algn="just">
              <a:lnSpc>
                <a:spcPts val="1320"/>
              </a:lnSpc>
              <a:spcBef>
                <a:spcPts val="150"/>
              </a:spcBef>
              <a:spcAft>
                <a:spcPts val="150"/>
              </a:spcAft>
              <a:tabLst>
                <a:tab pos="533400" algn="l"/>
              </a:tabLs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719218" y="1981200"/>
            <a:ext cx="9786982" cy="3596369"/>
          </a:xfrm>
          <a:prstGeom prst="rect">
            <a:avLst/>
          </a:prstGeom>
        </p:spPr>
        <p:txBody>
          <a:bodyPr wrap="square">
            <a:spAutoFit/>
          </a:bodyPr>
          <a:lstStyle/>
          <a:p>
            <a:pPr indent="450215" algn="ctr">
              <a:lnSpc>
                <a:spcPct val="115000"/>
              </a:lnSpc>
              <a:spcAft>
                <a:spcPts val="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3. Развитие познавательной деятельности: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а) кругозор;</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б) развитие речи;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развитие познавательной активности, самостоятельности;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г)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сформированность</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интеллектуальных умений (анализ, сравнение, обобщение, установление закономерностей);</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д) произвольность деятельности;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е) контроль деятельности;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ж) темп деятельности.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Если какие-то из этих факторов не сформированы или сформированы недостаточно, то может возникнуть вероятность неблагоприятного течения периода адаптации.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45068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lvl="0" algn="ctr"/>
            <a:r>
              <a:rPr lang="ru-RU" sz="3200" b="1" dirty="0"/>
              <a:t>Карта-характеристика готовности ребенка к началу школьного обучения (по </a:t>
            </a:r>
            <a:r>
              <a:rPr lang="ru-RU" sz="3200" b="1" dirty="0" err="1"/>
              <a:t>Овчаровой</a:t>
            </a:r>
            <a:r>
              <a:rPr lang="ru-RU" sz="3200" b="1" dirty="0"/>
              <a:t> Р.В.)</a:t>
            </a:r>
            <a:endParaRPr lang="ru-RU" sz="3200" dirty="0"/>
          </a:p>
        </p:txBody>
      </p:sp>
      <p:sp>
        <p:nvSpPr>
          <p:cNvPr id="7" name="Номер слайда 6"/>
          <p:cNvSpPr>
            <a:spLocks noGrp="1"/>
          </p:cNvSpPr>
          <p:nvPr>
            <p:ph type="sldNum" sz="quarter" idx="12"/>
          </p:nvPr>
        </p:nvSpPr>
        <p:spPr/>
        <p:txBody>
          <a:bodyPr/>
          <a:lstStyle/>
          <a:p>
            <a:fld id="{D94742DB-6AFA-41B8-87EA-74839393F98D}" type="slidenum">
              <a:rPr lang="ru-RU" smtClean="0"/>
              <a:pPr/>
              <a:t>39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Прямоугольник 5"/>
          <p:cNvSpPr/>
          <p:nvPr/>
        </p:nvSpPr>
        <p:spPr>
          <a:xfrm>
            <a:off x="2019300" y="1981200"/>
            <a:ext cx="9486900" cy="276807"/>
          </a:xfrm>
          <a:prstGeom prst="rect">
            <a:avLst/>
          </a:prstGeom>
        </p:spPr>
        <p:txBody>
          <a:bodyPr wrap="square">
            <a:spAutoFit/>
          </a:bodyPr>
          <a:lstStyle/>
          <a:p>
            <a:pPr algn="just">
              <a:lnSpc>
                <a:spcPts val="1320"/>
              </a:lnSpc>
              <a:spcBef>
                <a:spcPts val="150"/>
              </a:spcBef>
              <a:spcAft>
                <a:spcPts val="150"/>
              </a:spcAft>
              <a:tabLst>
                <a:tab pos="533400" algn="l"/>
              </a:tabLs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719218" y="1793021"/>
            <a:ext cx="9624982" cy="4247317"/>
          </a:xfrm>
          <a:prstGeom prst="rect">
            <a:avLst/>
          </a:prstGeom>
        </p:spPr>
        <p:txBody>
          <a:bodyPr wrap="square">
            <a:spAutoFit/>
          </a:bodyPr>
          <a:lstStyle/>
          <a:p>
            <a:pPr marL="699770" indent="-342900" algn="just">
              <a:buAutoNum type="arabicPeriod" startAt="4"/>
              <a:tabLst>
                <a:tab pos="514985" algn="l"/>
              </a:tabLst>
            </a:pPr>
            <a:r>
              <a:rPr lang="ru-RU" b="1" dirty="0" smtClean="0">
                <a:solidFill>
                  <a:srgbClr val="000000"/>
                </a:solidFill>
                <a:latin typeface="Times New Roman" panose="02020603050405020304" pitchFamily="18" charset="0"/>
                <a:ea typeface="Times New Roman" panose="02020603050405020304" pitchFamily="18" charset="0"/>
              </a:rPr>
              <a:t>Состояние </a:t>
            </a:r>
            <a:r>
              <a:rPr lang="ru-RU" b="1" dirty="0">
                <a:solidFill>
                  <a:srgbClr val="000000"/>
                </a:solidFill>
                <a:latin typeface="Times New Roman" panose="02020603050405020304" pitchFamily="18" charset="0"/>
                <a:ea typeface="Times New Roman" panose="02020603050405020304" pitchFamily="18" charset="0"/>
              </a:rPr>
              <a:t>здоровья</a:t>
            </a:r>
            <a:r>
              <a:rPr lang="ru-RU" b="1" dirty="0" smtClean="0">
                <a:solidFill>
                  <a:srgbClr val="000000"/>
                </a:solidFill>
                <a:latin typeface="Times New Roman" panose="02020603050405020304" pitchFamily="18" charset="0"/>
                <a:ea typeface="Times New Roman" panose="02020603050405020304" pitchFamily="18" charset="0"/>
              </a:rPr>
              <a:t>.</a:t>
            </a:r>
          </a:p>
          <a:p>
            <a:pPr marL="356870" algn="just">
              <a:tabLst>
                <a:tab pos="514985" algn="l"/>
              </a:tabLst>
            </a:pPr>
            <a:r>
              <a:rPr lang="ru-RU" dirty="0" smtClean="0">
                <a:solidFill>
                  <a:srgbClr val="000000"/>
                </a:solidFill>
                <a:latin typeface="Times New Roman" panose="02020603050405020304" pitchFamily="18" charset="0"/>
                <a:ea typeface="Times New Roman" panose="02020603050405020304" pitchFamily="18" charset="0"/>
              </a:rPr>
              <a:t>Педагогами </a:t>
            </a:r>
            <a:r>
              <a:rPr lang="ru-RU" dirty="0">
                <a:solidFill>
                  <a:srgbClr val="000000"/>
                </a:solidFill>
                <a:latin typeface="Times New Roman" panose="02020603050405020304" pitchFamily="18" charset="0"/>
                <a:ea typeface="Times New Roman" panose="02020603050405020304" pitchFamily="18" charset="0"/>
              </a:rPr>
              <a:t>используется и другой подход к определению готовности детей к обучению в школе. В основе его лежит принцип достаточного минимума: оцениваются только те психические свойства (качества) ребенка, без знания которых невозможно определить степень его готовности к школьному старту, а следовательно, и наиболее благоприятный для него маршрут обучения. </a:t>
            </a:r>
            <a:endParaRPr lang="ru-RU" dirty="0" smtClean="0">
              <a:solidFill>
                <a:srgbClr val="000000"/>
              </a:solidFill>
              <a:latin typeface="Times New Roman" panose="02020603050405020304" pitchFamily="18" charset="0"/>
              <a:ea typeface="Times New Roman" panose="02020603050405020304" pitchFamily="18" charset="0"/>
            </a:endParaRPr>
          </a:p>
          <a:p>
            <a:pPr marL="356870" algn="just">
              <a:tabLst>
                <a:tab pos="514985" algn="l"/>
              </a:tabLst>
            </a:pPr>
            <a:r>
              <a:rPr lang="ru-RU" b="1" i="1" dirty="0" smtClean="0">
                <a:solidFill>
                  <a:srgbClr val="000000"/>
                </a:solidFill>
                <a:latin typeface="Times New Roman" panose="02020603050405020304" pitchFamily="18" charset="0"/>
                <a:ea typeface="Times New Roman" panose="02020603050405020304" pitchFamily="18" charset="0"/>
              </a:rPr>
              <a:t>Такими </a:t>
            </a:r>
            <a:r>
              <a:rPr lang="ru-RU" b="1" i="1" dirty="0">
                <a:solidFill>
                  <a:srgbClr val="000000"/>
                </a:solidFill>
                <a:latin typeface="Times New Roman" panose="02020603050405020304" pitchFamily="18" charset="0"/>
                <a:ea typeface="Times New Roman" panose="02020603050405020304" pitchFamily="18" charset="0"/>
              </a:rPr>
              <a:t>показателями являются:</a:t>
            </a:r>
            <a:endParaRPr lang="ru-RU" sz="1600" dirty="0" smtClean="0">
              <a:effectLst/>
              <a:latin typeface="Times New Roman" panose="02020603050405020304" pitchFamily="18" charset="0"/>
              <a:ea typeface="Times New Roman" panose="02020603050405020304" pitchFamily="18" charset="0"/>
            </a:endParaRPr>
          </a:p>
          <a:p>
            <a:pPr marL="545465" indent="-179705" algn="just">
              <a:tabLst>
                <a:tab pos="545465" algn="l"/>
              </a:tabLst>
            </a:pPr>
            <a:r>
              <a:rPr lang="ru-RU" dirty="0" smtClean="0">
                <a:solidFill>
                  <a:srgbClr val="000000"/>
                </a:solidFill>
                <a:latin typeface="Times New Roman" panose="02020603050405020304" pitchFamily="18" charset="0"/>
                <a:ea typeface="Arial" panose="020B0604020202020204" pitchFamily="34" charset="0"/>
              </a:rPr>
              <a:t>• </a:t>
            </a:r>
            <a:r>
              <a:rPr lang="ru-RU" dirty="0" smtClean="0">
                <a:solidFill>
                  <a:srgbClr val="000000"/>
                </a:solidFill>
                <a:latin typeface="Times New Roman" panose="02020603050405020304" pitchFamily="18" charset="0"/>
                <a:ea typeface="Times New Roman" panose="02020603050405020304" pitchFamily="18" charset="0"/>
              </a:rPr>
              <a:t>способность </a:t>
            </a:r>
            <a:r>
              <a:rPr lang="ru-RU" dirty="0">
                <a:solidFill>
                  <a:srgbClr val="000000"/>
                </a:solidFill>
                <a:latin typeface="Times New Roman" panose="02020603050405020304" pitchFamily="18" charset="0"/>
                <a:ea typeface="Times New Roman" panose="02020603050405020304" pitchFamily="18" charset="0"/>
              </a:rPr>
              <a:t>ребенка к умственной активности (инициативность и настой­чивость в умственной деятельности);</a:t>
            </a:r>
            <a:endParaRPr lang="ru-RU" sz="1600" dirty="0" smtClean="0">
              <a:effectLst/>
              <a:latin typeface="Times New Roman" panose="02020603050405020304" pitchFamily="18" charset="0"/>
              <a:ea typeface="Times New Roman" panose="02020603050405020304" pitchFamily="18" charset="0"/>
            </a:endParaRPr>
          </a:p>
          <a:p>
            <a:pPr marL="545465" indent="-179705" algn="just">
              <a:tabLst>
                <a:tab pos="545465" algn="l"/>
              </a:tabLst>
            </a:pPr>
            <a:r>
              <a:rPr lang="ru-RU" dirty="0" smtClean="0">
                <a:solidFill>
                  <a:srgbClr val="000000"/>
                </a:solidFill>
                <a:latin typeface="Times New Roman" panose="02020603050405020304" pitchFamily="18" charset="0"/>
                <a:ea typeface="Arial" panose="020B0604020202020204" pitchFamily="34" charset="0"/>
              </a:rPr>
              <a:t>• </a:t>
            </a:r>
            <a:r>
              <a:rPr lang="ru-RU" dirty="0">
                <a:solidFill>
                  <a:srgbClr val="000000"/>
                </a:solidFill>
                <a:latin typeface="Times New Roman" panose="02020603050405020304" pitchFamily="18" charset="0"/>
                <a:ea typeface="Times New Roman" panose="02020603050405020304" pitchFamily="18" charset="0"/>
              </a:rPr>
              <a:t>способность к </a:t>
            </a:r>
            <a:r>
              <a:rPr lang="ru-RU" dirty="0" err="1">
                <a:solidFill>
                  <a:srgbClr val="000000"/>
                </a:solidFill>
                <a:latin typeface="Times New Roman" panose="02020603050405020304" pitchFamily="18" charset="0"/>
                <a:ea typeface="Times New Roman" panose="02020603050405020304" pitchFamily="18" charset="0"/>
              </a:rPr>
              <a:t>саморегуляции</a:t>
            </a:r>
            <a:r>
              <a:rPr lang="ru-RU" dirty="0">
                <a:solidFill>
                  <a:srgbClr val="000000"/>
                </a:solidFill>
                <a:latin typeface="Times New Roman" panose="02020603050405020304" pitchFamily="18" charset="0"/>
                <a:ea typeface="Times New Roman" panose="02020603050405020304" pitchFamily="18" charset="0"/>
              </a:rPr>
              <a:t> учебной деятельности (осознание цели, уме­ние планировать действия по достижению целей, контролировать результаты, ориентироваться на образец);</a:t>
            </a:r>
            <a:endParaRPr lang="ru-RU" sz="1600" dirty="0" smtClean="0">
              <a:effectLst/>
              <a:latin typeface="Times New Roman" panose="02020603050405020304" pitchFamily="18" charset="0"/>
              <a:ea typeface="Times New Roman" panose="02020603050405020304" pitchFamily="18" charset="0"/>
            </a:endParaRPr>
          </a:p>
          <a:p>
            <a:pPr marL="545465" indent="-179705" algn="just">
              <a:tabLst>
                <a:tab pos="545465" algn="l"/>
              </a:tabLst>
            </a:pPr>
            <a:r>
              <a:rPr lang="ru-RU" dirty="0" smtClean="0">
                <a:solidFill>
                  <a:srgbClr val="000000"/>
                </a:solidFill>
                <a:latin typeface="Times New Roman" panose="02020603050405020304" pitchFamily="18" charset="0"/>
                <a:ea typeface="Arial" panose="020B0604020202020204" pitchFamily="34" charset="0"/>
              </a:rPr>
              <a:t>• </a:t>
            </a:r>
            <a:r>
              <a:rPr lang="ru-RU" dirty="0" smtClean="0">
                <a:solidFill>
                  <a:srgbClr val="000000"/>
                </a:solidFill>
                <a:latin typeface="Times New Roman" panose="02020603050405020304" pitchFamily="18" charset="0"/>
                <a:ea typeface="Times New Roman" panose="02020603050405020304" pitchFamily="18" charset="0"/>
              </a:rPr>
              <a:t>способность </a:t>
            </a:r>
            <a:r>
              <a:rPr lang="ru-RU" dirty="0">
                <a:solidFill>
                  <a:srgbClr val="000000"/>
                </a:solidFill>
                <a:latin typeface="Times New Roman" panose="02020603050405020304" pitchFamily="18" charset="0"/>
                <a:ea typeface="Times New Roman" panose="02020603050405020304" pitchFamily="18" charset="0"/>
              </a:rPr>
              <a:t>удерживать в памяти небольшие порции информации, указания</a:t>
            </a:r>
            <a:br>
              <a:rPr lang="ru-RU" dirty="0">
                <a:solidFill>
                  <a:srgbClr val="000000"/>
                </a:solidFill>
                <a:latin typeface="Times New Roman" panose="02020603050405020304" pitchFamily="18" charset="0"/>
                <a:ea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rPr>
              <a:t>педагога, необходимые для выполнения задания (кратковременная память);</a:t>
            </a:r>
            <a:endParaRPr lang="ru-RU" sz="1600" dirty="0" smtClean="0">
              <a:effectLst/>
              <a:latin typeface="Times New Roman" panose="02020603050405020304" pitchFamily="18" charset="0"/>
              <a:ea typeface="Times New Roman" panose="02020603050405020304" pitchFamily="18" charset="0"/>
            </a:endParaRPr>
          </a:p>
          <a:p>
            <a:pPr marL="365760" algn="just">
              <a:tabLst>
                <a:tab pos="545465" algn="l"/>
              </a:tabLst>
            </a:pPr>
            <a:r>
              <a:rPr lang="ru-RU" dirty="0" smtClean="0">
                <a:solidFill>
                  <a:srgbClr val="000000"/>
                </a:solidFill>
                <a:latin typeface="Times New Roman" panose="02020603050405020304" pitchFamily="18" charset="0"/>
                <a:ea typeface="Arial" panose="020B0604020202020204" pitchFamily="34" charset="0"/>
              </a:rPr>
              <a:t>• </a:t>
            </a:r>
            <a:r>
              <a:rPr lang="ru-RU" dirty="0">
                <a:solidFill>
                  <a:srgbClr val="000000"/>
                </a:solidFill>
                <a:latin typeface="Times New Roman" panose="02020603050405020304" pitchFamily="18" charset="0"/>
                <a:ea typeface="Times New Roman" panose="02020603050405020304" pitchFamily="18" charset="0"/>
              </a:rPr>
              <a:t>способность осуществлять элементарные умозаключения, рассуждать</a:t>
            </a:r>
            <a:r>
              <a:rPr lang="ru-RU" dirty="0" smtClean="0">
                <a:solidFill>
                  <a:srgbClr val="000000"/>
                </a:solidFill>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marL="365760" algn="just">
              <a:tabLst>
                <a:tab pos="545465" algn="l"/>
              </a:tabLst>
            </a:pPr>
            <a:r>
              <a:rPr lang="ru-RU" dirty="0" smtClean="0">
                <a:solidFill>
                  <a:srgbClr val="000000"/>
                </a:solidFill>
                <a:latin typeface="Times New Roman" panose="02020603050405020304" pitchFamily="18" charset="0"/>
                <a:ea typeface="Arial" panose="020B0604020202020204" pitchFamily="34" charset="0"/>
              </a:rPr>
              <a:t>•</a:t>
            </a:r>
            <a:r>
              <a:rPr lang="ru-RU" dirty="0">
                <a:solidFill>
                  <a:srgbClr val="000000"/>
                </a:solidFill>
                <a:latin typeface="Times New Roman" panose="02020603050405020304" pitchFamily="18" charset="0"/>
                <a:ea typeface="Arial" panose="020B0604020202020204" pitchFamily="34" charset="0"/>
              </a:rPr>
              <a:t> </a:t>
            </a:r>
            <a:r>
              <a:rPr lang="ru-RU" dirty="0" smtClean="0">
                <a:solidFill>
                  <a:srgbClr val="000000"/>
                </a:solidFill>
                <a:latin typeface="Times New Roman" panose="02020603050405020304" pitchFamily="18" charset="0"/>
                <a:ea typeface="Times New Roman" panose="02020603050405020304" pitchFamily="18" charset="0"/>
              </a:rPr>
              <a:t>словарное </a:t>
            </a:r>
            <a:r>
              <a:rPr lang="ru-RU" dirty="0">
                <a:solidFill>
                  <a:srgbClr val="000000"/>
                </a:solidFill>
                <a:latin typeface="Times New Roman" panose="02020603050405020304" pitchFamily="18" charset="0"/>
                <a:ea typeface="Times New Roman" panose="02020603050405020304" pitchFamily="18" charset="0"/>
              </a:rPr>
              <a:t>развитие и способность фонематического восприятия (слуха).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1848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06518" y="286603"/>
            <a:ext cx="9875882" cy="1161197"/>
          </a:xfrm>
        </p:spPr>
        <p:txBody>
          <a:bodyPr>
            <a:normAutofit/>
          </a:bodyPr>
          <a:lstStyle/>
          <a:p>
            <a:pPr algn="ctr" eaLnBrk="1" hangingPunct="1"/>
            <a:r>
              <a:rPr lang="ru-RU" altLang="ru-RU" sz="3200" b="1" dirty="0"/>
              <a:t>Возрастные особенности </a:t>
            </a:r>
            <a:r>
              <a:rPr lang="ru-RU" altLang="ru-RU" sz="3200" b="1" dirty="0" smtClean="0"/>
              <a:t>первоклассников</a:t>
            </a:r>
            <a:r>
              <a:rPr lang="ru-RU" altLang="ru-RU" sz="3200" b="1" dirty="0"/>
              <a:t>.</a:t>
            </a:r>
            <a:endParaRPr lang="ru-RU" altLang="ru-RU" sz="3200" dirty="0"/>
          </a:p>
        </p:txBody>
      </p:sp>
      <p:sp>
        <p:nvSpPr>
          <p:cNvPr id="7171" name="Rectangle 3"/>
          <p:cNvSpPr>
            <a:spLocks noGrp="1" noChangeArrowheads="1"/>
          </p:cNvSpPr>
          <p:nvPr>
            <p:ph type="body" idx="1"/>
          </p:nvPr>
        </p:nvSpPr>
        <p:spPr>
          <a:xfrm>
            <a:off x="1706519" y="1636713"/>
            <a:ext cx="10040982" cy="4608512"/>
          </a:xfrm>
        </p:spPr>
        <p:txBody>
          <a:bodyPr>
            <a:normAutofit fontScale="92500" lnSpcReduction="20000"/>
          </a:bodyPr>
          <a:lstStyle/>
          <a:p>
            <a:pPr eaLnBrk="1" hangingPunct="1">
              <a:lnSpc>
                <a:spcPct val="80000"/>
              </a:lnSpc>
            </a:pPr>
            <a:endParaRPr lang="ru-RU" altLang="ru-RU" sz="1600" dirty="0">
              <a:solidFill>
                <a:schemeClr val="tx1"/>
              </a:solidFill>
            </a:endParaRPr>
          </a:p>
          <a:p>
            <a:pPr algn="just" eaLnBrk="1" hangingPunct="1">
              <a:lnSpc>
                <a:spcPct val="80000"/>
              </a:lnSpc>
            </a:pPr>
            <a:r>
              <a:rPr lang="ru-RU" altLang="ru-RU" sz="1900" dirty="0">
                <a:solidFill>
                  <a:schemeClr val="tx1"/>
                </a:solidFill>
              </a:rPr>
              <a:t>Переход из дошкольного, в младший школьный возраст нередко сопровождается кризисом 7 лет.</a:t>
            </a:r>
          </a:p>
          <a:p>
            <a:pPr algn="just" eaLnBrk="1" hangingPunct="1">
              <a:lnSpc>
                <a:spcPct val="80000"/>
              </a:lnSpc>
            </a:pPr>
            <a:r>
              <a:rPr lang="ru-RU" altLang="ru-RU" sz="1900" dirty="0">
                <a:solidFill>
                  <a:schemeClr val="tx1"/>
                </a:solidFill>
              </a:rPr>
              <a:t>Нормы и правила школьной жизни порой идут вразрез с желаниями ребенка. К этим нормам нужно адаптироваться.</a:t>
            </a:r>
          </a:p>
          <a:p>
            <a:pPr algn="just" eaLnBrk="1" hangingPunct="1">
              <a:lnSpc>
                <a:spcPct val="80000"/>
              </a:lnSpc>
            </a:pPr>
            <a:r>
              <a:rPr lang="ru-RU" altLang="ru-RU" sz="1900" dirty="0">
                <a:solidFill>
                  <a:schemeClr val="tx1"/>
                </a:solidFill>
              </a:rPr>
              <a:t>Дети наряду с радостью, восторгом или удивлением по поводу происходящего в школе, испытывают тревогу, растерянность напряжение.</a:t>
            </a:r>
          </a:p>
          <a:p>
            <a:pPr algn="just" eaLnBrk="1" hangingPunct="1">
              <a:lnSpc>
                <a:spcPct val="80000"/>
              </a:lnSpc>
            </a:pPr>
            <a:r>
              <a:rPr lang="ru-RU" altLang="ru-RU" sz="1900" dirty="0">
                <a:solidFill>
                  <a:schemeClr val="tx1"/>
                </a:solidFill>
              </a:rPr>
              <a:t>Свое новое положение ребенок не всегда осознает, но обязательно переживает его: он </a:t>
            </a:r>
            <a:r>
              <a:rPr lang="ru-RU" altLang="ru-RU" sz="1900" dirty="0" smtClean="0">
                <a:solidFill>
                  <a:schemeClr val="tx1"/>
                </a:solidFill>
              </a:rPr>
              <a:t>гордится </a:t>
            </a:r>
            <a:r>
              <a:rPr lang="ru-RU" altLang="ru-RU" sz="1900" dirty="0">
                <a:solidFill>
                  <a:schemeClr val="tx1"/>
                </a:solidFill>
              </a:rPr>
              <a:t>тем, что стал взрослым, ему приятно его новое положение.</a:t>
            </a:r>
          </a:p>
          <a:p>
            <a:pPr algn="just" eaLnBrk="1" hangingPunct="1">
              <a:lnSpc>
                <a:spcPct val="80000"/>
              </a:lnSpc>
            </a:pPr>
            <a:r>
              <a:rPr lang="ru-RU" altLang="ru-RU" sz="1900" dirty="0">
                <a:solidFill>
                  <a:schemeClr val="tx1"/>
                </a:solidFill>
              </a:rPr>
              <a:t>Формируется самооценка личности.</a:t>
            </a:r>
          </a:p>
          <a:p>
            <a:pPr algn="just" eaLnBrk="1" hangingPunct="1">
              <a:lnSpc>
                <a:spcPct val="80000"/>
              </a:lnSpc>
            </a:pPr>
            <a:r>
              <a:rPr lang="ru-RU" altLang="ru-RU" sz="1900" dirty="0">
                <a:solidFill>
                  <a:schemeClr val="tx1"/>
                </a:solidFill>
              </a:rPr>
              <a:t>Первоклассник уже понимает, что оценка его поступков определяется прежде всего тем, как его поступки выглядят в глазах окружающих людей.</a:t>
            </a:r>
          </a:p>
          <a:p>
            <a:pPr algn="just" eaLnBrk="1" hangingPunct="1">
              <a:lnSpc>
                <a:spcPct val="80000"/>
              </a:lnSpc>
            </a:pPr>
            <a:r>
              <a:rPr lang="ru-RU" altLang="ru-RU" sz="1900" dirty="0">
                <a:solidFill>
                  <a:schemeClr val="tx1"/>
                </a:solidFill>
              </a:rPr>
              <a:t>Дети возбудимы, легко отвлекаются, т.к. лобные доли больших полушарий не сформированы, они сформируются к 13 годам.</a:t>
            </a:r>
          </a:p>
          <a:p>
            <a:pPr algn="just" eaLnBrk="1" hangingPunct="1">
              <a:lnSpc>
                <a:spcPct val="80000"/>
              </a:lnSpc>
            </a:pPr>
            <a:r>
              <a:rPr lang="ru-RU" altLang="ru-RU" sz="1900" dirty="0">
                <a:solidFill>
                  <a:schemeClr val="tx1"/>
                </a:solidFill>
              </a:rPr>
              <a:t>Особую роль в жизни школьника играет учитель, который выступает как центр его жизни.</a:t>
            </a:r>
          </a:p>
          <a:p>
            <a:pPr algn="just" eaLnBrk="1" hangingPunct="1">
              <a:lnSpc>
                <a:spcPct val="80000"/>
              </a:lnSpc>
            </a:pPr>
            <a:r>
              <a:rPr lang="ru-RU" altLang="ru-RU" sz="1900" dirty="0">
                <a:solidFill>
                  <a:schemeClr val="tx1"/>
                </a:solidFill>
              </a:rPr>
              <a:t>Период приспособления к требованиям школы, существует у всех 1-классников. У одних он </a:t>
            </a:r>
            <a:r>
              <a:rPr lang="ru-RU" altLang="ru-RU" sz="1900" dirty="0" smtClean="0">
                <a:solidFill>
                  <a:schemeClr val="tx1"/>
                </a:solidFill>
              </a:rPr>
              <a:t>длится </a:t>
            </a:r>
            <a:r>
              <a:rPr lang="ru-RU" altLang="ru-RU" sz="1900" dirty="0">
                <a:solidFill>
                  <a:schemeClr val="tx1"/>
                </a:solidFill>
              </a:rPr>
              <a:t>1 месяц, у других 1 четверть, у 3-их растягивается на 1-ый учебный год. </a:t>
            </a:r>
          </a:p>
        </p:txBody>
      </p:sp>
      <p:pic>
        <p:nvPicPr>
          <p:cNvPr id="2" name="Рисунок 1"/>
          <p:cNvPicPr>
            <a:picLocks noChangeAspect="1"/>
          </p:cNvPicPr>
          <p:nvPr/>
        </p:nvPicPr>
        <p:blipFill>
          <a:blip r:embed="rId2" cstate="print"/>
          <a:stretch>
            <a:fillRect/>
          </a:stretch>
        </p:blipFill>
        <p:spPr>
          <a:xfrm>
            <a:off x="17780" y="435233"/>
            <a:ext cx="1688738" cy="5809992"/>
          </a:xfrm>
          <a:prstGeom prst="rect">
            <a:avLst/>
          </a:prstGeom>
        </p:spPr>
      </p:pic>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4742DB-6AFA-41B8-87EA-74839393F98D}" type="slidenum">
              <a:rPr lang="ru-RU" smtClean="0"/>
              <a:pPr/>
              <a:t>4</a:t>
            </a:fld>
            <a:endParaRPr lang="ru-RU"/>
          </a:p>
        </p:txBody>
      </p:sp>
    </p:spTree>
    <p:extLst>
      <p:ext uri="{BB962C8B-B14F-4D97-AF65-F5344CB8AC3E}">
        <p14:creationId xmlns="" xmlns:p14="http://schemas.microsoft.com/office/powerpoint/2010/main" val="3864694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lvl="0" algn="ctr"/>
            <a:r>
              <a:rPr lang="ru-RU" sz="3200" b="1" dirty="0"/>
              <a:t>Карта-характеристика готовности ребенка к началу школьного обучения (по </a:t>
            </a:r>
            <a:r>
              <a:rPr lang="ru-RU" sz="3200" b="1" dirty="0" err="1"/>
              <a:t>Овчаровой</a:t>
            </a:r>
            <a:r>
              <a:rPr lang="ru-RU" sz="3200" b="1" dirty="0"/>
              <a:t> Р.В.)</a:t>
            </a:r>
            <a:endParaRPr lang="ru-RU" sz="3200" dirty="0"/>
          </a:p>
        </p:txBody>
      </p:sp>
      <p:sp>
        <p:nvSpPr>
          <p:cNvPr id="4" name="Объект 3"/>
          <p:cNvSpPr>
            <a:spLocks noGrp="1"/>
          </p:cNvSpPr>
          <p:nvPr>
            <p:ph sz="half" idx="2"/>
          </p:nvPr>
        </p:nvSpPr>
        <p:spPr>
          <a:xfrm>
            <a:off x="1651000" y="1981200"/>
            <a:ext cx="9855200" cy="4114800"/>
          </a:xfrm>
        </p:spPr>
        <p:txBody>
          <a:bodyPr/>
          <a:lstStyle/>
          <a:p>
            <a:pPr algn="just"/>
            <a:endParaRPr lang="ru-RU" dirty="0">
              <a:solidFill>
                <a:schemeClr val="tx1"/>
              </a:solidFill>
            </a:endParaRPr>
          </a:p>
          <a:p>
            <a:pPr algn="just"/>
            <a:r>
              <a:rPr lang="ru-RU" dirty="0">
                <a:solidFill>
                  <a:schemeClr val="tx1"/>
                </a:solidFill>
              </a:rPr>
              <a:t> </a:t>
            </a:r>
            <a:r>
              <a:rPr lang="ru-RU" b="1" dirty="0">
                <a:solidFill>
                  <a:schemeClr val="tx1"/>
                </a:solidFill>
              </a:rPr>
              <a:t>Оценка уровня школьной адаптации состоит </a:t>
            </a:r>
            <a:r>
              <a:rPr lang="ru-RU" b="1" dirty="0" smtClean="0">
                <a:solidFill>
                  <a:schemeClr val="tx1"/>
                </a:solidFill>
              </a:rPr>
              <a:t>из </a:t>
            </a:r>
            <a:r>
              <a:rPr lang="ru-RU" b="1" dirty="0">
                <a:solidFill>
                  <a:schemeClr val="tx1"/>
                </a:solidFill>
              </a:rPr>
              <a:t>следующих блоков:</a:t>
            </a:r>
            <a:endParaRPr lang="ru-RU" dirty="0">
              <a:solidFill>
                <a:schemeClr val="tx1"/>
              </a:solidFill>
            </a:endParaRPr>
          </a:p>
          <a:p>
            <a:pPr algn="just"/>
            <a:r>
              <a:rPr lang="ru-RU" dirty="0">
                <a:solidFill>
                  <a:schemeClr val="tx1"/>
                </a:solidFill>
              </a:rPr>
              <a:t>Показатель интеллектуального развития – несет в себе информацию об уровне развития ВПФ, о способности к обучению и </a:t>
            </a:r>
            <a:r>
              <a:rPr lang="ru-RU" dirty="0" err="1">
                <a:solidFill>
                  <a:schemeClr val="tx1"/>
                </a:solidFill>
              </a:rPr>
              <a:t>саморегуляции</a:t>
            </a:r>
            <a:r>
              <a:rPr lang="ru-RU" dirty="0">
                <a:solidFill>
                  <a:schemeClr val="tx1"/>
                </a:solidFill>
              </a:rPr>
              <a:t> интеллектуальной деятельности ребенка.</a:t>
            </a:r>
          </a:p>
          <a:p>
            <a:pPr algn="just"/>
            <a:r>
              <a:rPr lang="ru-RU" dirty="0">
                <a:solidFill>
                  <a:schemeClr val="tx1"/>
                </a:solidFill>
              </a:rPr>
              <a:t>Показатель эмоционального развития – отражает уровень эмоционально-</a:t>
            </a:r>
            <a:r>
              <a:rPr lang="ru-RU" dirty="0" err="1">
                <a:solidFill>
                  <a:schemeClr val="tx1"/>
                </a:solidFill>
              </a:rPr>
              <a:t>экспресивного</a:t>
            </a:r>
            <a:r>
              <a:rPr lang="ru-RU" dirty="0">
                <a:solidFill>
                  <a:schemeClr val="tx1"/>
                </a:solidFill>
              </a:rPr>
              <a:t> развития ребенка, его личностный рост.</a:t>
            </a:r>
          </a:p>
          <a:p>
            <a:pPr algn="just"/>
            <a:r>
              <a:rPr lang="ru-RU" dirty="0">
                <a:solidFill>
                  <a:schemeClr val="tx1"/>
                </a:solidFill>
              </a:rPr>
              <a:t>Показатель </a:t>
            </a:r>
            <a:r>
              <a:rPr lang="ru-RU" dirty="0" err="1">
                <a:solidFill>
                  <a:schemeClr val="tx1"/>
                </a:solidFill>
              </a:rPr>
              <a:t>сформированности</a:t>
            </a:r>
            <a:r>
              <a:rPr lang="ru-RU" dirty="0">
                <a:solidFill>
                  <a:schemeClr val="tx1"/>
                </a:solidFill>
              </a:rPr>
              <a:t> коммуникативных навыков (с учетом новообразований кризиса 7 лет: самооценки и уровня притязаний).</a:t>
            </a:r>
          </a:p>
          <a:p>
            <a:pPr algn="just"/>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40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Прямоугольник 5"/>
          <p:cNvSpPr/>
          <p:nvPr/>
        </p:nvSpPr>
        <p:spPr>
          <a:xfrm>
            <a:off x="2019300" y="1981200"/>
            <a:ext cx="9486900" cy="276807"/>
          </a:xfrm>
          <a:prstGeom prst="rect">
            <a:avLst/>
          </a:prstGeom>
        </p:spPr>
        <p:txBody>
          <a:bodyPr wrap="square">
            <a:spAutoFit/>
          </a:bodyPr>
          <a:lstStyle/>
          <a:p>
            <a:pPr algn="just">
              <a:lnSpc>
                <a:spcPts val="1320"/>
              </a:lnSpc>
              <a:spcBef>
                <a:spcPts val="150"/>
              </a:spcBef>
              <a:spcAft>
                <a:spcPts val="150"/>
              </a:spcAft>
              <a:tabLst>
                <a:tab pos="533400" algn="l"/>
              </a:tabLs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14627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lvl="0" algn="ct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СОЗДАНИЕ </a:t>
            </a:r>
            <a:r>
              <a:rPr lang="ru-RU" sz="3200" b="1" dirty="0" smtClean="0">
                <a:latin typeface="Times New Roman" panose="02020603050405020304" pitchFamily="18" charset="0"/>
                <a:ea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ea typeface="Times New Roman" panose="02020603050405020304" pitchFamily="18" charset="0"/>
                <a:cs typeface="Times New Roman" panose="02020603050405020304" pitchFamily="18" charset="0"/>
              </a:rPr>
              <a:t>ПРЕДМЕТНО-ПРОСТРАНСТВЕННОЙ </a:t>
            </a: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СРЕДЫ</a:t>
            </a:r>
            <a:r>
              <a:rPr lang="ru-RU" sz="3200" dirty="0">
                <a:latin typeface="Calibri" panose="020F0502020204030204" pitchFamily="34" charset="0"/>
                <a:ea typeface="Calibri" panose="020F0502020204030204" pitchFamily="34" charset="0"/>
                <a:cs typeface="Times New Roman" panose="02020603050405020304" pitchFamily="18" charset="0"/>
              </a:rPr>
              <a:t/>
            </a:r>
            <a:br>
              <a:rPr lang="ru-RU" sz="3200" dirty="0">
                <a:latin typeface="Calibri" panose="020F0502020204030204" pitchFamily="34" charset="0"/>
                <a:ea typeface="Calibri" panose="020F0502020204030204" pitchFamily="34" charset="0"/>
                <a:cs typeface="Times New Roman" panose="02020603050405020304" pitchFamily="18" charset="0"/>
              </a:rPr>
            </a:b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41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Прямоугольник 5"/>
          <p:cNvSpPr/>
          <p:nvPr/>
        </p:nvSpPr>
        <p:spPr>
          <a:xfrm>
            <a:off x="2019300" y="1981200"/>
            <a:ext cx="9486900" cy="3659976"/>
          </a:xfrm>
          <a:prstGeom prst="rect">
            <a:avLst/>
          </a:prstGeom>
        </p:spPr>
        <p:txBody>
          <a:bodyPr wrap="square">
            <a:spAutoFit/>
          </a:bodyPr>
          <a:lstStyle/>
          <a:p>
            <a:pPr algn="just">
              <a:lnSpc>
                <a:spcPts val="1320"/>
              </a:lnSpc>
              <a:spcBef>
                <a:spcPts val="150"/>
              </a:spcBef>
              <a:spcAft>
                <a:spcPts val="150"/>
              </a:spcAft>
              <a:tabLst>
                <a:tab pos="533400" algn="l"/>
              </a:tabLs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2065" indent="311150" algn="just">
              <a:spcBef>
                <a:spcPts val="150"/>
              </a:spcBef>
              <a:spcAft>
                <a:spcPts val="150"/>
              </a:spcAft>
            </a:pPr>
            <a:r>
              <a:rPr lang="ru-RU" sz="2400" spc="-10" dirty="0" smtClean="0">
                <a:effectLst/>
                <a:latin typeface="Times New Roman" panose="02020603050405020304" pitchFamily="18" charset="0"/>
                <a:ea typeface="Times New Roman" panose="02020603050405020304" pitchFamily="18" charset="0"/>
                <a:cs typeface="Times New Roman" panose="02020603050405020304" pitchFamily="18" charset="0"/>
              </a:rPr>
              <a:t>Каждый первоклассник обеспечивается удобным рабочим местом за партой или </a:t>
            </a:r>
            <a:r>
              <a:rPr lang="ru-RU" sz="2400" spc="-5" dirty="0" smtClean="0">
                <a:effectLst/>
                <a:latin typeface="Times New Roman" panose="02020603050405020304" pitchFamily="18" charset="0"/>
                <a:ea typeface="Times New Roman" panose="02020603050405020304" pitchFamily="18" charset="0"/>
                <a:cs typeface="Times New Roman" panose="02020603050405020304" pitchFamily="18" charset="0"/>
              </a:rPr>
              <a:t>столом в соответствии с ростом и состоянием слуха и зрения. Для детей с наруше­</a:t>
            </a:r>
            <a:r>
              <a:rPr lang="ru-RU" sz="2400" spc="-15" dirty="0" smtClean="0">
                <a:effectLst/>
                <a:latin typeface="Times New Roman" panose="02020603050405020304" pitchFamily="18" charset="0"/>
                <a:ea typeface="Times New Roman" panose="02020603050405020304" pitchFamily="18" charset="0"/>
                <a:cs typeface="Times New Roman" panose="02020603050405020304" pitchFamily="18" charset="0"/>
              </a:rPr>
              <a:t>ниями слуха и зрения парты, независимо от их роста, ставятся первыми, причем для </a:t>
            </a:r>
            <a:r>
              <a:rPr lang="ru-RU" sz="2400" spc="-10" dirty="0" smtClean="0">
                <a:effectLst/>
                <a:latin typeface="Times New Roman" panose="02020603050405020304" pitchFamily="18" charset="0"/>
                <a:ea typeface="Times New Roman" panose="02020603050405020304" pitchFamily="18" charset="0"/>
                <a:cs typeface="Times New Roman" panose="02020603050405020304" pitchFamily="18" charset="0"/>
              </a:rPr>
              <a:t>детей с пониженной остротой зрения они размещаются в первом ряду от окна.</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350" marR="12065" indent="298450" algn="just">
              <a:spcBef>
                <a:spcPts val="25"/>
              </a:spcBef>
              <a:spcAft>
                <a:spcPts val="0"/>
              </a:spcAft>
            </a:pPr>
            <a:r>
              <a:rPr lang="ru-RU" sz="2400" spc="5" dirty="0" smtClean="0">
                <a:effectLst/>
                <a:latin typeface="Times New Roman" panose="02020603050405020304" pitchFamily="18" charset="0"/>
                <a:ea typeface="Times New Roman" panose="02020603050405020304" pitchFamily="18" charset="0"/>
                <a:cs typeface="Times New Roman" panose="02020603050405020304" pitchFamily="18" charset="0"/>
              </a:rPr>
              <a:t>Столы в классных комнатах располагаются так, чтобы можно было организо­</a:t>
            </a:r>
            <a:r>
              <a:rPr lang="ru-RU" sz="2400" spc="-5" dirty="0" smtClean="0">
                <a:effectLst/>
                <a:latin typeface="Times New Roman" panose="02020603050405020304" pitchFamily="18" charset="0"/>
                <a:ea typeface="Times New Roman" panose="02020603050405020304" pitchFamily="18" charset="0"/>
                <a:cs typeface="Times New Roman" panose="02020603050405020304" pitchFamily="18" charset="0"/>
              </a:rPr>
              <a:t>вать фронтальную, групповую и парную работу обучающихся на уроке. По возмож­</a:t>
            </a: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ности учебники и дидактические пособия для первоклассников хранятся в школе.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52080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30480" y="286603"/>
            <a:ext cx="1688738" cy="5809397"/>
          </a:xfrm>
          <a:prstGeom prst="rect">
            <a:avLst/>
          </a:prstGeom>
        </p:spPr>
      </p:pic>
      <p:sp>
        <p:nvSpPr>
          <p:cNvPr id="2" name="Заголовок 1"/>
          <p:cNvSpPr>
            <a:spLocks noGrp="1"/>
          </p:cNvSpPr>
          <p:nvPr>
            <p:ph type="title"/>
          </p:nvPr>
        </p:nvSpPr>
        <p:spPr>
          <a:xfrm>
            <a:off x="1719218" y="286603"/>
            <a:ext cx="9786982" cy="1450757"/>
          </a:xfrm>
        </p:spPr>
        <p:txBody>
          <a:bodyPr>
            <a:normAutofit/>
          </a:bodyPr>
          <a:lstStyle/>
          <a:p>
            <a:pPr lvl="0" algn="ct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СОЗДАНИЕ </a:t>
            </a:r>
            <a:br>
              <a:rPr lang="ru-RU" sz="3200" b="1" dirty="0">
                <a:latin typeface="Times New Roman" panose="02020603050405020304" pitchFamily="18" charset="0"/>
                <a:ea typeface="Times New Roman" panose="02020603050405020304" pitchFamily="18" charset="0"/>
                <a:cs typeface="Times New Roman" panose="02020603050405020304" pitchFamily="18" charset="0"/>
              </a:rPr>
            </a:b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ПРЕДМЕТНО-ПРОСТРАНСТВЕННОЙ СРЕДЫ</a:t>
            </a:r>
            <a:endParaRPr lang="ru-RU" sz="3200" dirty="0"/>
          </a:p>
        </p:txBody>
      </p:sp>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fld id="{D94742DB-6AFA-41B8-87EA-74839393F98D}" type="slidenum">
              <a:rPr lang="ru-RU" smtClean="0"/>
              <a:pPr/>
              <a:t>42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Прямоугольник 5"/>
          <p:cNvSpPr/>
          <p:nvPr/>
        </p:nvSpPr>
        <p:spPr>
          <a:xfrm>
            <a:off x="2019300" y="1981200"/>
            <a:ext cx="9486900" cy="276807"/>
          </a:xfrm>
          <a:prstGeom prst="rect">
            <a:avLst/>
          </a:prstGeom>
        </p:spPr>
        <p:txBody>
          <a:bodyPr wrap="square">
            <a:spAutoFit/>
          </a:bodyPr>
          <a:lstStyle/>
          <a:p>
            <a:pPr algn="just">
              <a:lnSpc>
                <a:spcPts val="1320"/>
              </a:lnSpc>
              <a:spcBef>
                <a:spcPts val="150"/>
              </a:spcBef>
              <a:spcAft>
                <a:spcPts val="150"/>
              </a:spcAft>
              <a:tabLst>
                <a:tab pos="533400" algn="l"/>
              </a:tabLs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719218" y="1981200"/>
            <a:ext cx="9855200" cy="3970318"/>
          </a:xfrm>
          <a:prstGeom prst="rect">
            <a:avLst/>
          </a:prstGeom>
        </p:spPr>
        <p:txBody>
          <a:bodyPr wrap="square">
            <a:spAutoFit/>
          </a:bodyPr>
          <a:lstStyle/>
          <a:p>
            <a:pPr indent="368935" algn="just">
              <a:spcAft>
                <a:spcPts val="0"/>
              </a:spcAft>
            </a:pPr>
            <a:r>
              <a:rPr lang="ru-RU" dirty="0" smtClean="0">
                <a:effectLst/>
                <a:latin typeface="Times New Roman" panose="02020603050405020304" pitchFamily="18" charset="0"/>
                <a:ea typeface="Times New Roman" panose="02020603050405020304" pitchFamily="18" charset="0"/>
              </a:rPr>
              <a:t>Помещение класса делится на два пространства – игровое и учебное. Одно из них служит для сюжетных и подвижных игр в перерывах между занятиями, отражает внеклассную работу и увлечения детей. Наполнение игрового пространства во многом зависит от реальной степени подготовленности к школьному обучению конкретных детей. Другое устроено привычным образом и является основным местом разворачивания учебного процесса. Столы в классных комнатах располагаются так, чтобы можно было организовать фронтальную, групповую и парную работу обучающихся на уроке. Каждый первоклассник обеспечивается удобным рабочим местом за партой или столом в соответствии с ростом и состоянием слуха и зрения. Для детей с нарушениями слуха и зрения парты, независимо от их роста, ставятся первыми, причем для детей с пониженной остротой зрения они размещаются в первом ряду от окна. В учебном пространстве также находятся стол учителя, центральная доска, несколько рабочих досок, на которых обучающиеся пробуют найти решение задачи и место ответственного действия ученика или учителя – это могут быть подиум, кафедра, любое выделенное и символически оформленное место.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868317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79600" y="188913"/>
            <a:ext cx="9461500" cy="1422400"/>
          </a:xfrm>
        </p:spPr>
        <p:txBody>
          <a:bodyPr>
            <a:normAutofit fontScale="90000"/>
          </a:bodyPr>
          <a:lstStyle/>
          <a:p>
            <a:pPr algn="just"/>
            <a:r>
              <a:rPr lang="ru-RU" altLang="ru-RU" sz="2400" b="1" dirty="0">
                <a:solidFill>
                  <a:schemeClr val="tx1"/>
                </a:solidFill>
              </a:rPr>
              <a:t>Анализируя процесс адаптации первоклассников к школе, целесообразно выделить те его формы, знание которых позволит реализовать идеи преемственности в работе воспитателя дошкольного учреждения и учителя общеобразовательной школы.</a:t>
            </a:r>
            <a:endParaRPr lang="ru-RU" altLang="ru-RU" sz="2400" b="1" dirty="0" smtClean="0">
              <a:solidFill>
                <a:schemeClr val="tx1"/>
              </a:solidFill>
            </a:endParaRPr>
          </a:p>
        </p:txBody>
      </p:sp>
      <p:sp>
        <p:nvSpPr>
          <p:cNvPr id="32771" name="Rectangle 3"/>
          <p:cNvSpPr>
            <a:spLocks noGrp="1" noChangeArrowheads="1"/>
          </p:cNvSpPr>
          <p:nvPr>
            <p:ph type="body" idx="1"/>
          </p:nvPr>
        </p:nvSpPr>
        <p:spPr>
          <a:xfrm>
            <a:off x="1879600" y="1773239"/>
            <a:ext cx="9461500" cy="4530725"/>
          </a:xfrm>
        </p:spPr>
        <p:txBody>
          <a:bodyPr>
            <a:normAutofit lnSpcReduction="10000"/>
          </a:bodyPr>
          <a:lstStyle/>
          <a:p>
            <a:pPr algn="just"/>
            <a:r>
              <a:rPr lang="ru-RU" altLang="ru-RU" sz="2400" dirty="0">
                <a:solidFill>
                  <a:schemeClr val="tx1"/>
                </a:solidFill>
              </a:rPr>
              <a:t>1. </a:t>
            </a:r>
            <a:r>
              <a:rPr lang="ru-RU" altLang="ru-RU" sz="2400" b="1" dirty="0">
                <a:solidFill>
                  <a:schemeClr val="tx1"/>
                </a:solidFill>
              </a:rPr>
              <a:t>Адаптация организма к новым условиям жизни и деятельности, к физическим и интеллектуальным нагрузкам. </a:t>
            </a:r>
            <a:endParaRPr lang="ru-RU" altLang="ru-RU" sz="2400" b="1" dirty="0" smtClean="0">
              <a:solidFill>
                <a:schemeClr val="tx1"/>
              </a:solidFill>
            </a:endParaRPr>
          </a:p>
          <a:p>
            <a:pPr algn="just"/>
            <a:r>
              <a:rPr lang="ru-RU" altLang="ru-RU" sz="2400" dirty="0" smtClean="0">
                <a:solidFill>
                  <a:schemeClr val="tx1"/>
                </a:solidFill>
              </a:rPr>
              <a:t>В </a:t>
            </a:r>
            <a:r>
              <a:rPr lang="ru-RU" altLang="ru-RU" sz="2400" dirty="0">
                <a:solidFill>
                  <a:schemeClr val="tx1"/>
                </a:solidFill>
              </a:rPr>
              <a:t>данном случае уровень адаптации будет зависеть от возраста ребенка, который пошел в школу; </a:t>
            </a:r>
            <a:endParaRPr lang="ru-RU" altLang="ru-RU" sz="2400" dirty="0" smtClean="0">
              <a:solidFill>
                <a:schemeClr val="tx1"/>
              </a:solidFill>
            </a:endParaRPr>
          </a:p>
          <a:p>
            <a:pPr algn="just"/>
            <a:r>
              <a:rPr lang="ru-RU" altLang="ru-RU" sz="2400" dirty="0" smtClean="0">
                <a:solidFill>
                  <a:schemeClr val="tx1"/>
                </a:solidFill>
              </a:rPr>
              <a:t>от </a:t>
            </a:r>
            <a:r>
              <a:rPr lang="ru-RU" altLang="ru-RU" sz="2400" dirty="0">
                <a:solidFill>
                  <a:schemeClr val="tx1"/>
                </a:solidFill>
              </a:rPr>
              <a:t>того, посещал ли он детский сад или его подготовка к школе осуществлялась в домашних условиях; </a:t>
            </a:r>
            <a:endParaRPr lang="ru-RU" altLang="ru-RU" sz="2400" dirty="0" smtClean="0">
              <a:solidFill>
                <a:schemeClr val="tx1"/>
              </a:solidFill>
            </a:endParaRPr>
          </a:p>
          <a:p>
            <a:pPr algn="just"/>
            <a:r>
              <a:rPr lang="ru-RU" altLang="ru-RU" sz="2400" dirty="0" smtClean="0">
                <a:solidFill>
                  <a:schemeClr val="tx1"/>
                </a:solidFill>
              </a:rPr>
              <a:t>от </a:t>
            </a:r>
            <a:r>
              <a:rPr lang="ru-RU" altLang="ru-RU" sz="2400" dirty="0">
                <a:solidFill>
                  <a:schemeClr val="tx1"/>
                </a:solidFill>
              </a:rPr>
              <a:t>степени </a:t>
            </a:r>
            <a:r>
              <a:rPr lang="ru-RU" altLang="ru-RU" sz="2400" dirty="0" err="1">
                <a:solidFill>
                  <a:schemeClr val="tx1"/>
                </a:solidFill>
              </a:rPr>
              <a:t>сформированности</a:t>
            </a:r>
            <a:r>
              <a:rPr lang="ru-RU" altLang="ru-RU" sz="2400" dirty="0">
                <a:solidFill>
                  <a:schemeClr val="tx1"/>
                </a:solidFill>
              </a:rPr>
              <a:t> морфофункциональных систем организма; </a:t>
            </a:r>
            <a:endParaRPr lang="ru-RU" altLang="ru-RU" sz="2400" dirty="0" smtClean="0">
              <a:solidFill>
                <a:schemeClr val="tx1"/>
              </a:solidFill>
            </a:endParaRPr>
          </a:p>
          <a:p>
            <a:pPr algn="just"/>
            <a:r>
              <a:rPr lang="ru-RU" altLang="ru-RU" sz="2400" dirty="0" smtClean="0">
                <a:solidFill>
                  <a:schemeClr val="tx1"/>
                </a:solidFill>
              </a:rPr>
              <a:t>уровня </a:t>
            </a:r>
            <a:r>
              <a:rPr lang="ru-RU" altLang="ru-RU" sz="2400" dirty="0">
                <a:solidFill>
                  <a:schemeClr val="tx1"/>
                </a:solidFill>
              </a:rPr>
              <a:t>развития произвольной регуляции поведения и организованности ребенка; </a:t>
            </a:r>
            <a:endParaRPr lang="ru-RU" altLang="ru-RU" sz="2400" dirty="0" smtClean="0">
              <a:solidFill>
                <a:schemeClr val="tx1"/>
              </a:solidFill>
            </a:endParaRPr>
          </a:p>
          <a:p>
            <a:pPr algn="just"/>
            <a:r>
              <a:rPr lang="ru-RU" altLang="ru-RU" sz="2400" dirty="0" smtClean="0">
                <a:solidFill>
                  <a:schemeClr val="tx1"/>
                </a:solidFill>
              </a:rPr>
              <a:t>от </a:t>
            </a:r>
            <a:r>
              <a:rPr lang="ru-RU" altLang="ru-RU" sz="2400" dirty="0">
                <a:solidFill>
                  <a:schemeClr val="tx1"/>
                </a:solidFill>
              </a:rPr>
              <a:t>того, как изменялась ситуация в семье.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045816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16100" y="286603"/>
            <a:ext cx="9702800" cy="1450757"/>
          </a:xfrm>
        </p:spPr>
        <p:txBody>
          <a:bodyPr>
            <a:normAutofit/>
          </a:bodyPr>
          <a:lstStyle/>
          <a:p>
            <a:pPr algn="ctr"/>
            <a:r>
              <a:rPr lang="ru-RU" altLang="ru-RU" sz="3200" b="1" dirty="0" smtClean="0">
                <a:solidFill>
                  <a:schemeClr val="tx1"/>
                </a:solidFill>
              </a:rPr>
              <a:t>Идеи </a:t>
            </a:r>
            <a:r>
              <a:rPr lang="ru-RU" altLang="ru-RU" sz="3200" b="1" dirty="0">
                <a:solidFill>
                  <a:schemeClr val="tx1"/>
                </a:solidFill>
              </a:rPr>
              <a:t>преемственности в работе воспитателя дошкольного учреждения и учителя общеобразовательной </a:t>
            </a:r>
            <a:r>
              <a:rPr lang="ru-RU" altLang="ru-RU" sz="3200" b="1" dirty="0" smtClean="0">
                <a:solidFill>
                  <a:schemeClr val="tx1"/>
                </a:solidFill>
              </a:rPr>
              <a:t>школы</a:t>
            </a:r>
            <a:endParaRPr lang="ru-RU" altLang="ru-RU" sz="3200" dirty="0" smtClean="0"/>
          </a:p>
        </p:txBody>
      </p:sp>
      <p:sp>
        <p:nvSpPr>
          <p:cNvPr id="33795" name="Rectangle 3"/>
          <p:cNvSpPr>
            <a:spLocks noGrp="1" noChangeArrowheads="1"/>
          </p:cNvSpPr>
          <p:nvPr>
            <p:ph type="body" idx="1"/>
          </p:nvPr>
        </p:nvSpPr>
        <p:spPr>
          <a:xfrm>
            <a:off x="1719218" y="1845734"/>
            <a:ext cx="9799682" cy="4023360"/>
          </a:xfrm>
        </p:spPr>
        <p:txBody>
          <a:bodyPr>
            <a:normAutofit lnSpcReduction="10000"/>
          </a:bodyPr>
          <a:lstStyle/>
          <a:p>
            <a:pPr algn="just">
              <a:lnSpc>
                <a:spcPct val="90000"/>
              </a:lnSpc>
            </a:pPr>
            <a:r>
              <a:rPr lang="ru-RU" altLang="ru-RU" sz="2400" dirty="0">
                <a:solidFill>
                  <a:schemeClr val="tx1"/>
                </a:solidFill>
              </a:rPr>
              <a:t>2. </a:t>
            </a:r>
            <a:r>
              <a:rPr lang="ru-RU" altLang="ru-RU" sz="2400" b="1" dirty="0">
                <a:solidFill>
                  <a:schemeClr val="tx1"/>
                </a:solidFill>
              </a:rPr>
              <a:t>Адаптация к новым социальным отношениям и связям относится в большей степени к пространственно-временным отношениям </a:t>
            </a:r>
            <a:r>
              <a:rPr lang="ru-RU" altLang="ru-RU" sz="2400" dirty="0">
                <a:solidFill>
                  <a:schemeClr val="tx1"/>
                </a:solidFill>
              </a:rPr>
              <a:t>(режим дня, особое место для хранения школьных принадлежностей, школьной формы, подготовка уроков, уравнивание ребенка в правах со старшими братьями, сестрами, признание его "взрослости", предоставление самостоятельности и др.); </a:t>
            </a:r>
            <a:endParaRPr lang="ru-RU" altLang="ru-RU" sz="2400" dirty="0" smtClean="0">
              <a:solidFill>
                <a:schemeClr val="tx1"/>
              </a:solidFill>
            </a:endParaRPr>
          </a:p>
          <a:p>
            <a:pPr algn="just">
              <a:lnSpc>
                <a:spcPct val="90000"/>
              </a:lnSpc>
            </a:pPr>
            <a:r>
              <a:rPr lang="ru-RU" altLang="ru-RU" sz="2400" dirty="0" smtClean="0">
                <a:solidFill>
                  <a:schemeClr val="tx1"/>
                </a:solidFill>
              </a:rPr>
              <a:t>личностно-смысловым </a:t>
            </a:r>
            <a:r>
              <a:rPr lang="ru-RU" altLang="ru-RU" sz="2400" dirty="0">
                <a:solidFill>
                  <a:schemeClr val="tx1"/>
                </a:solidFill>
              </a:rPr>
              <a:t>отношениям (отношение к ребенку в классе, общение со сверстниками и взрослыми, отношение к школе, к самому себе как учащемуся); </a:t>
            </a:r>
            <a:endParaRPr lang="ru-RU" altLang="ru-RU" sz="2400" dirty="0" smtClean="0">
              <a:solidFill>
                <a:schemeClr val="tx1"/>
              </a:solidFill>
            </a:endParaRPr>
          </a:p>
          <a:p>
            <a:pPr algn="just">
              <a:lnSpc>
                <a:spcPct val="90000"/>
              </a:lnSpc>
            </a:pPr>
            <a:r>
              <a:rPr lang="ru-RU" altLang="ru-RU" sz="2400" dirty="0" smtClean="0">
                <a:solidFill>
                  <a:schemeClr val="tx1"/>
                </a:solidFill>
              </a:rPr>
              <a:t>к </a:t>
            </a:r>
            <a:r>
              <a:rPr lang="ru-RU" altLang="ru-RU" sz="2400" dirty="0">
                <a:solidFill>
                  <a:schemeClr val="tx1"/>
                </a:solidFill>
              </a:rPr>
              <a:t>характеристике деятельности и общения ребенка (отношение к ребенку в семье, стиль поведения родителей и учителей, особенности семейного микроклимата, социальная компетентность ребенка и др.).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338564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68500" y="286603"/>
            <a:ext cx="9423400" cy="1450757"/>
          </a:xfrm>
        </p:spPr>
        <p:txBody>
          <a:bodyPr>
            <a:normAutofit/>
          </a:bodyPr>
          <a:lstStyle/>
          <a:p>
            <a:pPr algn="ctr"/>
            <a:r>
              <a:rPr lang="ru-RU" altLang="ru-RU" sz="3200" b="1" dirty="0">
                <a:solidFill>
                  <a:schemeClr val="tx1"/>
                </a:solidFill>
              </a:rPr>
              <a:t>Идеи преемственности в работе воспитателя дошкольного учреждения и учителя общеобразовательной школы</a:t>
            </a:r>
            <a:endParaRPr lang="ru-RU" altLang="ru-RU" sz="3200" dirty="0" smtClean="0"/>
          </a:p>
        </p:txBody>
      </p:sp>
      <p:sp>
        <p:nvSpPr>
          <p:cNvPr id="34819" name="Rectangle 3"/>
          <p:cNvSpPr>
            <a:spLocks noGrp="1" noChangeArrowheads="1"/>
          </p:cNvSpPr>
          <p:nvPr>
            <p:ph type="body" idx="1"/>
          </p:nvPr>
        </p:nvSpPr>
        <p:spPr>
          <a:xfrm>
            <a:off x="1968500" y="1845734"/>
            <a:ext cx="9423400" cy="4250266"/>
          </a:xfrm>
        </p:spPr>
        <p:txBody>
          <a:bodyPr/>
          <a:lstStyle/>
          <a:p>
            <a:pPr algn="just"/>
            <a:r>
              <a:rPr lang="ru-RU" altLang="ru-RU" sz="2400" dirty="0">
                <a:solidFill>
                  <a:schemeClr val="tx1"/>
                </a:solidFill>
              </a:rPr>
              <a:t>3. </a:t>
            </a:r>
            <a:r>
              <a:rPr lang="ru-RU" altLang="ru-RU" sz="2400" b="1" dirty="0">
                <a:solidFill>
                  <a:schemeClr val="tx1"/>
                </a:solidFill>
              </a:rPr>
              <a:t>Адаптация к новым условиям познавательной деятельности зависит от актуальности образовательного уровня ребенка </a:t>
            </a:r>
            <a:r>
              <a:rPr lang="ru-RU" altLang="ru-RU" sz="2400" dirty="0">
                <a:solidFill>
                  <a:schemeClr val="tx1"/>
                </a:solidFill>
              </a:rPr>
              <a:t>(знаний, умений, навыков), полученного в дошкольном учреждении или в домашних условиях; </a:t>
            </a:r>
            <a:endParaRPr lang="ru-RU" altLang="ru-RU" sz="2400" dirty="0" smtClean="0">
              <a:solidFill>
                <a:schemeClr val="tx1"/>
              </a:solidFill>
            </a:endParaRPr>
          </a:p>
          <a:p>
            <a:pPr algn="just"/>
            <a:r>
              <a:rPr lang="ru-RU" altLang="ru-RU" sz="2400" dirty="0" smtClean="0">
                <a:solidFill>
                  <a:schemeClr val="tx1"/>
                </a:solidFill>
              </a:rPr>
              <a:t>интеллектуального </a:t>
            </a:r>
            <a:r>
              <a:rPr lang="ru-RU" altLang="ru-RU" sz="2400" dirty="0">
                <a:solidFill>
                  <a:schemeClr val="tx1"/>
                </a:solidFill>
              </a:rPr>
              <a:t>развития; </a:t>
            </a:r>
            <a:endParaRPr lang="ru-RU" altLang="ru-RU" sz="2400" dirty="0" smtClean="0">
              <a:solidFill>
                <a:schemeClr val="tx1"/>
              </a:solidFill>
            </a:endParaRPr>
          </a:p>
          <a:p>
            <a:pPr algn="just"/>
            <a:r>
              <a:rPr lang="ru-RU" altLang="ru-RU" sz="2400" dirty="0" smtClean="0">
                <a:solidFill>
                  <a:schemeClr val="tx1"/>
                </a:solidFill>
              </a:rPr>
              <a:t>от </a:t>
            </a:r>
            <a:r>
              <a:rPr lang="ru-RU" altLang="ru-RU" sz="2400" dirty="0">
                <a:solidFill>
                  <a:schemeClr val="tx1"/>
                </a:solidFill>
              </a:rPr>
              <a:t>обучаемости как способности овладеть умениями и навыками учебной деятельности, любознательности как основы познавательной активности; </a:t>
            </a:r>
            <a:endParaRPr lang="ru-RU" altLang="ru-RU" sz="2400" dirty="0" smtClean="0">
              <a:solidFill>
                <a:schemeClr val="tx1"/>
              </a:solidFill>
            </a:endParaRPr>
          </a:p>
          <a:p>
            <a:pPr algn="just"/>
            <a:r>
              <a:rPr lang="ru-RU" altLang="ru-RU" sz="2400" dirty="0" smtClean="0">
                <a:solidFill>
                  <a:schemeClr val="tx1"/>
                </a:solidFill>
              </a:rPr>
              <a:t>от </a:t>
            </a:r>
            <a:r>
              <a:rPr lang="ru-RU" altLang="ru-RU" sz="2400" dirty="0" err="1">
                <a:solidFill>
                  <a:schemeClr val="tx1"/>
                </a:solidFill>
              </a:rPr>
              <a:t>сформированности</a:t>
            </a:r>
            <a:r>
              <a:rPr lang="ru-RU" altLang="ru-RU" sz="2400" dirty="0">
                <a:solidFill>
                  <a:schemeClr val="tx1"/>
                </a:solidFill>
              </a:rPr>
              <a:t> творческого воображения; коммуникативных способностей (умение общаться со взрослыми, сверстниками).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2102711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241550" y="520700"/>
            <a:ext cx="8616950" cy="3682999"/>
          </a:xfrm>
        </p:spPr>
        <p:txBody>
          <a:bodyPr>
            <a:normAutofit/>
          </a:bodyPr>
          <a:lstStyle/>
          <a:p>
            <a:pPr algn="ctr"/>
            <a:r>
              <a:rPr lang="ru-RU" altLang="ru-RU" sz="4000" b="1" dirty="0"/>
              <a:t>Г. А. </a:t>
            </a:r>
            <a:r>
              <a:rPr lang="ru-RU" altLang="ru-RU" sz="4000" b="1" dirty="0" err="1"/>
              <a:t>Цукерман</a:t>
            </a:r>
            <a:r>
              <a:rPr lang="ru-RU" altLang="ru-RU" sz="4000" b="1" dirty="0"/>
              <a:t>, К. Н. </a:t>
            </a:r>
            <a:r>
              <a:rPr lang="ru-RU" altLang="ru-RU" sz="4000" b="1" dirty="0" smtClean="0"/>
              <a:t>Поливанова</a:t>
            </a:r>
            <a:br>
              <a:rPr lang="ru-RU" altLang="ru-RU" sz="4000" b="1" dirty="0" smtClean="0"/>
            </a:br>
            <a:r>
              <a:rPr lang="ru-RU" altLang="ru-RU" sz="4000" b="1" dirty="0" smtClean="0"/>
              <a:t>«</a:t>
            </a:r>
            <a:r>
              <a:rPr lang="ru-RU" altLang="ru-RU" sz="4000" b="1" dirty="0"/>
              <a:t>Введение в школьную жизнь»</a:t>
            </a:r>
            <a:br>
              <a:rPr lang="ru-RU" altLang="ru-RU" sz="4000" b="1" dirty="0"/>
            </a:br>
            <a:r>
              <a:rPr lang="ru-RU" altLang="ru-RU" sz="4000" b="1" dirty="0" smtClean="0"/>
              <a:t>Программа </a:t>
            </a:r>
            <a:r>
              <a:rPr lang="ru-RU" altLang="ru-RU" sz="4000" b="1" dirty="0"/>
              <a:t>адаптации детей к школе</a:t>
            </a:r>
            <a:r>
              <a:rPr lang="ru-RU" altLang="ru-RU" sz="2800" dirty="0"/>
              <a:t/>
            </a:r>
            <a:br>
              <a:rPr lang="ru-RU" altLang="ru-RU" sz="2800" dirty="0"/>
            </a:br>
            <a:endParaRPr lang="ru-RU" altLang="ru-RU" sz="2800" dirty="0"/>
          </a:p>
        </p:txBody>
      </p:sp>
      <p:sp>
        <p:nvSpPr>
          <p:cNvPr id="4" name="AutoShape 2"/>
          <p:cNvSpPr>
            <a:spLocks noGrp="1" noChangeArrowheads="1"/>
          </p:cNvSpPr>
          <p:nvPr>
            <p:ph type="subTitle" idx="1"/>
          </p:nvPr>
        </p:nvSpPr>
        <p:spPr>
          <a:xfrm>
            <a:off x="2705100" y="4437063"/>
            <a:ext cx="7308850" cy="1752600"/>
          </a:xfrm>
        </p:spPr>
        <p:txBody>
          <a:bodyPr>
            <a:normAutofit fontScale="97500"/>
          </a:bodyPr>
          <a:lstStyle/>
          <a:p>
            <a:pPr algn="just"/>
            <a:r>
              <a:rPr lang="ru-RU" altLang="ru-RU" dirty="0" smtClean="0">
                <a:solidFill>
                  <a:schemeClr val="tx1"/>
                </a:solidFill>
              </a:rPr>
              <a:t>Цель курса: </a:t>
            </a:r>
            <a:r>
              <a:rPr lang="ru-RU" altLang="ru-RU" dirty="0">
                <a:solidFill>
                  <a:schemeClr val="tx1"/>
                </a:solidFill>
              </a:rPr>
              <a:t> </a:t>
            </a:r>
            <a:endParaRPr lang="ru-RU" altLang="ru-RU" dirty="0" smtClean="0">
              <a:solidFill>
                <a:schemeClr val="tx1"/>
              </a:solidFill>
            </a:endParaRPr>
          </a:p>
          <a:p>
            <a:pPr algn="just"/>
            <a:r>
              <a:rPr lang="ru-RU" altLang="ru-RU" dirty="0" smtClean="0">
                <a:solidFill>
                  <a:schemeClr val="tx1"/>
                </a:solidFill>
              </a:rPr>
              <a:t>помочь </a:t>
            </a:r>
            <a:r>
              <a:rPr lang="ru-RU" altLang="ru-RU" dirty="0">
                <a:solidFill>
                  <a:schemeClr val="tx1"/>
                </a:solidFill>
              </a:rPr>
              <a:t>ребенку построить содержательный образ «настоящего школьника» </a:t>
            </a:r>
            <a:endParaRPr lang="ru-RU" altLang="ru-RU" dirty="0" smtClean="0">
              <a:solidFill>
                <a:schemeClr val="tx1"/>
              </a:solidFill>
            </a:endParaRPr>
          </a:p>
        </p:txBody>
      </p:sp>
      <p:pic>
        <p:nvPicPr>
          <p:cNvPr id="5" name="Рисунок 4"/>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1750835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1536700" y="286603"/>
            <a:ext cx="9618980" cy="1046897"/>
          </a:xfrm>
        </p:spPr>
        <p:txBody>
          <a:bodyPr>
            <a:normAutofit/>
          </a:bodyPr>
          <a:lstStyle/>
          <a:p>
            <a:pPr algn="ctr" eaLnBrk="1" hangingPunct="1"/>
            <a:r>
              <a:rPr lang="ru-RU" altLang="ru-RU" sz="3200" b="1" dirty="0" smtClean="0"/>
              <a:t>«Введение в школьную жизнь» - </a:t>
            </a:r>
          </a:p>
        </p:txBody>
      </p:sp>
      <p:sp>
        <p:nvSpPr>
          <p:cNvPr id="5123" name="Rectangle 3"/>
          <p:cNvSpPr>
            <a:spLocks noGrp="1" noChangeArrowheads="1"/>
          </p:cNvSpPr>
          <p:nvPr>
            <p:ph type="body" idx="1"/>
          </p:nvPr>
        </p:nvSpPr>
        <p:spPr>
          <a:xfrm>
            <a:off x="1719218" y="1845734"/>
            <a:ext cx="9436462" cy="4023360"/>
          </a:xfrm>
        </p:spPr>
        <p:txBody>
          <a:bodyPr/>
          <a:lstStyle/>
          <a:p>
            <a:pPr eaLnBrk="1" hangingPunct="1">
              <a:buFont typeface="Wingdings" panose="05000000000000000000" pitchFamily="2" charset="2"/>
              <a:buNone/>
            </a:pPr>
            <a:r>
              <a:rPr lang="ru-RU" altLang="ru-RU" dirty="0" smtClean="0"/>
              <a:t>	</a:t>
            </a:r>
            <a:r>
              <a:rPr lang="ru-RU" altLang="ru-RU" dirty="0" smtClean="0">
                <a:solidFill>
                  <a:schemeClr val="tx1"/>
                </a:solidFill>
              </a:rPr>
              <a:t>посвящение в новый возраст, в новую систему отношений со взрослыми, сверстниками и самим собой. </a:t>
            </a:r>
          </a:p>
          <a:p>
            <a:pPr eaLnBrk="1" hangingPunct="1">
              <a:buFont typeface="Wingdings" panose="05000000000000000000" pitchFamily="2" charset="2"/>
              <a:buNone/>
            </a:pPr>
            <a:r>
              <a:rPr lang="ru-RU" altLang="ru-RU" dirty="0" smtClean="0">
                <a:solidFill>
                  <a:schemeClr val="tx1"/>
                </a:solidFill>
              </a:rPr>
              <a:t>	«Введение...» строится как </a:t>
            </a:r>
            <a:r>
              <a:rPr lang="ru-RU" altLang="ru-RU" b="1" dirty="0" smtClean="0">
                <a:solidFill>
                  <a:schemeClr val="tx1"/>
                </a:solidFill>
              </a:rPr>
              <a:t>обучение навыкам учебного сотрудничества.</a:t>
            </a:r>
            <a:r>
              <a:rPr lang="ru-RU" altLang="ru-RU" dirty="0" smtClean="0">
                <a:solidFill>
                  <a:schemeClr val="tx1"/>
                </a:solidFill>
              </a:rPr>
              <a:t>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041067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1719218" y="286603"/>
            <a:ext cx="9436462" cy="1450757"/>
          </a:xfrm>
        </p:spPr>
        <p:txBody>
          <a:bodyPr>
            <a:normAutofit/>
          </a:bodyPr>
          <a:lstStyle/>
          <a:p>
            <a:pPr eaLnBrk="1" hangingPunct="1"/>
            <a:r>
              <a:rPr lang="ru-RU" altLang="ru-RU" sz="3200" b="1" dirty="0" smtClean="0">
                <a:solidFill>
                  <a:schemeClr val="tx1"/>
                </a:solidFill>
              </a:rPr>
              <a:t>Качества «идеального ученика»:</a:t>
            </a:r>
            <a:br>
              <a:rPr lang="ru-RU" altLang="ru-RU" sz="3200" b="1" dirty="0" smtClean="0">
                <a:solidFill>
                  <a:schemeClr val="tx1"/>
                </a:solidFill>
              </a:rPr>
            </a:br>
            <a:r>
              <a:rPr lang="ru-RU" altLang="ru-RU" sz="3200" b="1" dirty="0">
                <a:solidFill>
                  <a:schemeClr val="tx1"/>
                </a:solidFill>
              </a:rPr>
              <a:t>(выбрать 2-3 позиции)</a:t>
            </a:r>
          </a:p>
        </p:txBody>
      </p:sp>
      <p:sp>
        <p:nvSpPr>
          <p:cNvPr id="6147" name="Rectangle 3"/>
          <p:cNvSpPr>
            <a:spLocks noGrp="1" noChangeArrowheads="1"/>
          </p:cNvSpPr>
          <p:nvPr>
            <p:ph type="body" idx="1"/>
          </p:nvPr>
        </p:nvSpPr>
        <p:spPr>
          <a:xfrm>
            <a:off x="1536700" y="1845734"/>
            <a:ext cx="9618980" cy="4023360"/>
          </a:xfrm>
        </p:spPr>
        <p:txBody>
          <a:bodyPr>
            <a:normAutofit lnSpcReduction="10000"/>
          </a:bodyPr>
          <a:lstStyle/>
          <a:p>
            <a:pPr marL="533400" indent="-533400" algn="just">
              <a:lnSpc>
                <a:spcPct val="80000"/>
              </a:lnSpc>
            </a:pPr>
            <a:r>
              <a:rPr lang="ru-RU" altLang="ru-RU" sz="1800" dirty="0">
                <a:solidFill>
                  <a:schemeClr val="tx1"/>
                </a:solidFill>
              </a:rPr>
              <a:t>Внимание, способность к длительному (15-20 минут!) сосредоточению.</a:t>
            </a:r>
          </a:p>
          <a:p>
            <a:pPr marL="533400" indent="-533400" algn="just">
              <a:lnSpc>
                <a:spcPct val="80000"/>
              </a:lnSpc>
            </a:pPr>
            <a:r>
              <a:rPr lang="ru-RU" altLang="ru-RU" sz="1800" dirty="0">
                <a:solidFill>
                  <a:schemeClr val="tx1"/>
                </a:solidFill>
              </a:rPr>
              <a:t>Хорошая память.</a:t>
            </a:r>
          </a:p>
          <a:p>
            <a:pPr marL="533400" indent="-533400" algn="just">
              <a:lnSpc>
                <a:spcPct val="80000"/>
              </a:lnSpc>
            </a:pPr>
            <a:r>
              <a:rPr lang="ru-RU" altLang="ru-RU" sz="1800" dirty="0">
                <a:solidFill>
                  <a:schemeClr val="tx1"/>
                </a:solidFill>
              </a:rPr>
              <a:t>Сообразительность.</a:t>
            </a:r>
          </a:p>
          <a:p>
            <a:pPr marL="533400" indent="-533400" algn="just">
              <a:lnSpc>
                <a:spcPct val="80000"/>
              </a:lnSpc>
            </a:pPr>
            <a:r>
              <a:rPr lang="ru-RU" altLang="ru-RU" sz="1800" dirty="0">
                <a:solidFill>
                  <a:schemeClr val="tx1"/>
                </a:solidFill>
              </a:rPr>
              <a:t>Любознательность.</a:t>
            </a:r>
          </a:p>
          <a:p>
            <a:pPr marL="533400" indent="-533400" algn="just">
              <a:lnSpc>
                <a:spcPct val="80000"/>
              </a:lnSpc>
            </a:pPr>
            <a:r>
              <a:rPr lang="ru-RU" altLang="ru-RU" sz="1800" dirty="0">
                <a:solidFill>
                  <a:schemeClr val="tx1"/>
                </a:solidFill>
              </a:rPr>
              <a:t>Развитое воображение.</a:t>
            </a:r>
          </a:p>
          <a:p>
            <a:pPr marL="533400" indent="-533400" algn="just">
              <a:lnSpc>
                <a:spcPct val="80000"/>
              </a:lnSpc>
            </a:pPr>
            <a:r>
              <a:rPr lang="ru-RU" altLang="ru-RU" sz="1800" dirty="0">
                <a:solidFill>
                  <a:schemeClr val="tx1"/>
                </a:solidFill>
              </a:rPr>
              <a:t>Начальные навыки чтения, письма, счета.</a:t>
            </a:r>
          </a:p>
          <a:p>
            <a:pPr marL="533400" indent="-533400" algn="just">
              <a:lnSpc>
                <a:spcPct val="80000"/>
              </a:lnSpc>
            </a:pPr>
            <a:r>
              <a:rPr lang="ru-RU" altLang="ru-RU" sz="1800" dirty="0">
                <a:solidFill>
                  <a:schemeClr val="tx1"/>
                </a:solidFill>
              </a:rPr>
              <a:t>Физическая ловкость, ручная умелость.</a:t>
            </a:r>
          </a:p>
          <a:p>
            <a:pPr marL="533400" indent="-533400" algn="just">
              <a:lnSpc>
                <a:spcPct val="80000"/>
              </a:lnSpc>
            </a:pPr>
            <a:r>
              <a:rPr lang="ru-RU" altLang="ru-RU" sz="1800" dirty="0">
                <a:solidFill>
                  <a:schemeClr val="tx1"/>
                </a:solidFill>
              </a:rPr>
              <a:t>Волевые качества (способность выполнять не только привлекательную работу)</a:t>
            </a:r>
          </a:p>
          <a:p>
            <a:pPr marL="533400" indent="-533400" algn="just">
              <a:lnSpc>
                <a:spcPct val="80000"/>
              </a:lnSpc>
            </a:pPr>
            <a:r>
              <a:rPr lang="ru-RU" altLang="ru-RU" sz="1800" dirty="0">
                <a:solidFill>
                  <a:schemeClr val="tx1"/>
                </a:solidFill>
              </a:rPr>
              <a:t>Организованность, аккуратность.</a:t>
            </a:r>
          </a:p>
          <a:p>
            <a:pPr marL="533400" indent="-533400" algn="just">
              <a:lnSpc>
                <a:spcPct val="80000"/>
              </a:lnSpc>
            </a:pPr>
            <a:r>
              <a:rPr lang="ru-RU" altLang="ru-RU" sz="1800" dirty="0">
                <a:solidFill>
                  <a:schemeClr val="tx1"/>
                </a:solidFill>
              </a:rPr>
              <a:t>Дружелюбие, умение общаться с другими детьми и со взрос­лыми.</a:t>
            </a:r>
            <a:br>
              <a:rPr lang="ru-RU" altLang="ru-RU" sz="1800" dirty="0">
                <a:solidFill>
                  <a:schemeClr val="tx1"/>
                </a:solidFill>
              </a:rPr>
            </a:br>
            <a:r>
              <a:rPr lang="ru-RU" altLang="ru-RU" sz="1800" dirty="0">
                <a:solidFill>
                  <a:schemeClr val="tx1"/>
                </a:solidFill>
              </a:rPr>
              <a:t>Другое:………………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2517304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1905000" y="286603"/>
            <a:ext cx="9250680" cy="1450757"/>
          </a:xfrm>
        </p:spPr>
        <p:txBody>
          <a:bodyPr/>
          <a:lstStyle/>
          <a:p>
            <a:pPr algn="ctr" eaLnBrk="1" hangingPunct="1"/>
            <a:r>
              <a:rPr lang="ru-RU" altLang="ru-RU" sz="3200" b="1" dirty="0" smtClean="0"/>
              <a:t>Приоритетные ценности</a:t>
            </a:r>
            <a:r>
              <a:rPr lang="ru-RU" altLang="ru-RU" sz="3200" dirty="0" smtClean="0"/>
              <a:t>:</a:t>
            </a:r>
            <a:r>
              <a:rPr lang="ru-RU" altLang="ru-RU" dirty="0" smtClean="0"/>
              <a:t> </a:t>
            </a:r>
          </a:p>
        </p:txBody>
      </p:sp>
      <p:sp>
        <p:nvSpPr>
          <p:cNvPr id="8195" name="Rectangle 3"/>
          <p:cNvSpPr>
            <a:spLocks noGrp="1" noChangeArrowheads="1"/>
          </p:cNvSpPr>
          <p:nvPr>
            <p:ph type="body" idx="1"/>
          </p:nvPr>
        </p:nvSpPr>
        <p:spPr>
          <a:xfrm>
            <a:off x="2082800" y="1845734"/>
            <a:ext cx="9072880" cy="4023360"/>
          </a:xfrm>
        </p:spPr>
        <p:txBody>
          <a:bodyPr>
            <a:normAutofit/>
          </a:bodyPr>
          <a:lstStyle/>
          <a:p>
            <a:pPr eaLnBrk="1" hangingPunct="1"/>
            <a:r>
              <a:rPr lang="ru-RU" altLang="ru-RU" sz="2400" dirty="0" smtClean="0">
                <a:solidFill>
                  <a:schemeClr val="tx1"/>
                </a:solidFill>
              </a:rPr>
              <a:t>эмоциональное благополучие, </a:t>
            </a:r>
          </a:p>
          <a:p>
            <a:pPr eaLnBrk="1" hangingPunct="1"/>
            <a:r>
              <a:rPr lang="ru-RU" altLang="ru-RU" sz="2400" dirty="0" smtClean="0">
                <a:solidFill>
                  <a:schemeClr val="tx1"/>
                </a:solidFill>
              </a:rPr>
              <a:t>умение учиться, </a:t>
            </a:r>
          </a:p>
          <a:p>
            <a:pPr eaLnBrk="1" hangingPunct="1"/>
            <a:r>
              <a:rPr lang="ru-RU" altLang="ru-RU" sz="2400" dirty="0" smtClean="0">
                <a:solidFill>
                  <a:schemeClr val="tx1"/>
                </a:solidFill>
              </a:rPr>
              <a:t>навыки сотрудничества </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2055917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905000" y="330200"/>
            <a:ext cx="9512300" cy="1298575"/>
          </a:xfrm>
        </p:spPr>
        <p:txBody>
          <a:bodyPr anchor="b">
            <a:normAutofit fontScale="90000"/>
          </a:bodyPr>
          <a:lstStyle/>
          <a:p>
            <a:pPr algn="ctr"/>
            <a:r>
              <a:rPr lang="ru-RU" altLang="ru-RU" sz="2400" b="1" dirty="0">
                <a:solidFill>
                  <a:srgbClr val="FF0000"/>
                </a:solidFill>
                <a:latin typeface="Arial" panose="020B0604020202020204" pitchFamily="34" charset="0"/>
              </a:rPr>
              <a:t/>
            </a:r>
            <a:br>
              <a:rPr lang="ru-RU" altLang="ru-RU" sz="2400" b="1" dirty="0">
                <a:solidFill>
                  <a:srgbClr val="FF0000"/>
                </a:solidFill>
                <a:latin typeface="Arial" panose="020B0604020202020204" pitchFamily="34" charset="0"/>
              </a:rPr>
            </a:br>
            <a:r>
              <a:rPr lang="ru-RU" altLang="ru-RU" sz="2400" b="1" dirty="0" smtClean="0">
                <a:solidFill>
                  <a:srgbClr val="FF0000"/>
                </a:solidFill>
                <a:latin typeface="Arial" panose="020B0604020202020204" pitchFamily="34" charset="0"/>
              </a:rPr>
              <a:t/>
            </a:r>
            <a:br>
              <a:rPr lang="ru-RU" altLang="ru-RU" sz="2400" b="1" dirty="0" smtClean="0">
                <a:solidFill>
                  <a:srgbClr val="FF0000"/>
                </a:solidFill>
                <a:latin typeface="Arial" panose="020B0604020202020204" pitchFamily="34" charset="0"/>
              </a:rPr>
            </a:br>
            <a:r>
              <a:rPr lang="ru-RU" altLang="ru-RU" sz="3600" b="1" dirty="0" smtClean="0">
                <a:solidFill>
                  <a:schemeClr val="tx1"/>
                </a:solidFill>
                <a:latin typeface="Arial" panose="020B0604020202020204" pitchFamily="34" charset="0"/>
              </a:rPr>
              <a:t>Начало </a:t>
            </a:r>
            <a:r>
              <a:rPr lang="ru-RU" altLang="ru-RU" sz="3600" b="1" dirty="0">
                <a:solidFill>
                  <a:schemeClr val="tx1"/>
                </a:solidFill>
                <a:latin typeface="Arial" panose="020B0604020202020204" pitchFamily="34" charset="0"/>
              </a:rPr>
              <a:t>обучения в школе нередко  совпадает </a:t>
            </a:r>
            <a:r>
              <a:rPr lang="ru-RU" altLang="ru-RU" sz="3600" b="1" dirty="0" smtClean="0">
                <a:solidFill>
                  <a:schemeClr val="tx1"/>
                </a:solidFill>
                <a:latin typeface="Arial" panose="020B0604020202020204" pitchFamily="34" charset="0"/>
              </a:rPr>
              <a:t/>
            </a:r>
            <a:br>
              <a:rPr lang="ru-RU" altLang="ru-RU" sz="3600" b="1" dirty="0" smtClean="0">
                <a:solidFill>
                  <a:schemeClr val="tx1"/>
                </a:solidFill>
                <a:latin typeface="Arial" panose="020B0604020202020204" pitchFamily="34" charset="0"/>
              </a:rPr>
            </a:br>
            <a:r>
              <a:rPr lang="ru-RU" altLang="ru-RU" sz="3600" b="1" dirty="0" smtClean="0">
                <a:solidFill>
                  <a:schemeClr val="tx1"/>
                </a:solidFill>
                <a:latin typeface="Arial" panose="020B0604020202020204" pitchFamily="34" charset="0"/>
              </a:rPr>
              <a:t>с </a:t>
            </a:r>
            <a:r>
              <a:rPr lang="ru-RU" altLang="ru-RU" sz="3600" b="1" dirty="0">
                <a:solidFill>
                  <a:schemeClr val="tx1"/>
                </a:solidFill>
                <a:latin typeface="Arial" panose="020B0604020202020204" pitchFamily="34" charset="0"/>
              </a:rPr>
              <a:t>возрастным кризисом. </a:t>
            </a:r>
            <a:br>
              <a:rPr lang="ru-RU" altLang="ru-RU" sz="3600" b="1" dirty="0">
                <a:solidFill>
                  <a:schemeClr val="tx1"/>
                </a:solidFill>
                <a:latin typeface="Arial" panose="020B0604020202020204" pitchFamily="34" charset="0"/>
              </a:rPr>
            </a:br>
            <a:endParaRPr lang="ru-RU" altLang="ru-RU" sz="3600" b="1" dirty="0">
              <a:solidFill>
                <a:schemeClr val="tx1"/>
              </a:solidFill>
              <a:latin typeface="Arial" panose="020B0604020202020204" pitchFamily="34" charset="0"/>
            </a:endParaRPr>
          </a:p>
        </p:txBody>
      </p:sp>
      <p:sp>
        <p:nvSpPr>
          <p:cNvPr id="8195" name="Rectangle 3"/>
          <p:cNvSpPr>
            <a:spLocks noGrp="1"/>
          </p:cNvSpPr>
          <p:nvPr>
            <p:ph type="body" idx="4294967295"/>
          </p:nvPr>
        </p:nvSpPr>
        <p:spPr>
          <a:xfrm>
            <a:off x="1905000" y="1845734"/>
            <a:ext cx="9512300" cy="4023360"/>
          </a:xfrm>
        </p:spPr>
        <p:txBody>
          <a:bodyPr>
            <a:normAutofit fontScale="92500" lnSpcReduction="20000"/>
          </a:bodyPr>
          <a:lstStyle/>
          <a:p>
            <a:pPr marL="0" indent="0" algn="ctr">
              <a:buNone/>
            </a:pPr>
            <a:r>
              <a:rPr lang="ru-RU" altLang="ru-RU" sz="3200" b="1" dirty="0">
                <a:solidFill>
                  <a:schemeClr val="tx1"/>
                </a:solidFill>
                <a:latin typeface="Arial" panose="020B0604020202020204" pitchFamily="34" charset="0"/>
              </a:rPr>
              <a:t>Признаки возрастного кризиса 7 лет</a:t>
            </a:r>
          </a:p>
          <a:p>
            <a:pPr marL="273050" indent="-273050" algn="just">
              <a:buFontTx/>
              <a:buChar char="-"/>
            </a:pPr>
            <a:r>
              <a:rPr lang="ru-RU" altLang="ru-RU" sz="3200" dirty="0" smtClean="0">
                <a:solidFill>
                  <a:schemeClr val="tx1"/>
                </a:solidFill>
              </a:rPr>
              <a:t>Повышенная утомляемость</a:t>
            </a:r>
          </a:p>
          <a:p>
            <a:pPr marL="273050" indent="-273050" algn="just">
              <a:buFontTx/>
              <a:buChar char="-"/>
            </a:pPr>
            <a:r>
              <a:rPr lang="ru-RU" altLang="ru-RU" sz="3200" dirty="0" smtClean="0">
                <a:solidFill>
                  <a:schemeClr val="tx1"/>
                </a:solidFill>
              </a:rPr>
              <a:t>Раздражительность</a:t>
            </a:r>
          </a:p>
          <a:p>
            <a:pPr marL="273050" indent="-273050" algn="just">
              <a:buFontTx/>
              <a:buChar char="-"/>
            </a:pPr>
            <a:r>
              <a:rPr lang="ru-RU" altLang="ru-RU" sz="3200" dirty="0" smtClean="0">
                <a:solidFill>
                  <a:schemeClr val="tx1"/>
                </a:solidFill>
              </a:rPr>
              <a:t>Перепады настроения</a:t>
            </a:r>
          </a:p>
          <a:p>
            <a:pPr marL="273050" indent="-273050" algn="just">
              <a:buFontTx/>
              <a:buChar char="-"/>
            </a:pPr>
            <a:r>
              <a:rPr lang="ru-RU" altLang="ru-RU" sz="3200" dirty="0" smtClean="0">
                <a:solidFill>
                  <a:schemeClr val="tx1"/>
                </a:solidFill>
              </a:rPr>
              <a:t>Изменения в работе сердечно-сосудистой, нервной и др. систем</a:t>
            </a:r>
          </a:p>
          <a:p>
            <a:pPr marL="273050" indent="-273050" algn="just">
              <a:buFontTx/>
              <a:buChar char="-"/>
            </a:pPr>
            <a:r>
              <a:rPr lang="ru-RU" altLang="ru-RU" sz="3200" dirty="0" smtClean="0">
                <a:solidFill>
                  <a:schemeClr val="tx1"/>
                </a:solidFill>
              </a:rPr>
              <a:t>Изменения в характере </a:t>
            </a:r>
            <a:r>
              <a:rPr lang="ru-RU" altLang="ru-RU" sz="3200" dirty="0">
                <a:solidFill>
                  <a:schemeClr val="tx1"/>
                </a:solidFill>
              </a:rPr>
              <a:t>(упрямство, непокорность)</a:t>
            </a:r>
          </a:p>
          <a:p>
            <a:pPr marL="273050" indent="-273050" algn="just">
              <a:buFontTx/>
              <a:buChar char="-"/>
            </a:pPr>
            <a:r>
              <a:rPr lang="ru-RU" altLang="ru-RU" sz="3200" dirty="0" smtClean="0">
                <a:solidFill>
                  <a:schemeClr val="tx1"/>
                </a:solidFill>
              </a:rPr>
              <a:t>Изменения в самооценке </a:t>
            </a:r>
          </a:p>
          <a:p>
            <a:pPr marL="273050" indent="-273050" algn="ctr">
              <a:buFontTx/>
              <a:buChar char="-"/>
            </a:pPr>
            <a:endParaRPr lang="ru-RU" altLang="ru-RU" sz="3200" dirty="0">
              <a:solidFill>
                <a:srgbClr val="660033"/>
              </a:solidFill>
            </a:endParaRPr>
          </a:p>
        </p:txBody>
      </p:sp>
      <p:pic>
        <p:nvPicPr>
          <p:cNvPr id="6" name="Рисунок 5"/>
          <p:cNvPicPr>
            <a:picLocks noChangeAspect="1"/>
          </p:cNvPicPr>
          <p:nvPr/>
        </p:nvPicPr>
        <p:blipFill>
          <a:blip r:embed="rId2" cstate="print"/>
          <a:stretch>
            <a:fillRect/>
          </a:stretch>
        </p:blipFill>
        <p:spPr>
          <a:xfrm>
            <a:off x="17780" y="435233"/>
            <a:ext cx="1688738" cy="5809992"/>
          </a:xfrm>
          <a:prstGeom prst="rect">
            <a:avLst/>
          </a:prstGeom>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D94742DB-6AFA-41B8-87EA-74839393F98D}" type="slidenum">
              <a:rPr lang="ru-RU" smtClean="0"/>
              <a:pPr/>
              <a:t>5</a:t>
            </a:fld>
            <a:endParaRPr lang="ru-RU"/>
          </a:p>
        </p:txBody>
      </p:sp>
    </p:spTree>
    <p:extLst>
      <p:ext uri="{BB962C8B-B14F-4D97-AF65-F5344CB8AC3E}">
        <p14:creationId xmlns="" xmlns:p14="http://schemas.microsoft.com/office/powerpoint/2010/main" val="241029188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11300" y="286603"/>
            <a:ext cx="9644380" cy="1450757"/>
          </a:xfrm>
        </p:spPr>
        <p:txBody>
          <a:bodyPr/>
          <a:lstStyle/>
          <a:p>
            <a:pPr algn="ctr" eaLnBrk="1" hangingPunct="1"/>
            <a:r>
              <a:rPr lang="ru-RU" altLang="ru-RU" sz="3200" b="1" dirty="0"/>
              <a:t>Учебное сотрудничество со взрослым:</a:t>
            </a:r>
          </a:p>
        </p:txBody>
      </p:sp>
      <p:sp>
        <p:nvSpPr>
          <p:cNvPr id="9219" name="Rectangle 3"/>
          <p:cNvSpPr>
            <a:spLocks noGrp="1" noChangeArrowheads="1"/>
          </p:cNvSpPr>
          <p:nvPr>
            <p:ph type="body" idx="1"/>
          </p:nvPr>
        </p:nvSpPr>
        <p:spPr>
          <a:xfrm>
            <a:off x="1320800" y="1845734"/>
            <a:ext cx="10299700" cy="4023360"/>
          </a:xfrm>
        </p:spPr>
        <p:txBody>
          <a:bodyPr>
            <a:noAutofit/>
          </a:bodyPr>
          <a:lstStyle/>
          <a:p>
            <a:pPr marL="533400" indent="-533400" algn="just">
              <a:lnSpc>
                <a:spcPct val="80000"/>
              </a:lnSpc>
            </a:pPr>
            <a:r>
              <a:rPr lang="ru-RU" altLang="ru-RU" sz="1800" dirty="0">
                <a:solidFill>
                  <a:schemeClr val="tx1"/>
                </a:solidFill>
              </a:rPr>
              <a:t>Учебное сотрудничество -  договор о сотрудничестве и взаимопомощи, в составлении которого участвуют и учитель, и дети.</a:t>
            </a:r>
          </a:p>
          <a:p>
            <a:pPr marL="533400" indent="-533400" algn="just">
              <a:lnSpc>
                <a:spcPct val="80000"/>
              </a:lnSpc>
            </a:pPr>
            <a:r>
              <a:rPr lang="ru-RU" altLang="ru-RU" sz="1800" dirty="0">
                <a:solidFill>
                  <a:schemeClr val="tx1"/>
                </a:solidFill>
              </a:rPr>
              <a:t>Каждый раз, предлагая новую норму учебных взаимоотношений, учитель предлагает детям ситуацию открытого выбора между </a:t>
            </a:r>
            <a:r>
              <a:rPr lang="ru-RU" altLang="ru-RU" sz="1800" dirty="0" err="1">
                <a:solidFill>
                  <a:schemeClr val="tx1"/>
                </a:solidFill>
              </a:rPr>
              <a:t>правилосообразным</a:t>
            </a:r>
            <a:r>
              <a:rPr lang="ru-RU" altLang="ru-RU" sz="1800" dirty="0">
                <a:solidFill>
                  <a:schemeClr val="tx1"/>
                </a:solidFill>
              </a:rPr>
              <a:t> (школьным) и «неправильным» (дошкольным) поведением и предоставляет каждому возможность попробовать, примерить к себе и то и другое.</a:t>
            </a:r>
          </a:p>
          <a:p>
            <a:pPr marL="533400" indent="-533400" algn="just">
              <a:lnSpc>
                <a:spcPct val="80000"/>
              </a:lnSpc>
            </a:pPr>
            <a:r>
              <a:rPr lang="ru-RU" altLang="ru-RU" sz="1800" dirty="0">
                <a:solidFill>
                  <a:schemeClr val="tx1"/>
                </a:solidFill>
              </a:rPr>
              <a:t>НОРМА — это всегда разнообразие </a:t>
            </a:r>
            <a:r>
              <a:rPr lang="ru-RU" altLang="ru-RU" sz="1800" dirty="0" err="1">
                <a:solidFill>
                  <a:schemeClr val="tx1"/>
                </a:solidFill>
              </a:rPr>
              <a:t>равнодостойных</a:t>
            </a:r>
            <a:r>
              <a:rPr lang="ru-RU" altLang="ru-RU" sz="1800" dirty="0">
                <a:solidFill>
                  <a:schemeClr val="tx1"/>
                </a:solidFill>
              </a:rPr>
              <a:t> индивидуальных вариантов. Чтобы помочь ребенку «подогнать» общую школьную норму к его индивидуальности, нужен набор допустимых образцов в пределах данной нормы. Чтобы помочь ребенку выполнить норму, недостаточно ее сформулировать. </a:t>
            </a:r>
          </a:p>
          <a:p>
            <a:pPr marL="533400" indent="-533400" algn="just">
              <a:lnSpc>
                <a:spcPct val="80000"/>
              </a:lnSpc>
            </a:pPr>
            <a:r>
              <a:rPr lang="ru-RU" altLang="ru-RU" sz="1800" dirty="0">
                <a:solidFill>
                  <a:schemeClr val="tx1"/>
                </a:solidFill>
              </a:rPr>
              <a:t>Необходимо ввести средства для регуляции и </a:t>
            </a:r>
            <a:r>
              <a:rPr lang="ru-RU" altLang="ru-RU" sz="1800" dirty="0" err="1">
                <a:solidFill>
                  <a:schemeClr val="tx1"/>
                </a:solidFill>
              </a:rPr>
              <a:t>саморегуляции</a:t>
            </a:r>
            <a:r>
              <a:rPr lang="ru-RU" altLang="ru-RU" sz="1800" dirty="0">
                <a:solidFill>
                  <a:schemeClr val="tx1"/>
                </a:solidFill>
              </a:rPr>
              <a:t> нормативного поведения. В курсе такими средствами являются разнообразные знаки и жесты.</a:t>
            </a:r>
          </a:p>
          <a:p>
            <a:pPr marL="533400" indent="-533400" algn="just">
              <a:lnSpc>
                <a:spcPct val="80000"/>
              </a:lnSpc>
            </a:pPr>
            <a:r>
              <a:rPr lang="ru-RU" altLang="ru-RU" sz="1800" dirty="0">
                <a:solidFill>
                  <a:schemeClr val="tx1"/>
                </a:solidFill>
              </a:rPr>
              <a:t>Все нормы школьных взаимоотношений должны носить общий характер и регулировать не только отношения ребенок-взрослый, но и отношения ребенок-ребенок. При этом </a:t>
            </a:r>
            <a:r>
              <a:rPr lang="ru-RU" altLang="ru-RU" sz="1800" dirty="0" err="1">
                <a:solidFill>
                  <a:schemeClr val="tx1"/>
                </a:solidFill>
              </a:rPr>
              <a:t>нормосообразное</a:t>
            </a:r>
            <a:r>
              <a:rPr lang="ru-RU" altLang="ru-RU" sz="1800" dirty="0">
                <a:solidFill>
                  <a:schemeClr val="tx1"/>
                </a:solidFill>
              </a:rPr>
              <a:t> поведение эффективнее складывается не в целом классе, а в малых детских группах, являющихся для ребенка одновременно и группами эмоциональной поддержки.</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4167720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1097280" y="286603"/>
            <a:ext cx="10058400" cy="1161197"/>
          </a:xfrm>
        </p:spPr>
        <p:txBody>
          <a:bodyPr/>
          <a:lstStyle/>
          <a:p>
            <a:pPr algn="ctr" eaLnBrk="1" hangingPunct="1"/>
            <a:r>
              <a:rPr lang="ru-RU" altLang="ru-RU" sz="3200" b="1" dirty="0">
                <a:solidFill>
                  <a:schemeClr val="tx1"/>
                </a:solidFill>
              </a:rPr>
              <a:t>Характеристики </a:t>
            </a:r>
            <a:br>
              <a:rPr lang="ru-RU" altLang="ru-RU" sz="3200" b="1" dirty="0">
                <a:solidFill>
                  <a:schemeClr val="tx1"/>
                </a:solidFill>
              </a:rPr>
            </a:br>
            <a:r>
              <a:rPr lang="ru-RU" altLang="ru-RU" sz="3200" b="1" dirty="0">
                <a:solidFill>
                  <a:schemeClr val="tx1"/>
                </a:solidFill>
              </a:rPr>
              <a:t>учебного сотрудничества </a:t>
            </a:r>
            <a:r>
              <a:rPr lang="ru-RU" altLang="ru-RU" sz="3200" b="1" dirty="0" smtClean="0">
                <a:solidFill>
                  <a:schemeClr val="tx1"/>
                </a:solidFill>
              </a:rPr>
              <a:t>ребенка </a:t>
            </a:r>
            <a:r>
              <a:rPr lang="ru-RU" altLang="ru-RU" sz="3200" b="1" dirty="0">
                <a:solidFill>
                  <a:schemeClr val="tx1"/>
                </a:solidFill>
              </a:rPr>
              <a:t>со взрослым:</a:t>
            </a:r>
          </a:p>
        </p:txBody>
      </p:sp>
      <p:sp>
        <p:nvSpPr>
          <p:cNvPr id="10243" name="Rectangle 3"/>
          <p:cNvSpPr>
            <a:spLocks noGrp="1" noChangeArrowheads="1"/>
          </p:cNvSpPr>
          <p:nvPr>
            <p:ph type="body" idx="1"/>
          </p:nvPr>
        </p:nvSpPr>
        <p:spPr>
          <a:xfrm>
            <a:off x="1719218" y="1845734"/>
            <a:ext cx="9436462" cy="4023360"/>
          </a:xfrm>
        </p:spPr>
        <p:txBody>
          <a:bodyPr/>
          <a:lstStyle/>
          <a:p>
            <a:pPr marL="533400" indent="-533400"/>
            <a:r>
              <a:rPr lang="ru-RU" altLang="ru-RU" sz="2400" dirty="0">
                <a:solidFill>
                  <a:schemeClr val="tx1"/>
                </a:solidFill>
              </a:rPr>
              <a:t>оно несимметрично — ребенок не имитирует взрослого;</a:t>
            </a:r>
          </a:p>
          <a:p>
            <a:pPr marL="533400" indent="-533400"/>
            <a:r>
              <a:rPr lang="ru-RU" altLang="ru-RU" sz="2400" dirty="0">
                <a:solidFill>
                  <a:schemeClr val="tx1"/>
                </a:solidFill>
              </a:rPr>
              <a:t>оно предполагает познавательную инициативу ребенка, указывающего взрослому ближайшую учебную цель их совместных усилий;</a:t>
            </a:r>
          </a:p>
          <a:p>
            <a:pPr marL="533400" indent="-533400"/>
            <a:r>
              <a:rPr lang="ru-RU" altLang="ru-RU" sz="2400" dirty="0">
                <a:solidFill>
                  <a:schemeClr val="tx1"/>
                </a:solidFill>
              </a:rPr>
              <a:t>ученик обращается к учителю не с жалобой на свои трудности, а с конкретным запросом по поводу нового знания.</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859624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1866900" y="286603"/>
            <a:ext cx="9288780" cy="830997"/>
          </a:xfrm>
        </p:spPr>
        <p:txBody>
          <a:bodyPr/>
          <a:lstStyle/>
          <a:p>
            <a:pPr algn="ctr" eaLnBrk="1" hangingPunct="1"/>
            <a:r>
              <a:rPr lang="ru-RU" altLang="ru-RU" sz="3200" b="1" dirty="0"/>
              <a:t>Группа совместно работающих детей </a:t>
            </a:r>
          </a:p>
        </p:txBody>
      </p:sp>
      <p:sp>
        <p:nvSpPr>
          <p:cNvPr id="11267" name="Rectangle 3"/>
          <p:cNvSpPr>
            <a:spLocks noGrp="1" noChangeArrowheads="1"/>
          </p:cNvSpPr>
          <p:nvPr>
            <p:ph type="body" idx="1"/>
          </p:nvPr>
        </p:nvSpPr>
        <p:spPr>
          <a:xfrm>
            <a:off x="1866900" y="1845734"/>
            <a:ext cx="9288780" cy="4023360"/>
          </a:xfrm>
        </p:spPr>
        <p:txBody>
          <a:bodyPr/>
          <a:lstStyle/>
          <a:p>
            <a:pPr marL="533400" indent="-533400" algn="just">
              <a:buNone/>
            </a:pPr>
            <a:r>
              <a:rPr lang="ru-RU" altLang="ru-RU" sz="2400" dirty="0"/>
              <a:t>	</a:t>
            </a:r>
            <a:r>
              <a:rPr lang="ru-RU" altLang="ru-RU" sz="2400" dirty="0">
                <a:solidFill>
                  <a:schemeClr val="tx1"/>
                </a:solidFill>
              </a:rPr>
              <a:t>Чтобы детский спор был содержательным собеседники должны уметь по крайней мере следующее:</a:t>
            </a:r>
          </a:p>
          <a:p>
            <a:pPr marL="533400" indent="-533400" algn="just"/>
            <a:r>
              <a:rPr lang="ru-RU" altLang="ru-RU" sz="2400" dirty="0">
                <a:solidFill>
                  <a:schemeClr val="tx1"/>
                </a:solidFill>
              </a:rPr>
              <a:t>формулировать свою точку зрения;</a:t>
            </a:r>
          </a:p>
          <a:p>
            <a:pPr marL="533400" indent="-533400" algn="just"/>
            <a:r>
              <a:rPr lang="ru-RU" altLang="ru-RU" sz="2400" dirty="0">
                <a:solidFill>
                  <a:schemeClr val="tx1"/>
                </a:solidFill>
              </a:rPr>
              <a:t>выяснять точки зрения своих партнеров;</a:t>
            </a:r>
          </a:p>
          <a:p>
            <a:pPr marL="533400" indent="-533400" algn="just"/>
            <a:r>
              <a:rPr lang="ru-RU" altLang="ru-RU" sz="2400" dirty="0">
                <a:solidFill>
                  <a:schemeClr val="tx1"/>
                </a:solidFill>
              </a:rPr>
              <a:t>обнаруживать разницу точек зрения;</a:t>
            </a:r>
          </a:p>
          <a:p>
            <a:pPr marL="533400" indent="-533400" algn="just"/>
            <a:r>
              <a:rPr lang="ru-RU" altLang="ru-RU" sz="2400" dirty="0">
                <a:solidFill>
                  <a:schemeClr val="tx1"/>
                </a:solidFill>
              </a:rPr>
              <a:t>пытаться разрешить разногласия с помощью логических ар­гументов, не переводя логическое противоречие в плоскость личных отношений.</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464286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097280" y="286603"/>
            <a:ext cx="10058400" cy="1097697"/>
          </a:xfrm>
        </p:spPr>
        <p:txBody>
          <a:bodyPr>
            <a:normAutofit fontScale="90000"/>
          </a:bodyPr>
          <a:lstStyle/>
          <a:p>
            <a:pPr algn="ctr" eaLnBrk="1" hangingPunct="1"/>
            <a:r>
              <a:rPr lang="ru-RU" altLang="ru-RU" sz="3200" b="1" dirty="0">
                <a:solidFill>
                  <a:schemeClr val="tx1"/>
                </a:solidFill>
              </a:rPr>
              <a:t>Школьник, умеющий учиться, </a:t>
            </a:r>
            <a:br>
              <a:rPr lang="ru-RU" altLang="ru-RU" sz="3200" b="1" dirty="0">
                <a:solidFill>
                  <a:schemeClr val="tx1"/>
                </a:solidFill>
              </a:rPr>
            </a:br>
            <a:r>
              <a:rPr lang="ru-RU" altLang="ru-RU" sz="3200" b="1" dirty="0">
                <a:solidFill>
                  <a:schemeClr val="tx1"/>
                </a:solidFill>
              </a:rPr>
              <a:t>должен оценивать свои достижения следующим образом:</a:t>
            </a:r>
          </a:p>
        </p:txBody>
      </p:sp>
      <p:sp>
        <p:nvSpPr>
          <p:cNvPr id="12291" name="Rectangle 3"/>
          <p:cNvSpPr>
            <a:spLocks noGrp="1" noChangeArrowheads="1"/>
          </p:cNvSpPr>
          <p:nvPr>
            <p:ph type="body" idx="1"/>
          </p:nvPr>
        </p:nvSpPr>
        <p:spPr>
          <a:xfrm>
            <a:off x="1719218" y="1845734"/>
            <a:ext cx="9436462" cy="4023360"/>
          </a:xfrm>
        </p:spPr>
        <p:txBody>
          <a:bodyPr/>
          <a:lstStyle/>
          <a:p>
            <a:pPr eaLnBrk="1" hangingPunct="1"/>
            <a:r>
              <a:rPr lang="ru-RU" altLang="ru-RU" sz="2400" dirty="0" smtClean="0">
                <a:solidFill>
                  <a:schemeClr val="tx1"/>
                </a:solidFill>
              </a:rPr>
              <a:t>предельно </a:t>
            </a:r>
            <a:r>
              <a:rPr lang="ru-RU" altLang="ru-RU" sz="2400" b="1" dirty="0" smtClean="0">
                <a:solidFill>
                  <a:schemeClr val="tx1"/>
                </a:solidFill>
              </a:rPr>
              <a:t>дифференцированно, </a:t>
            </a:r>
            <a:r>
              <a:rPr lang="ru-RU" altLang="ru-RU" sz="2400" dirty="0" smtClean="0">
                <a:solidFill>
                  <a:schemeClr val="tx1"/>
                </a:solidFill>
              </a:rPr>
              <a:t>точно различая области знания, </a:t>
            </a:r>
            <a:r>
              <a:rPr lang="ru-RU" altLang="ru-RU" sz="2400" dirty="0" err="1" smtClean="0">
                <a:solidFill>
                  <a:schemeClr val="tx1"/>
                </a:solidFill>
              </a:rPr>
              <a:t>полузнания</a:t>
            </a:r>
            <a:r>
              <a:rPr lang="ru-RU" altLang="ru-RU" sz="2400" dirty="0" smtClean="0">
                <a:solidFill>
                  <a:schemeClr val="tx1"/>
                </a:solidFill>
              </a:rPr>
              <a:t> и незнания и точно измеряя степень своей умелости, недоученности, неумения;</a:t>
            </a:r>
          </a:p>
          <a:p>
            <a:pPr eaLnBrk="1" hangingPunct="1"/>
            <a:r>
              <a:rPr lang="ru-RU" altLang="ru-RU" sz="2400" dirty="0" smtClean="0">
                <a:solidFill>
                  <a:schemeClr val="tx1"/>
                </a:solidFill>
              </a:rPr>
              <a:t>возможно более </a:t>
            </a:r>
            <a:r>
              <a:rPr lang="ru-RU" altLang="ru-RU" sz="2400" b="1" dirty="0" smtClean="0">
                <a:solidFill>
                  <a:schemeClr val="tx1"/>
                </a:solidFill>
              </a:rPr>
              <a:t>оптимистично, </a:t>
            </a:r>
            <a:r>
              <a:rPr lang="ru-RU" altLang="ru-RU" sz="2400" dirty="0" smtClean="0">
                <a:solidFill>
                  <a:schemeClr val="tx1"/>
                </a:solidFill>
              </a:rPr>
              <a:t>видя в незнании и неумении не зону своего бессилия и беспомощности, а перспективу своего дальнейшего совершенствования</a:t>
            </a:r>
            <a:r>
              <a:rPr lang="ru-RU" altLang="ru-RU" dirty="0" smtClean="0">
                <a:solidFill>
                  <a:schemeClr val="tx1"/>
                </a:solidFill>
              </a:rPr>
              <a:t>.</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1728501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1097280" y="286603"/>
            <a:ext cx="10058400" cy="1173897"/>
          </a:xfrm>
        </p:spPr>
        <p:txBody>
          <a:bodyPr/>
          <a:lstStyle/>
          <a:p>
            <a:pPr algn="ctr" eaLnBrk="1" hangingPunct="1"/>
            <a:r>
              <a:rPr lang="ru-RU" altLang="ru-RU" sz="3200" b="1" dirty="0">
                <a:solidFill>
                  <a:schemeClr val="tx1"/>
                </a:solidFill>
              </a:rPr>
              <a:t>Принципы приемов </a:t>
            </a:r>
            <a:br>
              <a:rPr lang="ru-RU" altLang="ru-RU" sz="3200" b="1" dirty="0">
                <a:solidFill>
                  <a:schemeClr val="tx1"/>
                </a:solidFill>
              </a:rPr>
            </a:br>
            <a:r>
              <a:rPr lang="ru-RU" altLang="ru-RU" sz="3200" b="1" dirty="0">
                <a:solidFill>
                  <a:schemeClr val="tx1"/>
                </a:solidFill>
              </a:rPr>
              <a:t>обучения детей оцениванию:</a:t>
            </a:r>
          </a:p>
        </p:txBody>
      </p:sp>
      <p:sp>
        <p:nvSpPr>
          <p:cNvPr id="13315" name="Rectangle 3"/>
          <p:cNvSpPr>
            <a:spLocks noGrp="1" noChangeArrowheads="1"/>
          </p:cNvSpPr>
          <p:nvPr>
            <p:ph type="body" idx="1"/>
          </p:nvPr>
        </p:nvSpPr>
        <p:spPr>
          <a:xfrm>
            <a:off x="1866900" y="1845734"/>
            <a:ext cx="9740900" cy="4023360"/>
          </a:xfrm>
        </p:spPr>
        <p:txBody>
          <a:bodyPr/>
          <a:lstStyle/>
          <a:p>
            <a:pPr marL="533400" indent="-533400" algn="just">
              <a:lnSpc>
                <a:spcPct val="80000"/>
              </a:lnSpc>
            </a:pPr>
            <a:r>
              <a:rPr lang="ru-RU" altLang="ru-RU" dirty="0">
                <a:solidFill>
                  <a:schemeClr val="tx1"/>
                </a:solidFill>
              </a:rPr>
              <a:t>Обучение разумному оцениванию целесообразно начинать с </a:t>
            </a:r>
            <a:r>
              <a:rPr lang="ru-RU" altLang="ru-RU" dirty="0" err="1">
                <a:solidFill>
                  <a:schemeClr val="tx1"/>
                </a:solidFill>
              </a:rPr>
              <a:t>самооценочного</a:t>
            </a:r>
            <a:r>
              <a:rPr lang="ru-RU" altLang="ru-RU" dirty="0">
                <a:solidFill>
                  <a:schemeClr val="tx1"/>
                </a:solidFill>
              </a:rPr>
              <a:t> суждения ребенка.</a:t>
            </a:r>
          </a:p>
          <a:p>
            <a:pPr marL="533400" indent="-533400" algn="just">
              <a:lnSpc>
                <a:spcPct val="80000"/>
              </a:lnSpc>
            </a:pPr>
            <a:r>
              <a:rPr lang="ru-RU" altLang="ru-RU" dirty="0">
                <a:solidFill>
                  <a:schemeClr val="tx1"/>
                </a:solidFill>
              </a:rPr>
              <a:t>Оценка не должна носить обобщающий характер. </a:t>
            </a:r>
          </a:p>
          <a:p>
            <a:pPr marL="533400" indent="-533400" algn="just">
              <a:lnSpc>
                <a:spcPct val="80000"/>
              </a:lnSpc>
            </a:pPr>
            <a:r>
              <a:rPr lang="ru-RU" altLang="ru-RU" dirty="0">
                <a:solidFill>
                  <a:schemeClr val="tx1"/>
                </a:solidFill>
              </a:rPr>
              <a:t>Самооценка ребенка должна соотноситься с оценкой взрослого лишь там, где есть объективные критерии оценки, равно обязательные и для учителя, и для ученика (образцы написания букв, правила сложения и т. п.).</a:t>
            </a:r>
          </a:p>
          <a:p>
            <a:pPr marL="533400" indent="-533400" algn="just">
              <a:lnSpc>
                <a:spcPct val="80000"/>
              </a:lnSpc>
            </a:pPr>
            <a:r>
              <a:rPr lang="ru-RU" altLang="ru-RU" dirty="0">
                <a:solidFill>
                  <a:schemeClr val="tx1"/>
                </a:solidFill>
              </a:rPr>
              <a:t>Там, где оцениваются качества, не имеющие однозначных образцов-эталонов, каждый человек имеет право на собственное мнение, и дело взрослого — знакомить детей с мнениями друг друга, уважая каждое, ничье не оспаривая и не навязывая ни своего мнения, ни мнения большинства.</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1511979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1097280" y="286603"/>
            <a:ext cx="10058400" cy="1097697"/>
          </a:xfrm>
        </p:spPr>
        <p:txBody>
          <a:bodyPr>
            <a:normAutofit/>
          </a:bodyPr>
          <a:lstStyle/>
          <a:p>
            <a:pPr algn="ctr" eaLnBrk="1" hangingPunct="1"/>
            <a:r>
              <a:rPr lang="ru-RU" altLang="ru-RU" sz="3200" b="1" dirty="0" smtClean="0"/>
              <a:t>Содержание курса </a:t>
            </a:r>
          </a:p>
        </p:txBody>
      </p:sp>
      <p:sp>
        <p:nvSpPr>
          <p:cNvPr id="14339" name="Rectangle 3"/>
          <p:cNvSpPr>
            <a:spLocks noGrp="1" noChangeArrowheads="1"/>
          </p:cNvSpPr>
          <p:nvPr>
            <p:ph type="body" idx="1"/>
          </p:nvPr>
        </p:nvSpPr>
        <p:spPr>
          <a:xfrm>
            <a:off x="1841500" y="1845734"/>
            <a:ext cx="9314180" cy="4023360"/>
          </a:xfrm>
        </p:spPr>
        <p:txBody>
          <a:bodyPr/>
          <a:lstStyle/>
          <a:p>
            <a:pPr eaLnBrk="1" hangingPunct="1">
              <a:lnSpc>
                <a:spcPct val="80000"/>
              </a:lnSpc>
            </a:pPr>
            <a:r>
              <a:rPr lang="ru-RU" altLang="ru-RU" sz="2400" u="sng" dirty="0"/>
              <a:t>День первый</a:t>
            </a:r>
            <a:endParaRPr lang="ru-RU" altLang="ru-RU" sz="2400" dirty="0"/>
          </a:p>
          <a:p>
            <a:pPr eaLnBrk="1" hangingPunct="1">
              <a:lnSpc>
                <a:spcPct val="80000"/>
              </a:lnSpc>
              <a:buFont typeface="Wingdings" panose="05000000000000000000" pitchFamily="2" charset="2"/>
              <a:buNone/>
            </a:pPr>
            <a:r>
              <a:rPr lang="ru-RU" altLang="ru-RU" sz="2400" dirty="0"/>
              <a:t>	Знакомство, режим дня школьника, схема класса.</a:t>
            </a:r>
            <a:endParaRPr lang="ru-RU" altLang="ru-RU" sz="2400" u="sng" dirty="0"/>
          </a:p>
          <a:p>
            <a:pPr eaLnBrk="1" hangingPunct="1">
              <a:lnSpc>
                <a:spcPct val="80000"/>
              </a:lnSpc>
            </a:pPr>
            <a:r>
              <a:rPr lang="ru-RU" altLang="ru-RU" sz="2400" u="sng" dirty="0"/>
              <a:t>День второй</a:t>
            </a:r>
            <a:endParaRPr lang="ru-RU" altLang="ru-RU" sz="2400" dirty="0"/>
          </a:p>
          <a:p>
            <a:pPr eaLnBrk="1" hangingPunct="1">
              <a:lnSpc>
                <a:spcPct val="80000"/>
              </a:lnSpc>
              <a:buFont typeface="Wingdings" panose="05000000000000000000" pitchFamily="2" charset="2"/>
              <a:buNone/>
            </a:pPr>
            <a:r>
              <a:rPr lang="ru-RU" altLang="ru-RU" sz="2400" dirty="0"/>
              <a:t>	Приветствие детьми учителя и друг друга, введение знака «Хор», противопоставление его знаку «Я», оценка. </a:t>
            </a:r>
            <a:endParaRPr lang="ru-RU" altLang="ru-RU" sz="2400" u="sng" dirty="0"/>
          </a:p>
          <a:p>
            <a:pPr eaLnBrk="1" hangingPunct="1">
              <a:lnSpc>
                <a:spcPct val="80000"/>
              </a:lnSpc>
            </a:pPr>
            <a:r>
              <a:rPr lang="ru-RU" altLang="ru-RU" sz="2400" u="sng" dirty="0"/>
              <a:t>День третий</a:t>
            </a:r>
            <a:endParaRPr lang="ru-RU" altLang="ru-RU" sz="2400" dirty="0"/>
          </a:p>
          <a:p>
            <a:pPr eaLnBrk="1" hangingPunct="1">
              <a:lnSpc>
                <a:spcPct val="80000"/>
              </a:lnSpc>
              <a:buFont typeface="Wingdings" panose="05000000000000000000" pitchFamily="2" charset="2"/>
              <a:buNone/>
            </a:pPr>
            <a:r>
              <a:rPr lang="ru-RU" altLang="ru-RU" sz="2400" dirty="0"/>
              <a:t>	Противопоставление индивидуальной формы работы и работы парами, реакция на реплику,  введение знаков «+», «-», самооценка, критерии, оценка.</a:t>
            </a:r>
          </a:p>
        </p:txBody>
      </p:sp>
      <p:pic>
        <p:nvPicPr>
          <p:cNvPr id="4" name="Рисунок 3"/>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3909242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095500" y="1845734"/>
            <a:ext cx="9060180" cy="4023360"/>
          </a:xfrm>
        </p:spPr>
        <p:txBody>
          <a:bodyPr/>
          <a:lstStyle/>
          <a:p>
            <a:pPr algn="just" eaLnBrk="1" hangingPunct="1">
              <a:lnSpc>
                <a:spcPct val="90000"/>
              </a:lnSpc>
            </a:pPr>
            <a:r>
              <a:rPr lang="ru-RU" altLang="ru-RU" u="sng" dirty="0">
                <a:solidFill>
                  <a:schemeClr val="tx1"/>
                </a:solidFill>
              </a:rPr>
              <a:t>День четвертый</a:t>
            </a:r>
            <a:endParaRPr lang="ru-RU" altLang="ru-RU" dirty="0">
              <a:solidFill>
                <a:schemeClr val="tx1"/>
              </a:solidFill>
            </a:endParaRPr>
          </a:p>
          <a:p>
            <a:pPr algn="just" eaLnBrk="1" hangingPunct="1">
              <a:lnSpc>
                <a:spcPct val="90000"/>
              </a:lnSpc>
              <a:buFont typeface="Wingdings" panose="05000000000000000000" pitchFamily="2" charset="2"/>
              <a:buNone/>
            </a:pPr>
            <a:r>
              <a:rPr lang="ru-RU" altLang="ru-RU" dirty="0">
                <a:solidFill>
                  <a:schemeClr val="tx1"/>
                </a:solidFill>
              </a:rPr>
              <a:t>	Отработка введенных ранее знаков: «+»,«-», «я», «Мы», «Хор», провоцирование детей на разные мнения, диагностика и отработка разных критериев оценки.</a:t>
            </a:r>
            <a:endParaRPr lang="ru-RU" altLang="ru-RU" u="sng" dirty="0">
              <a:solidFill>
                <a:schemeClr val="tx1"/>
              </a:solidFill>
            </a:endParaRPr>
          </a:p>
          <a:p>
            <a:pPr algn="just" eaLnBrk="1" hangingPunct="1">
              <a:lnSpc>
                <a:spcPct val="90000"/>
              </a:lnSpc>
            </a:pPr>
            <a:r>
              <a:rPr lang="ru-RU" altLang="ru-RU" u="sng" dirty="0">
                <a:solidFill>
                  <a:schemeClr val="tx1"/>
                </a:solidFill>
              </a:rPr>
              <a:t>День пятый</a:t>
            </a:r>
            <a:endParaRPr lang="ru-RU" altLang="ru-RU" dirty="0">
              <a:solidFill>
                <a:schemeClr val="tx1"/>
              </a:solidFill>
            </a:endParaRPr>
          </a:p>
          <a:p>
            <a:pPr algn="just" eaLnBrk="1" hangingPunct="1">
              <a:lnSpc>
                <a:spcPct val="90000"/>
              </a:lnSpc>
              <a:buFont typeface="Wingdings" panose="05000000000000000000" pitchFamily="2" charset="2"/>
              <a:buNone/>
            </a:pPr>
            <a:r>
              <a:rPr lang="ru-RU" altLang="ru-RU" dirty="0">
                <a:solidFill>
                  <a:schemeClr val="tx1"/>
                </a:solidFill>
              </a:rPr>
              <a:t>	Введение знака «Вопрос», ситуация </a:t>
            </a:r>
            <a:r>
              <a:rPr lang="ru-RU" altLang="ru-RU" dirty="0" err="1">
                <a:solidFill>
                  <a:schemeClr val="tx1"/>
                </a:solidFill>
              </a:rPr>
              <a:t>недоопределенного</a:t>
            </a:r>
            <a:r>
              <a:rPr lang="ru-RU" altLang="ru-RU" dirty="0">
                <a:solidFill>
                  <a:schemeClr val="tx1"/>
                </a:solidFill>
              </a:rPr>
              <a:t> правила, оценка, общая работа как сумма индивидуальных.</a:t>
            </a:r>
            <a:endParaRPr lang="ru-RU" altLang="ru-RU" u="sng" dirty="0">
              <a:solidFill>
                <a:schemeClr val="tx1"/>
              </a:solidFill>
            </a:endParaRPr>
          </a:p>
          <a:p>
            <a:pPr algn="just" eaLnBrk="1" hangingPunct="1">
              <a:lnSpc>
                <a:spcPct val="90000"/>
              </a:lnSpc>
            </a:pPr>
            <a:r>
              <a:rPr lang="ru-RU" altLang="ru-RU" u="sng" dirty="0">
                <a:solidFill>
                  <a:schemeClr val="tx1"/>
                </a:solidFill>
              </a:rPr>
              <a:t>День шестой</a:t>
            </a:r>
            <a:endParaRPr lang="ru-RU" altLang="ru-RU" dirty="0">
              <a:solidFill>
                <a:schemeClr val="tx1"/>
              </a:solidFill>
            </a:endParaRPr>
          </a:p>
          <a:p>
            <a:pPr algn="just" eaLnBrk="1" hangingPunct="1">
              <a:lnSpc>
                <a:spcPct val="90000"/>
              </a:lnSpc>
              <a:buFont typeface="Wingdings" panose="05000000000000000000" pitchFamily="2" charset="2"/>
              <a:buNone/>
            </a:pPr>
            <a:r>
              <a:rPr lang="ru-RU" altLang="ru-RU" dirty="0">
                <a:solidFill>
                  <a:schemeClr val="tx1"/>
                </a:solidFill>
              </a:rPr>
              <a:t>	Отработкой знаков «+», «-», «?», групповые задания с </a:t>
            </a:r>
            <a:r>
              <a:rPr lang="ru-RU" altLang="ru-RU" dirty="0" err="1">
                <a:solidFill>
                  <a:schemeClr val="tx1"/>
                </a:solidFill>
              </a:rPr>
              <a:t>недоопределенными</a:t>
            </a:r>
            <a:r>
              <a:rPr lang="ru-RU" altLang="ru-RU" dirty="0">
                <a:solidFill>
                  <a:schemeClr val="tx1"/>
                </a:solidFill>
              </a:rPr>
              <a:t> правилами, </a:t>
            </a:r>
            <a:r>
              <a:rPr lang="ru-RU" altLang="ru-RU" dirty="0" err="1">
                <a:solidFill>
                  <a:schemeClr val="tx1"/>
                </a:solidFill>
              </a:rPr>
              <a:t>адресованность</a:t>
            </a:r>
            <a:r>
              <a:rPr lang="ru-RU" altLang="ru-RU" dirty="0">
                <a:solidFill>
                  <a:schemeClr val="tx1"/>
                </a:solidFill>
              </a:rPr>
              <a:t>, понятность сообщения.</a:t>
            </a:r>
            <a:endParaRPr lang="ru-RU" altLang="ru-RU" u="sng" dirty="0">
              <a:solidFill>
                <a:schemeClr val="tx1"/>
              </a:solidFill>
            </a:endParaRPr>
          </a:p>
        </p:txBody>
      </p:sp>
      <p:pic>
        <p:nvPicPr>
          <p:cNvPr id="2" name="Рисунок 1"/>
          <p:cNvPicPr>
            <a:picLocks noChangeAspect="1"/>
          </p:cNvPicPr>
          <p:nvPr/>
        </p:nvPicPr>
        <p:blipFill>
          <a:blip r:embed="rId2" cstate="print"/>
          <a:stretch>
            <a:fillRect/>
          </a:stretch>
        </p:blipFill>
        <p:spPr>
          <a:xfrm>
            <a:off x="158931" y="409704"/>
            <a:ext cx="1688738" cy="5809992"/>
          </a:xfrm>
          <a:prstGeom prst="rect">
            <a:avLst/>
          </a:prstGeom>
        </p:spPr>
      </p:pic>
    </p:spTree>
    <p:extLst>
      <p:ext uri="{BB962C8B-B14F-4D97-AF65-F5344CB8AC3E}">
        <p14:creationId xmlns="" xmlns:p14="http://schemas.microsoft.com/office/powerpoint/2010/main" val="28294878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981200" y="647700"/>
            <a:ext cx="9537700" cy="5221394"/>
          </a:xfrm>
        </p:spPr>
        <p:txBody>
          <a:bodyPr>
            <a:normAutofit/>
          </a:bodyPr>
          <a:lstStyle/>
          <a:p>
            <a:pPr algn="just" eaLnBrk="1" hangingPunct="1">
              <a:lnSpc>
                <a:spcPct val="80000"/>
              </a:lnSpc>
            </a:pPr>
            <a:r>
              <a:rPr lang="ru-RU" altLang="ru-RU" sz="2400" u="sng" dirty="0">
                <a:solidFill>
                  <a:schemeClr val="tx1"/>
                </a:solidFill>
              </a:rPr>
              <a:t>День седьмой</a:t>
            </a:r>
            <a:endParaRPr lang="ru-RU" altLang="ru-RU" sz="2400" dirty="0">
              <a:solidFill>
                <a:schemeClr val="tx1"/>
              </a:solidFill>
            </a:endParaRPr>
          </a:p>
          <a:p>
            <a:pPr algn="just" eaLnBrk="1" hangingPunct="1">
              <a:lnSpc>
                <a:spcPct val="80000"/>
              </a:lnSpc>
              <a:buFont typeface="Wingdings" panose="05000000000000000000" pitchFamily="2" charset="2"/>
              <a:buNone/>
            </a:pPr>
            <a:r>
              <a:rPr lang="ru-RU" altLang="ru-RU" sz="2400" dirty="0">
                <a:solidFill>
                  <a:schemeClr val="tx1"/>
                </a:solidFill>
              </a:rPr>
              <a:t>	</a:t>
            </a:r>
            <a:r>
              <a:rPr lang="ru-RU" altLang="ru-RU" sz="2400" dirty="0" err="1">
                <a:solidFill>
                  <a:schemeClr val="tx1"/>
                </a:solidFill>
              </a:rPr>
              <a:t>Адресованность</a:t>
            </a:r>
            <a:r>
              <a:rPr lang="ru-RU" altLang="ru-RU" sz="2400" dirty="0">
                <a:solidFill>
                  <a:schemeClr val="tx1"/>
                </a:solidFill>
              </a:rPr>
              <a:t> действия при групповом взаимодействии, ловушка, развитие линии оценки: противопоставление правильности и оригинальности.</a:t>
            </a:r>
          </a:p>
          <a:p>
            <a:pPr algn="just" eaLnBrk="1" hangingPunct="1">
              <a:lnSpc>
                <a:spcPct val="80000"/>
              </a:lnSpc>
            </a:pPr>
            <a:r>
              <a:rPr lang="ru-RU" altLang="ru-RU" sz="2400" u="sng" dirty="0">
                <a:solidFill>
                  <a:schemeClr val="tx1"/>
                </a:solidFill>
              </a:rPr>
              <a:t>День восьмой</a:t>
            </a:r>
            <a:endParaRPr lang="ru-RU" altLang="ru-RU" sz="2400" dirty="0">
              <a:solidFill>
                <a:schemeClr val="tx1"/>
              </a:solidFill>
            </a:endParaRPr>
          </a:p>
          <a:p>
            <a:pPr algn="just" eaLnBrk="1" hangingPunct="1">
              <a:lnSpc>
                <a:spcPct val="80000"/>
              </a:lnSpc>
              <a:buFont typeface="Wingdings" panose="05000000000000000000" pitchFamily="2" charset="2"/>
              <a:buNone/>
            </a:pPr>
            <a:r>
              <a:rPr lang="ru-RU" altLang="ru-RU" sz="2400" dirty="0">
                <a:solidFill>
                  <a:schemeClr val="tx1"/>
                </a:solidFill>
              </a:rPr>
              <a:t>	Отработка знаков, вве­денных ранее, актуализация навыков содержательного вза­имодействия, которые отрабатывались ранее.</a:t>
            </a:r>
            <a:endParaRPr lang="ru-RU" altLang="ru-RU" sz="2400" u="sng" dirty="0">
              <a:solidFill>
                <a:schemeClr val="tx1"/>
              </a:solidFill>
            </a:endParaRPr>
          </a:p>
          <a:p>
            <a:pPr algn="just" eaLnBrk="1" hangingPunct="1">
              <a:lnSpc>
                <a:spcPct val="80000"/>
              </a:lnSpc>
            </a:pPr>
            <a:r>
              <a:rPr lang="ru-RU" altLang="ru-RU" sz="2400" u="sng" dirty="0">
                <a:solidFill>
                  <a:schemeClr val="tx1"/>
                </a:solidFill>
              </a:rPr>
              <a:t>День девятый</a:t>
            </a:r>
            <a:endParaRPr lang="ru-RU" altLang="ru-RU" sz="2400" dirty="0">
              <a:solidFill>
                <a:schemeClr val="tx1"/>
              </a:solidFill>
            </a:endParaRPr>
          </a:p>
          <a:p>
            <a:pPr algn="just" eaLnBrk="1" hangingPunct="1">
              <a:lnSpc>
                <a:spcPct val="80000"/>
              </a:lnSpc>
              <a:buFont typeface="Wingdings" panose="05000000000000000000" pitchFamily="2" charset="2"/>
              <a:buNone/>
            </a:pPr>
            <a:r>
              <a:rPr lang="ru-RU" altLang="ru-RU" sz="2400" dirty="0">
                <a:solidFill>
                  <a:schemeClr val="tx1"/>
                </a:solidFill>
              </a:rPr>
              <a:t>	Критерии оценки, точка зрения оценивающего.</a:t>
            </a:r>
            <a:endParaRPr lang="ru-RU" altLang="ru-RU" sz="2400" u="sng" dirty="0">
              <a:solidFill>
                <a:schemeClr val="tx1"/>
              </a:solidFill>
            </a:endParaRPr>
          </a:p>
          <a:p>
            <a:pPr algn="just" eaLnBrk="1" hangingPunct="1">
              <a:lnSpc>
                <a:spcPct val="80000"/>
              </a:lnSpc>
            </a:pPr>
            <a:r>
              <a:rPr lang="ru-RU" altLang="ru-RU" sz="2400" u="sng" dirty="0">
                <a:solidFill>
                  <a:schemeClr val="tx1"/>
                </a:solidFill>
              </a:rPr>
              <a:t>День десятый</a:t>
            </a:r>
            <a:endParaRPr lang="ru-RU" altLang="ru-RU" sz="2400" dirty="0">
              <a:solidFill>
                <a:schemeClr val="tx1"/>
              </a:solidFill>
            </a:endParaRPr>
          </a:p>
          <a:p>
            <a:pPr algn="just" eaLnBrk="1" hangingPunct="1">
              <a:lnSpc>
                <a:spcPct val="80000"/>
              </a:lnSpc>
              <a:buFont typeface="Wingdings" panose="05000000000000000000" pitchFamily="2" charset="2"/>
              <a:buNone/>
            </a:pPr>
            <a:r>
              <a:rPr lang="ru-RU" altLang="ru-RU" sz="2400" dirty="0">
                <a:solidFill>
                  <a:schemeClr val="tx1"/>
                </a:solidFill>
              </a:rPr>
              <a:t>	Праздник «Посвящение в ученики».</a:t>
            </a:r>
          </a:p>
        </p:txBody>
      </p:sp>
      <p:pic>
        <p:nvPicPr>
          <p:cNvPr id="3" name="Рисунок 2"/>
          <p:cNvPicPr>
            <a:picLocks noChangeAspect="1"/>
          </p:cNvPicPr>
          <p:nvPr/>
        </p:nvPicPr>
        <p:blipFill>
          <a:blip r:embed="rId2" cstate="print"/>
          <a:stretch>
            <a:fillRect/>
          </a:stretch>
        </p:blipFill>
        <p:spPr>
          <a:xfrm>
            <a:off x="30480" y="286603"/>
            <a:ext cx="1688738" cy="5809397"/>
          </a:xfrm>
          <a:prstGeom prst="rect">
            <a:avLst/>
          </a:prstGeom>
        </p:spPr>
      </p:pic>
    </p:spTree>
    <p:extLst>
      <p:ext uri="{BB962C8B-B14F-4D97-AF65-F5344CB8AC3E}">
        <p14:creationId xmlns="" xmlns:p14="http://schemas.microsoft.com/office/powerpoint/2010/main" val="136302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92300" y="286603"/>
            <a:ext cx="9263380" cy="1110397"/>
          </a:xfrm>
        </p:spPr>
        <p:txBody>
          <a:bodyPr>
            <a:normAutofit/>
          </a:bodyPr>
          <a:lstStyle/>
          <a:p>
            <a:pPr algn="ctr" eaLnBrk="1" hangingPunct="1"/>
            <a:r>
              <a:rPr lang="ru-RU" altLang="ru-RU" sz="3200" b="1" dirty="0"/>
              <a:t>Особенности современного первоклассника :</a:t>
            </a:r>
          </a:p>
        </p:txBody>
      </p:sp>
      <p:sp>
        <p:nvSpPr>
          <p:cNvPr id="9219" name="Rectangle 3"/>
          <p:cNvSpPr>
            <a:spLocks noGrp="1" noChangeArrowheads="1"/>
          </p:cNvSpPr>
          <p:nvPr>
            <p:ph type="body" idx="1"/>
          </p:nvPr>
        </p:nvSpPr>
        <p:spPr>
          <a:xfrm>
            <a:off x="2044700" y="1895475"/>
            <a:ext cx="9512300" cy="4141788"/>
          </a:xfrm>
        </p:spPr>
        <p:txBody>
          <a:bodyPr>
            <a:normAutofit/>
          </a:bodyPr>
          <a:lstStyle/>
          <a:p>
            <a:pPr algn="just" eaLnBrk="1" hangingPunct="1">
              <a:lnSpc>
                <a:spcPct val="80000"/>
              </a:lnSpc>
            </a:pPr>
            <a:r>
              <a:rPr lang="ru-RU" altLang="ru-RU" dirty="0">
                <a:solidFill>
                  <a:schemeClr val="tx1"/>
                </a:solidFill>
              </a:rPr>
              <a:t>У детей </a:t>
            </a:r>
            <a:r>
              <a:rPr lang="ru-RU" altLang="ru-RU" b="1" dirty="0">
                <a:solidFill>
                  <a:schemeClr val="tx1"/>
                </a:solidFill>
              </a:rPr>
              <a:t>большие различия</a:t>
            </a:r>
            <a:r>
              <a:rPr lang="ru-RU" altLang="ru-RU" dirty="0">
                <a:solidFill>
                  <a:schemeClr val="tx1"/>
                </a:solidFill>
              </a:rPr>
              <a:t> паспортного и физиологического развития. </a:t>
            </a:r>
          </a:p>
          <a:p>
            <a:pPr algn="just" eaLnBrk="1" hangingPunct="1">
              <a:lnSpc>
                <a:spcPct val="80000"/>
              </a:lnSpc>
            </a:pPr>
            <a:r>
              <a:rPr lang="ru-RU" altLang="ru-RU" dirty="0">
                <a:solidFill>
                  <a:schemeClr val="tx1"/>
                </a:solidFill>
              </a:rPr>
              <a:t>У детей </a:t>
            </a:r>
            <a:r>
              <a:rPr lang="ru-RU" altLang="ru-RU" b="1" dirty="0">
                <a:solidFill>
                  <a:schemeClr val="tx1"/>
                </a:solidFill>
              </a:rPr>
              <a:t>обширная информированность</a:t>
            </a:r>
            <a:r>
              <a:rPr lang="ru-RU" altLang="ru-RU" dirty="0">
                <a:solidFill>
                  <a:schemeClr val="tx1"/>
                </a:solidFill>
              </a:rPr>
              <a:t> практически по любым вопросам. Но она совершенно бессистемна.</a:t>
            </a:r>
          </a:p>
          <a:p>
            <a:pPr algn="just" eaLnBrk="1" hangingPunct="1">
              <a:lnSpc>
                <a:spcPct val="80000"/>
              </a:lnSpc>
            </a:pPr>
            <a:r>
              <a:rPr lang="ru-RU" altLang="ru-RU" dirty="0">
                <a:solidFill>
                  <a:schemeClr val="tx1"/>
                </a:solidFill>
              </a:rPr>
              <a:t>У современных детей </a:t>
            </a:r>
            <a:r>
              <a:rPr lang="ru-RU" altLang="ru-RU" b="1" dirty="0">
                <a:solidFill>
                  <a:schemeClr val="tx1"/>
                </a:solidFill>
              </a:rPr>
              <a:t>сильнее ощущение своего «Я</a:t>
            </a:r>
            <a:r>
              <a:rPr lang="ru-RU" altLang="ru-RU" dirty="0">
                <a:solidFill>
                  <a:schemeClr val="tx1"/>
                </a:solidFill>
              </a:rPr>
              <a:t>» и более свободное независимое поведение. Высокий уровень самооценки. </a:t>
            </a:r>
          </a:p>
          <a:p>
            <a:pPr algn="just" eaLnBrk="1" hangingPunct="1">
              <a:lnSpc>
                <a:spcPct val="80000"/>
              </a:lnSpc>
            </a:pPr>
            <a:r>
              <a:rPr lang="ru-RU" altLang="ru-RU" dirty="0">
                <a:solidFill>
                  <a:schemeClr val="tx1"/>
                </a:solidFill>
              </a:rPr>
              <a:t>Наличие </a:t>
            </a:r>
            <a:r>
              <a:rPr lang="ru-RU" altLang="ru-RU" b="1" dirty="0">
                <a:solidFill>
                  <a:schemeClr val="tx1"/>
                </a:solidFill>
              </a:rPr>
              <a:t>недоверчивост</a:t>
            </a:r>
            <a:r>
              <a:rPr lang="ru-RU" altLang="ru-RU" dirty="0">
                <a:solidFill>
                  <a:schemeClr val="tx1"/>
                </a:solidFill>
              </a:rPr>
              <a:t>и к словам и поступкам взрослых. Нет веры во всё сказанное ими. Авторитет – не тот!</a:t>
            </a:r>
          </a:p>
          <a:p>
            <a:pPr algn="just" eaLnBrk="1" hangingPunct="1">
              <a:lnSpc>
                <a:spcPct val="80000"/>
              </a:lnSpc>
            </a:pPr>
            <a:r>
              <a:rPr lang="ru-RU" altLang="ru-RU" dirty="0">
                <a:solidFill>
                  <a:schemeClr val="tx1"/>
                </a:solidFill>
              </a:rPr>
              <a:t>У современных детей более </a:t>
            </a:r>
            <a:r>
              <a:rPr lang="ru-RU" altLang="ru-RU" b="1" dirty="0">
                <a:solidFill>
                  <a:schemeClr val="tx1"/>
                </a:solidFill>
              </a:rPr>
              <a:t>слабое здоровье.</a:t>
            </a:r>
            <a:endParaRPr lang="ru-RU" altLang="ru-RU" dirty="0">
              <a:solidFill>
                <a:schemeClr val="tx1"/>
              </a:solidFill>
            </a:endParaRPr>
          </a:p>
          <a:p>
            <a:pPr algn="just" eaLnBrk="1" hangingPunct="1">
              <a:lnSpc>
                <a:spcPct val="80000"/>
              </a:lnSpc>
            </a:pPr>
            <a:r>
              <a:rPr lang="ru-RU" altLang="ru-RU" dirty="0">
                <a:solidFill>
                  <a:schemeClr val="tx1"/>
                </a:solidFill>
              </a:rPr>
              <a:t>Они в большинстве своём </a:t>
            </a:r>
            <a:r>
              <a:rPr lang="ru-RU" altLang="ru-RU" b="1" dirty="0">
                <a:solidFill>
                  <a:schemeClr val="tx1"/>
                </a:solidFill>
              </a:rPr>
              <a:t>перестали играть</a:t>
            </a:r>
            <a:r>
              <a:rPr lang="ru-RU" altLang="ru-RU" dirty="0">
                <a:solidFill>
                  <a:schemeClr val="tx1"/>
                </a:solidFill>
              </a:rPr>
              <a:t> в коллективные «дворовые» игры. Их заменили телевизоры, компьютеры. И как следствие  - дети приходят в школу не обладая навыками общения со сверстниками, плохо понимают, как себя вести, какие существуют нормы поведения в обществе.</a:t>
            </a:r>
          </a:p>
        </p:txBody>
      </p:sp>
      <p:pic>
        <p:nvPicPr>
          <p:cNvPr id="5" name="Рисунок 4"/>
          <p:cNvPicPr>
            <a:picLocks noChangeAspect="1"/>
          </p:cNvPicPr>
          <p:nvPr/>
        </p:nvPicPr>
        <p:blipFill>
          <a:blip r:embed="rId2" cstate="print"/>
          <a:stretch>
            <a:fillRect/>
          </a:stretch>
        </p:blipFill>
        <p:spPr>
          <a:xfrm>
            <a:off x="17780" y="435233"/>
            <a:ext cx="1688738" cy="5809992"/>
          </a:xfrm>
          <a:prstGeom prst="rect">
            <a:avLst/>
          </a:prstGeom>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D94742DB-6AFA-41B8-87EA-74839393F98D}" type="slidenum">
              <a:rPr lang="ru-RU" smtClean="0"/>
              <a:pPr/>
              <a:t>6</a:t>
            </a:fld>
            <a:endParaRPr lang="ru-RU"/>
          </a:p>
        </p:txBody>
      </p:sp>
    </p:spTree>
    <p:extLst>
      <p:ext uri="{BB962C8B-B14F-4D97-AF65-F5344CB8AC3E}">
        <p14:creationId xmlns="" xmlns:p14="http://schemas.microsoft.com/office/powerpoint/2010/main" val="102454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47850" y="277813"/>
            <a:ext cx="9429750" cy="1143000"/>
          </a:xfrm>
        </p:spPr>
        <p:txBody>
          <a:bodyPr>
            <a:normAutofit/>
          </a:bodyPr>
          <a:lstStyle/>
          <a:p>
            <a:pPr algn="ctr" eaLnBrk="1" hangingPunct="1"/>
            <a:r>
              <a:rPr lang="ru-RU" altLang="ru-RU" sz="3200" b="1" dirty="0"/>
              <a:t>Трудности, которые </a:t>
            </a:r>
            <a:r>
              <a:rPr lang="ru-RU" altLang="ru-RU" sz="3200" b="1" dirty="0" smtClean="0">
                <a:latin typeface="Arial" panose="020B0604020202020204" pitchFamily="34" charset="0"/>
              </a:rPr>
              <a:t>часто</a:t>
            </a:r>
            <a:r>
              <a:rPr lang="ru-RU" altLang="ru-RU" sz="3200" b="1" dirty="0" smtClean="0"/>
              <a:t> возникают у первоклассников</a:t>
            </a:r>
            <a:r>
              <a:rPr lang="ru-RU" altLang="ru-RU" sz="3200" b="1" dirty="0"/>
              <a:t>.</a:t>
            </a:r>
            <a:endParaRPr lang="ru-RU" altLang="ru-RU" sz="3200" dirty="0"/>
          </a:p>
        </p:txBody>
      </p:sp>
      <p:sp>
        <p:nvSpPr>
          <p:cNvPr id="10243" name="Rectangle 3"/>
          <p:cNvSpPr>
            <a:spLocks noGrp="1" noChangeArrowheads="1"/>
          </p:cNvSpPr>
          <p:nvPr>
            <p:ph type="body" idx="1"/>
          </p:nvPr>
        </p:nvSpPr>
        <p:spPr>
          <a:xfrm>
            <a:off x="1981200" y="1989138"/>
            <a:ext cx="9296400" cy="4464050"/>
          </a:xfrm>
        </p:spPr>
        <p:txBody>
          <a:bodyPr/>
          <a:lstStyle/>
          <a:p>
            <a:pPr algn="just" eaLnBrk="1" hangingPunct="1">
              <a:lnSpc>
                <a:spcPct val="80000"/>
              </a:lnSpc>
            </a:pPr>
            <a:r>
              <a:rPr lang="ru-RU" altLang="ru-RU" sz="2400" dirty="0">
                <a:solidFill>
                  <a:schemeClr val="tx1"/>
                </a:solidFill>
              </a:rPr>
              <a:t>В первые дни, недели посещения школы снижается сопротивляемость организма, могут нарушаться сон, аппетит, повышается температура.</a:t>
            </a:r>
          </a:p>
          <a:p>
            <a:pPr algn="just" eaLnBrk="1" hangingPunct="1">
              <a:lnSpc>
                <a:spcPct val="80000"/>
              </a:lnSpc>
            </a:pPr>
            <a:r>
              <a:rPr lang="ru-RU" altLang="ru-RU" sz="2400" dirty="0">
                <a:solidFill>
                  <a:schemeClr val="tx1"/>
                </a:solidFill>
              </a:rPr>
              <a:t>Первоклассники отвлекаются быстро утомляются, возбудимы, эмоциональны, впечатлительны.</a:t>
            </a:r>
          </a:p>
          <a:p>
            <a:pPr algn="just" eaLnBrk="1" hangingPunct="1">
              <a:lnSpc>
                <a:spcPct val="80000"/>
              </a:lnSpc>
            </a:pPr>
            <a:r>
              <a:rPr lang="ru-RU" altLang="ru-RU" sz="2400" dirty="0">
                <a:solidFill>
                  <a:schemeClr val="tx1"/>
                </a:solidFill>
              </a:rPr>
              <a:t>Поведение нередко отличается неорганизованностью, несобранностью, недисциплинированностью.</a:t>
            </a:r>
          </a:p>
          <a:p>
            <a:pPr algn="just" eaLnBrk="1" hangingPunct="1">
              <a:lnSpc>
                <a:spcPct val="80000"/>
              </a:lnSpc>
            </a:pPr>
            <a:r>
              <a:rPr lang="ru-RU" altLang="ru-RU" sz="2400" dirty="0">
                <a:solidFill>
                  <a:schemeClr val="tx1"/>
                </a:solidFill>
              </a:rPr>
              <a:t>Для детей характерна высокая </a:t>
            </a:r>
            <a:r>
              <a:rPr lang="ru-RU" altLang="ru-RU" sz="2400" dirty="0" smtClean="0">
                <a:solidFill>
                  <a:schemeClr val="tx1"/>
                </a:solidFill>
              </a:rPr>
              <a:t>утомляемость.</a:t>
            </a:r>
            <a:endParaRPr lang="ru-RU" altLang="ru-RU" sz="2400" dirty="0">
              <a:solidFill>
                <a:schemeClr val="tx1"/>
              </a:solidFill>
            </a:endParaRPr>
          </a:p>
        </p:txBody>
      </p:sp>
      <p:pic>
        <p:nvPicPr>
          <p:cNvPr id="5" name="Рисунок 4"/>
          <p:cNvPicPr>
            <a:picLocks noChangeAspect="1"/>
          </p:cNvPicPr>
          <p:nvPr/>
        </p:nvPicPr>
        <p:blipFill>
          <a:blip r:embed="rId2" cstate="print"/>
          <a:stretch>
            <a:fillRect/>
          </a:stretch>
        </p:blipFill>
        <p:spPr>
          <a:xfrm>
            <a:off x="17780" y="435233"/>
            <a:ext cx="1688738" cy="5809992"/>
          </a:xfrm>
          <a:prstGeom prst="rect">
            <a:avLst/>
          </a:prstGeom>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D94742DB-6AFA-41B8-87EA-74839393F98D}" type="slidenum">
              <a:rPr lang="ru-RU" smtClean="0"/>
              <a:pPr/>
              <a:t>7</a:t>
            </a:fld>
            <a:endParaRPr lang="ru-RU"/>
          </a:p>
        </p:txBody>
      </p:sp>
    </p:spTree>
    <p:extLst>
      <p:ext uri="{BB962C8B-B14F-4D97-AF65-F5344CB8AC3E}">
        <p14:creationId xmlns="" xmlns:p14="http://schemas.microsoft.com/office/powerpoint/2010/main" val="142058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24113" y="260350"/>
            <a:ext cx="7772400" cy="1143000"/>
          </a:xfrm>
        </p:spPr>
        <p:txBody>
          <a:bodyPr>
            <a:normAutofit/>
          </a:bodyPr>
          <a:lstStyle/>
          <a:p>
            <a:pPr algn="ctr"/>
            <a:r>
              <a:rPr lang="ru-RU" altLang="ru-RU" sz="3200" b="1" dirty="0" smtClean="0">
                <a:solidFill>
                  <a:schemeClr val="tx1"/>
                </a:solidFill>
                <a:latin typeface="Times New Roman" panose="02020603050405020304" pitchFamily="18" charset="0"/>
                <a:cs typeface="Times New Roman" panose="02020603050405020304" pitchFamily="18" charset="0"/>
              </a:rPr>
              <a:t>Адаптация к школе</a:t>
            </a:r>
          </a:p>
        </p:txBody>
      </p:sp>
      <p:sp>
        <p:nvSpPr>
          <p:cNvPr id="11267" name="Rectangle 3"/>
          <p:cNvSpPr>
            <a:spLocks noGrp="1" noChangeArrowheads="1"/>
          </p:cNvSpPr>
          <p:nvPr>
            <p:ph type="body" idx="1"/>
          </p:nvPr>
        </p:nvSpPr>
        <p:spPr>
          <a:xfrm>
            <a:off x="1981200" y="1845734"/>
            <a:ext cx="9174480" cy="4023360"/>
          </a:xfrm>
        </p:spPr>
        <p:txBody>
          <a:bodyPr/>
          <a:lstStyle/>
          <a:p>
            <a:pPr algn="just"/>
            <a:r>
              <a:rPr lang="ru-RU" altLang="ru-RU" sz="2400" dirty="0">
                <a:solidFill>
                  <a:schemeClr val="tx1"/>
                </a:solidFill>
              </a:rPr>
              <a:t>Адаптация к школе – перестройка познавательной, мотивационной и эмоционально-волевой сфер ребенка при переходе к систематическому организованному школьному обучению. </a:t>
            </a:r>
            <a:endParaRPr lang="ru-RU" altLang="ru-RU" sz="2400" dirty="0" smtClean="0">
              <a:solidFill>
                <a:schemeClr val="tx1"/>
              </a:solidFill>
            </a:endParaRPr>
          </a:p>
          <a:p>
            <a:pPr algn="just"/>
            <a:endParaRPr lang="ru-RU" altLang="ru-RU" sz="2400" dirty="0">
              <a:solidFill>
                <a:schemeClr val="tx1"/>
              </a:solidFill>
            </a:endParaRPr>
          </a:p>
          <a:p>
            <a:pPr algn="just"/>
            <a:r>
              <a:rPr lang="ru-RU" altLang="ru-RU" sz="2400" dirty="0" err="1">
                <a:solidFill>
                  <a:schemeClr val="tx1"/>
                </a:solidFill>
              </a:rPr>
              <a:t>Дезадаптация</a:t>
            </a:r>
            <a:r>
              <a:rPr lang="ru-RU" altLang="ru-RU" sz="2400" dirty="0">
                <a:solidFill>
                  <a:schemeClr val="tx1"/>
                </a:solidFill>
              </a:rPr>
              <a:t> – это нарушение приспособления личности школьника к условиям обучения в школе, которое выступает как частное явление расстройства у ребенка общей способности к психологической адаптации в связи с какими – либо патологическими факторами. </a:t>
            </a:r>
          </a:p>
        </p:txBody>
      </p:sp>
      <p:pic>
        <p:nvPicPr>
          <p:cNvPr id="4" name="Рисунок 3"/>
          <p:cNvPicPr>
            <a:picLocks noChangeAspect="1"/>
          </p:cNvPicPr>
          <p:nvPr/>
        </p:nvPicPr>
        <p:blipFill>
          <a:blip r:embed="rId2" cstate="print"/>
          <a:stretch>
            <a:fillRect/>
          </a:stretch>
        </p:blipFill>
        <p:spPr>
          <a:xfrm>
            <a:off x="17780" y="435233"/>
            <a:ext cx="1688738" cy="5809992"/>
          </a:xfrm>
          <a:prstGeom prst="rect">
            <a:avLst/>
          </a:prstGeom>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D94742DB-6AFA-41B8-87EA-74839393F98D}" type="slidenum">
              <a:rPr lang="ru-RU" smtClean="0"/>
              <a:pPr/>
              <a:t>8</a:t>
            </a:fld>
            <a:endParaRPr lang="ru-RU"/>
          </a:p>
        </p:txBody>
      </p:sp>
    </p:spTree>
    <p:extLst>
      <p:ext uri="{BB962C8B-B14F-4D97-AF65-F5344CB8AC3E}">
        <p14:creationId xmlns="" xmlns:p14="http://schemas.microsoft.com/office/powerpoint/2010/main" val="331194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stretch>
            <a:fillRect/>
          </a:stretch>
        </p:blipFill>
        <p:spPr>
          <a:xfrm>
            <a:off x="30480" y="286603"/>
            <a:ext cx="1688738" cy="5809397"/>
          </a:xfrm>
          <a:prstGeom prst="rect">
            <a:avLst/>
          </a:prstGeom>
        </p:spPr>
      </p:pic>
      <p:sp>
        <p:nvSpPr>
          <p:cNvPr id="4" name="Объект 3"/>
          <p:cNvSpPr>
            <a:spLocks noGrp="1"/>
          </p:cNvSpPr>
          <p:nvPr>
            <p:ph sz="half" idx="2"/>
          </p:nvPr>
        </p:nvSpPr>
        <p:spPr>
          <a:xfrm>
            <a:off x="1651000" y="1981200"/>
            <a:ext cx="9855200" cy="4114800"/>
          </a:xfrm>
        </p:spPr>
        <p:txBody>
          <a:bodyPr/>
          <a:lstStyle/>
          <a:p>
            <a:endParaRPr lang="ru-RU" dirty="0"/>
          </a:p>
          <a:p>
            <a:pPr algn="just"/>
            <a:r>
              <a:rPr lang="ru-RU" dirty="0"/>
              <a:t> </a:t>
            </a:r>
            <a:endParaRPr lang="ru-RU" dirty="0">
              <a:solidFill>
                <a:schemeClr val="tx1"/>
              </a:solidFill>
            </a:endParaRPr>
          </a:p>
        </p:txBody>
      </p:sp>
      <p:sp>
        <p:nvSpPr>
          <p:cNvPr id="7" name="Номер слайда 6"/>
          <p:cNvSpPr>
            <a:spLocks noGrp="1"/>
          </p:cNvSpPr>
          <p:nvPr>
            <p:ph type="sldNum" sz="quarter" idx="12"/>
          </p:nvPr>
        </p:nvSpPr>
        <p:spPr/>
        <p:txBody>
          <a:bodyPr/>
          <a:lstStyle/>
          <a:p>
            <a:r>
              <a:rPr lang="ru-RU" dirty="0" smtClean="0"/>
              <a:t>9</a:t>
            </a:r>
            <a:endParaRPr lang="ru-RU" dirty="0"/>
          </a:p>
        </p:txBody>
      </p:sp>
      <p:graphicFrame>
        <p:nvGraphicFramePr>
          <p:cNvPr id="5" name="Схема 4"/>
          <p:cNvGraphicFramePr/>
          <p:nvPr>
            <p:extLst>
              <p:ext uri="{D42A27DB-BD31-4B8C-83A1-F6EECF244321}">
                <p14:modId xmlns="" xmlns:p14="http://schemas.microsoft.com/office/powerpoint/2010/main" val="2444537233"/>
              </p:ext>
            </p:extLst>
          </p:nvPr>
        </p:nvGraphicFramePr>
        <p:xfrm>
          <a:off x="2032000" y="286604"/>
          <a:ext cx="9715500" cy="5851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Нижний колонтитул 5"/>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1260171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625</TotalTime>
  <Words>4541</Words>
  <Application>Microsoft Office PowerPoint</Application>
  <PresentationFormat>Произвольный</PresentationFormat>
  <Paragraphs>481</Paragraphs>
  <Slides>57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Ретро</vt:lpstr>
      <vt:lpstr>Психолого-педагогическое сопровождение первоклассников  в условиях реализации ФГОС </vt:lpstr>
      <vt:lpstr>Адаптация</vt:lpstr>
      <vt:lpstr>         Дошкольники                             Первоклассники</vt:lpstr>
      <vt:lpstr>Возрастные особенности первоклассников.</vt:lpstr>
      <vt:lpstr>  Начало обучения в школе нередко  совпадает  с возрастным кризисом.  </vt:lpstr>
      <vt:lpstr>Особенности современного первоклассника :</vt:lpstr>
      <vt:lpstr>Трудности, которые часто возникают у первоклассников.</vt:lpstr>
      <vt:lpstr>Адаптация к школе</vt:lpstr>
      <vt:lpstr>Слайд 9</vt:lpstr>
      <vt:lpstr>Уровни адаптации. Высокий уровень адаптации. </vt:lpstr>
      <vt:lpstr>Уровни адаптации. Средний уровень адаптации. </vt:lpstr>
      <vt:lpstr>Уровни адаптации. Низкий уровень адаптации. </vt:lpstr>
      <vt:lpstr>Слайд 13</vt:lpstr>
      <vt:lpstr>Показатели адаптационных затруднений:</vt:lpstr>
      <vt:lpstr>Слайд 15</vt:lpstr>
      <vt:lpstr>Нормативные документы </vt:lpstr>
      <vt:lpstr> Организация режима школьной жизни первоклассников  в сентябре-октябре  </vt:lpstr>
      <vt:lpstr> Организация режима школьной жизни первоклассников  в сентябре-октябре  </vt:lpstr>
      <vt:lpstr>Организация оздоровительно-профилактической работы  </vt:lpstr>
      <vt:lpstr> Организация оздоровительно-профилактической работы  </vt:lpstr>
      <vt:lpstr> Организация оздоровительно-профилактической работы  </vt:lpstr>
      <vt:lpstr> Организация оздоровительно-профилактической работы  </vt:lpstr>
      <vt:lpstr>Организация учебно-познавательной деятельности первоклассников в адаптационный период</vt:lpstr>
      <vt:lpstr>Организация деятельности в рамках изобразительного искусства  </vt:lpstr>
      <vt:lpstr>Организация деятельности  в рамках музыкального обучения </vt:lpstr>
      <vt:lpstr>Организация деятельности технологии  </vt:lpstr>
      <vt:lpstr>Организация деятельности физической культуры </vt:lpstr>
      <vt:lpstr>Особенности организации урока в 1-м классе  </vt:lpstr>
      <vt:lpstr>Особенности организации урока в 1-м классе  </vt:lpstr>
      <vt:lpstr>Шкала трудности предметов для 1-4 классов  </vt:lpstr>
      <vt:lpstr>Индивидуальная работа с первоклассниками  </vt:lpstr>
      <vt:lpstr>Организация внеурочной жизни первоклассников  </vt:lpstr>
      <vt:lpstr>ВЗАИМОДЕЙСТВИЕ С УЧАСТНИКАМИ ОБРАЗОВАТЕЛЬНОГО ПРОЦЕССА  </vt:lpstr>
      <vt:lpstr>Процедуры диагностики первичной адаптации первоклассников</vt:lpstr>
      <vt:lpstr>Изучение стартового уровня первоклассников</vt:lpstr>
      <vt:lpstr>Диагностические методики</vt:lpstr>
      <vt:lpstr>Карта-характеристика готовности ребенка к началу школьного обучения (по Овчаровой Р.В.) </vt:lpstr>
      <vt:lpstr>Карта-характеристика готовности ребенка к началу школьного обучения (по Овчаровой Р.В.)</vt:lpstr>
      <vt:lpstr>Карта-характеристика готовности ребенка к началу школьного обучения (по Овчаровой Р.В.)</vt:lpstr>
      <vt:lpstr>Карта-характеристика готовности ребенка к началу школьного обучения (по Овчаровой Р.В.)</vt:lpstr>
      <vt:lpstr>СОЗДАНИЕ  ПРЕДМЕТНО-ПРОСТРАНСТВЕННОЙ СРЕДЫ </vt:lpstr>
      <vt:lpstr>СОЗДАНИЕ  ПРЕДМЕТНО-ПРОСТРАНСТВЕННОЙ СРЕДЫ</vt:lpstr>
      <vt:lpstr>Анализируя процесс адаптации первоклассников к школе, целесообразно выделить те его формы, знание которых позволит реализовать идеи преемственности в работе воспитателя дошкольного учреждения и учителя общеобразовательной школы.</vt:lpstr>
      <vt:lpstr>Идеи преемственности в работе воспитателя дошкольного учреждения и учителя общеобразовательной школы</vt:lpstr>
      <vt:lpstr>Идеи преемственности в работе воспитателя дошкольного учреждения и учителя общеобразовательной школы</vt:lpstr>
      <vt:lpstr>Г. А. Цукерман, К. Н. Поливанова «Введение в школьную жизнь» Программа адаптации детей к школе </vt:lpstr>
      <vt:lpstr>«Введение в школьную жизнь» - </vt:lpstr>
      <vt:lpstr>Качества «идеального ученика»: (выбрать 2-3 позиции)</vt:lpstr>
      <vt:lpstr>Приоритетные ценности: </vt:lpstr>
      <vt:lpstr>Учебное сотрудничество со взрослым:</vt:lpstr>
      <vt:lpstr>Характеристики  учебного сотрудничества ребенка со взрослым:</vt:lpstr>
      <vt:lpstr>Группа совместно работающих детей </vt:lpstr>
      <vt:lpstr>Школьник, умеющий учиться,  должен оценивать свои достижения следующим образом:</vt:lpstr>
      <vt:lpstr>Принципы приемов  обучения детей оцениванию:</vt:lpstr>
      <vt:lpstr>Содержание курса </vt:lpstr>
      <vt:lpstr>Слайд 56</vt:lpstr>
      <vt:lpstr>Слайд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Психолого-педагогическое сопровождение первоклассников  в условиях реализации ФГОС</dc:title>
  <dc:creator>пользователь</dc:creator>
  <cp:lastModifiedBy>Admin</cp:lastModifiedBy>
  <cp:revision>59</cp:revision>
  <dcterms:created xsi:type="dcterms:W3CDTF">2015-08-05T01:41:04Z</dcterms:created>
  <dcterms:modified xsi:type="dcterms:W3CDTF">2015-08-26T01:49:12Z</dcterms:modified>
</cp:coreProperties>
</file>