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AD5868-1673-4A3D-B33D-C7CD61F1F84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75975E-250C-42F8-94E0-0A7E4CF7B0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информационное пространство\музей\20150813_1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450"/>
            <a:ext cx="470535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3950" y="138618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Мини-музей</a:t>
            </a:r>
          </a:p>
          <a:p>
            <a:pPr algn="ctr"/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«Золотое кольцо России»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850" y="2709624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 часть предметно-развивающего игрового пространства группы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629870"/>
            <a:ext cx="520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Авторы: Ваганова С.А., воспитатель</a:t>
            </a:r>
          </a:p>
          <a:p>
            <a:pPr algn="r"/>
            <a:r>
              <a:rPr lang="ru-RU" dirty="0" smtClean="0"/>
              <a:t>Токаревских В.В.,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0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96332"/>
            <a:ext cx="4857751" cy="647700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7350" y="8382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Активное использование музейной технологии в образовательном процессе помогает приобщить детей к истокам народной и национальной культуры, способствует сохранению народных традиций, воспитанию чувства патриотизма и духовности.</a:t>
            </a:r>
          </a:p>
        </p:txBody>
      </p:sp>
    </p:spTree>
    <p:extLst>
      <p:ext uri="{BB962C8B-B14F-4D97-AF65-F5344CB8AC3E}">
        <p14:creationId xmlns:p14="http://schemas.microsoft.com/office/powerpoint/2010/main" val="412390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9350" y="478940"/>
            <a:ext cx="5646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66"/>
                </a:solidFill>
              </a:rPr>
              <a:t>Семейный клуб </a:t>
            </a:r>
          </a:p>
          <a:p>
            <a:pPr algn="ctr"/>
            <a:r>
              <a:rPr lang="ru-RU" sz="3200" b="1" i="1" dirty="0" smtClean="0">
                <a:solidFill>
                  <a:srgbClr val="000066"/>
                </a:solidFill>
              </a:rPr>
              <a:t>«Юный патриот»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61937"/>
            <a:ext cx="5905500" cy="6334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9350" y="2630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клуба:</a:t>
            </a:r>
            <a:r>
              <a:rPr lang="ru-RU" dirty="0"/>
              <a:t> воспитание чувства любви к Родине,  уважения к традициям и культуре жителей России, формирование  чувства гордости за героическое прошлое страны и  ее достижения.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5530" y="4971364"/>
            <a:ext cx="564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Форма взаимодействия в клубе: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иртуальные путешествия по городам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3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733958" y="-20307"/>
            <a:ext cx="8895534" cy="13728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600000"/>
                </a:solidFill>
                <a:latin typeface="Monotype Corsiva" panose="03010101010201010101" pitchFamily="66" charset="0"/>
              </a:rPr>
              <a:t>Путешествуем по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600000"/>
                </a:solidFill>
                <a:latin typeface="Monotype Corsiva" panose="03010101010201010101" pitchFamily="66" charset="0"/>
              </a:rPr>
              <a:t>«Золотому кольцу России»</a:t>
            </a:r>
            <a:endParaRPr lang="ru-RU" sz="3600" b="1" dirty="0">
              <a:solidFill>
                <a:srgbClr val="6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83798"/>
              </p:ext>
            </p:extLst>
          </p:nvPr>
        </p:nvGraphicFramePr>
        <p:xfrm>
          <a:off x="589571" y="1212000"/>
          <a:ext cx="11184308" cy="5412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5758"/>
                <a:gridCol w="1322558"/>
                <a:gridCol w="2315992"/>
              </a:tblGrid>
              <a:tr h="366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встречи в клубе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3665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Вводная встреча «Наша Родина – Россия. Золотое кольцо»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Групповое помещение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1. «Отправляемся в путешествие по «Золотому кольцу». Москва – сердце  родины»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октябрь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2 «Путешествуем по Золотому кольцу: Сергиев Посад и Кострома»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Встреча 3.  «Путешествуем по Золотому кольцу: </a:t>
                      </a:r>
                      <a:r>
                        <a:rPr lang="ru-RU" sz="1400" dirty="0" err="1">
                          <a:effectLst/>
                        </a:rPr>
                        <a:t>Переяславль</a:t>
                      </a:r>
                      <a:r>
                        <a:rPr lang="ru-RU" sz="1400" dirty="0">
                          <a:effectLst/>
                        </a:rPr>
                        <a:t>-Залеский и Ростов»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Групповое помещение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3665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4 «Путешествуем по Золотому кольцу: Ярославль и Иваново»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январь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Групповое помещение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5 «Путешествуем по Золотому кольцу: Былинный богатырь- Ростов.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февраль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6. «Путешествуем по Золотому кольцу: Владимиро-суздальская земля»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Групповое помещение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5879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Встреча 7. «Путешествуем по Золотому кольцу: Хрустальная столица России»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Групповое помещение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  <a:tr h="733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Заключительная встреча «Мы гордимся Россией». Презентация мини-музея «Достопримечательности  городов Золотого кольца России».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Музыкальный зал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89" marR="394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50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3811589"/>
            <a:ext cx="3995738" cy="26574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782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6" y="762001"/>
            <a:ext cx="4035425" cy="26574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7782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4" y="820738"/>
            <a:ext cx="4033837" cy="274796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1757364" y="3175001"/>
            <a:ext cx="4033837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Встреча 1. «Отправляемся в путешествие по Золотому кольцу». Москва – сердце Родины», 2014 г.</a:t>
            </a:r>
          </a:p>
        </p:txBody>
      </p:sp>
      <p:sp>
        <p:nvSpPr>
          <p:cNvPr id="77829" name="TextBox 10"/>
          <p:cNvSpPr txBox="1">
            <a:spLocks noChangeArrowheads="1"/>
          </p:cNvSpPr>
          <p:nvPr/>
        </p:nvSpPr>
        <p:spPr bwMode="auto">
          <a:xfrm>
            <a:off x="6410326" y="3189289"/>
            <a:ext cx="40354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2. «Путешествие по Золотому кольцу: Сергиев Посад и Кострома», 2015 г.</a:t>
            </a:r>
          </a:p>
        </p:txBody>
      </p:sp>
      <p:sp>
        <p:nvSpPr>
          <p:cNvPr id="77830" name="TextBox 12"/>
          <p:cNvSpPr txBox="1">
            <a:spLocks noChangeArrowheads="1"/>
          </p:cNvSpPr>
          <p:nvPr/>
        </p:nvSpPr>
        <p:spPr bwMode="auto">
          <a:xfrm>
            <a:off x="6400801" y="6340476"/>
            <a:ext cx="4016375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3. «Путешествие по Золотому кольцу: Переяславль-Залесский и Ростов», 2015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47712"/>
            <a:ext cx="11868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Детско-родительский </a:t>
            </a:r>
            <a:r>
              <a:rPr lang="ru-RU" sz="3600" b="1" dirty="0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клуб «</a:t>
            </a:r>
            <a:r>
              <a:rPr lang="ru-RU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Юный патриот</a:t>
            </a:r>
            <a:r>
              <a:rPr lang="ru-RU" sz="3600" b="1" dirty="0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</a:t>
            </a:r>
            <a:r>
              <a:rPr lang="ru-RU" sz="3600" b="1" dirty="0" smtClean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FF7C8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подготовительной группе</a:t>
            </a:r>
            <a:endParaRPr lang="ru-RU" sz="3600" b="1" dirty="0">
              <a:ln w="12700">
                <a:solidFill>
                  <a:srgbClr val="A50021"/>
                </a:solidFill>
                <a:prstDash val="solid"/>
              </a:ln>
              <a:solidFill>
                <a:srgbClr val="FF7C8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783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7363" y="3811588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3" name="TextBox 15"/>
          <p:cNvSpPr txBox="1">
            <a:spLocks noChangeArrowheads="1"/>
          </p:cNvSpPr>
          <p:nvPr/>
        </p:nvSpPr>
        <p:spPr bwMode="auto">
          <a:xfrm>
            <a:off x="1757364" y="6329363"/>
            <a:ext cx="4014787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Встреча 6. «Путешествие по Золотому кольцу: Суздальская земля», 2015 г.</a:t>
            </a:r>
          </a:p>
        </p:txBody>
      </p:sp>
    </p:spTree>
    <p:extLst>
      <p:ext uri="{BB962C8B-B14F-4D97-AF65-F5344CB8AC3E}">
        <p14:creationId xmlns:p14="http://schemas.microsoft.com/office/powerpoint/2010/main" val="27967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69804"/>
            <a:ext cx="4135438" cy="27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3370683"/>
            <a:ext cx="4241800" cy="29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169804"/>
            <a:ext cx="4436474" cy="27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3839" y="3438525"/>
            <a:ext cx="4477748" cy="30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8"/>
          <p:cNvSpPr txBox="1">
            <a:spLocks noChangeArrowheads="1"/>
          </p:cNvSpPr>
          <p:nvPr/>
        </p:nvSpPr>
        <p:spPr bwMode="auto">
          <a:xfrm>
            <a:off x="1276350" y="6096000"/>
            <a:ext cx="4241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5. «Путешествие по Золотому кольцу: былинный богатырь Ростов», 2015 г.</a:t>
            </a:r>
          </a:p>
        </p:txBody>
      </p:sp>
      <p:sp>
        <p:nvSpPr>
          <p:cNvPr id="78855" name="TextBox 9"/>
          <p:cNvSpPr txBox="1">
            <a:spLocks noChangeArrowheads="1"/>
          </p:cNvSpPr>
          <p:nvPr/>
        </p:nvSpPr>
        <p:spPr bwMode="auto">
          <a:xfrm>
            <a:off x="6615113" y="2609852"/>
            <a:ext cx="4436474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4. «Путешествие по Золотому кольцу: Ярославль и Иваново», 2015 г.</a:t>
            </a:r>
          </a:p>
        </p:txBody>
      </p:sp>
      <p:sp>
        <p:nvSpPr>
          <p:cNvPr id="78856" name="TextBox 10"/>
          <p:cNvSpPr txBox="1">
            <a:spLocks noChangeArrowheads="1"/>
          </p:cNvSpPr>
          <p:nvPr/>
        </p:nvSpPr>
        <p:spPr bwMode="auto">
          <a:xfrm>
            <a:off x="1276350" y="2681288"/>
            <a:ext cx="413543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5. «Путешествие по Золотому кольцу: былинный богатырь Ростов», 2015 г.</a:t>
            </a:r>
          </a:p>
        </p:txBody>
      </p:sp>
      <p:sp>
        <p:nvSpPr>
          <p:cNvPr id="78857" name="TextBox 11"/>
          <p:cNvSpPr txBox="1">
            <a:spLocks noChangeArrowheads="1"/>
          </p:cNvSpPr>
          <p:nvPr/>
        </p:nvSpPr>
        <p:spPr bwMode="auto">
          <a:xfrm>
            <a:off x="6594475" y="6109495"/>
            <a:ext cx="4477749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>
                <a:solidFill>
                  <a:srgbClr val="C00000"/>
                </a:solidFill>
              </a:rPr>
              <a:t>Встреча 5. «Путешествие по Золотому кольцу: Хрустальная столица России», 2015 г.</a:t>
            </a:r>
          </a:p>
        </p:txBody>
      </p:sp>
    </p:spTree>
    <p:extLst>
      <p:ext uri="{BB962C8B-B14F-4D97-AF65-F5344CB8AC3E}">
        <p14:creationId xmlns:p14="http://schemas.microsoft.com/office/powerpoint/2010/main" val="35442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4" y="3405982"/>
            <a:ext cx="4713684" cy="314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6527800" y="6226176"/>
            <a:ext cx="473749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Заключительная встреча «Мы гордимся Россией», 2015 г.</a:t>
            </a:r>
          </a:p>
        </p:txBody>
      </p:sp>
      <p:pic>
        <p:nvPicPr>
          <p:cNvPr id="79876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61" y="247650"/>
            <a:ext cx="4475654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664" y="3474023"/>
            <a:ext cx="4475652" cy="29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300" y="247650"/>
            <a:ext cx="4673998" cy="31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Box 13"/>
          <p:cNvSpPr txBox="1">
            <a:spLocks noChangeArrowheads="1"/>
          </p:cNvSpPr>
          <p:nvPr/>
        </p:nvSpPr>
        <p:spPr bwMode="auto">
          <a:xfrm>
            <a:off x="945665" y="6226176"/>
            <a:ext cx="447565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Встреча 4. «Путешествуем по городам России6 Иваново», 2015 г.</a:t>
            </a:r>
          </a:p>
        </p:txBody>
      </p:sp>
      <p:sp>
        <p:nvSpPr>
          <p:cNvPr id="79880" name="TextBox 14"/>
          <p:cNvSpPr txBox="1">
            <a:spLocks noChangeArrowheads="1"/>
          </p:cNvSpPr>
          <p:nvPr/>
        </p:nvSpPr>
        <p:spPr bwMode="auto">
          <a:xfrm>
            <a:off x="945662" y="2944019"/>
            <a:ext cx="4475654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Встреча 6. «Путешествуем по городам России. Владимиро-Суздальская земля», 2015 г.</a:t>
            </a:r>
          </a:p>
        </p:txBody>
      </p:sp>
      <p:sp>
        <p:nvSpPr>
          <p:cNvPr id="79881" name="TextBox 15"/>
          <p:cNvSpPr txBox="1">
            <a:spLocks noChangeArrowheads="1"/>
          </p:cNvSpPr>
          <p:nvPr/>
        </p:nvSpPr>
        <p:spPr bwMode="auto">
          <a:xfrm>
            <a:off x="6527800" y="2980609"/>
            <a:ext cx="47374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Встреча 6. «Путешествуем по городам России. Владимиро-Суздальская земля», 2015 г.</a:t>
            </a:r>
          </a:p>
        </p:txBody>
      </p:sp>
    </p:spTree>
    <p:extLst>
      <p:ext uri="{BB962C8B-B14F-4D97-AF65-F5344CB8AC3E}">
        <p14:creationId xmlns:p14="http://schemas.microsoft.com/office/powerpoint/2010/main" val="26313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300145"/>
            <a:ext cx="4550568" cy="30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7" y="263878"/>
            <a:ext cx="4659313" cy="310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7" y="3437838"/>
            <a:ext cx="4659313" cy="310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7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5"/>
          <a:stretch/>
        </p:blipFill>
        <p:spPr bwMode="auto">
          <a:xfrm>
            <a:off x="4495799" y="340915"/>
            <a:ext cx="7543801" cy="626943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49" y="704849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Практическим результатом  работы детско-родительского клуба «Юный патриот» стал мини-музей «Золотое кольцо России»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30891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5300" y="390326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Задачи мини-музея:</a:t>
            </a:r>
          </a:p>
          <a:p>
            <a:r>
              <a:rPr lang="ru-RU" dirty="0"/>
              <a:t>- расширять  </a:t>
            </a:r>
            <a:r>
              <a:rPr lang="ru-RU" dirty="0" smtClean="0"/>
              <a:t>представления о </a:t>
            </a:r>
            <a:r>
              <a:rPr lang="ru-RU" dirty="0"/>
              <a:t>городах России;</a:t>
            </a:r>
          </a:p>
          <a:p>
            <a:r>
              <a:rPr lang="ru-RU" dirty="0"/>
              <a:t>- развивать интерес к русским традициям и промыслам;</a:t>
            </a:r>
          </a:p>
          <a:p>
            <a:r>
              <a:rPr lang="ru-RU" dirty="0"/>
              <a:t>- знакомить детей  с символикой, флагом городов России;</a:t>
            </a:r>
          </a:p>
          <a:p>
            <a:r>
              <a:rPr lang="ru-RU" dirty="0"/>
              <a:t>- развивать чувство ответственности и гордости за достижения страны;</a:t>
            </a:r>
          </a:p>
          <a:p>
            <a:r>
              <a:rPr lang="ru-RU" dirty="0"/>
              <a:t>- воспитывать чувство толерантности, чувства уважения к другим народам, их традициям.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390326"/>
            <a:ext cx="7709165" cy="57818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4251529"/>
            <a:ext cx="1790700" cy="19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7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517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2015-09-29T14:07:15Z</dcterms:created>
  <dcterms:modified xsi:type="dcterms:W3CDTF">2015-11-25T10:30:32Z</dcterms:modified>
</cp:coreProperties>
</file>