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840" y="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E3395-A9C0-448D-BCD7-FD245F6BF08C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7974-326E-4A94-B38A-11BC05EA1C8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E3395-A9C0-448D-BCD7-FD245F6BF08C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7974-326E-4A94-B38A-11BC05EA1C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E3395-A9C0-448D-BCD7-FD245F6BF08C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7974-326E-4A94-B38A-11BC05EA1C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E3395-A9C0-448D-BCD7-FD245F6BF08C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7974-326E-4A94-B38A-11BC05EA1C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E3395-A9C0-448D-BCD7-FD245F6BF08C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7974-326E-4A94-B38A-11BC05EA1C8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E3395-A9C0-448D-BCD7-FD245F6BF08C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7974-326E-4A94-B38A-11BC05EA1C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E3395-A9C0-448D-BCD7-FD245F6BF08C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7974-326E-4A94-B38A-11BC05EA1C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E3395-A9C0-448D-BCD7-FD245F6BF08C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7974-326E-4A94-B38A-11BC05EA1C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E3395-A9C0-448D-BCD7-FD245F6BF08C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7974-326E-4A94-B38A-11BC05EA1C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E3395-A9C0-448D-BCD7-FD245F6BF08C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7974-326E-4A94-B38A-11BC05EA1C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E3395-A9C0-448D-BCD7-FD245F6BF08C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1467974-326E-4A94-B38A-11BC05EA1C8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3E3395-A9C0-448D-BCD7-FD245F6BF08C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467974-326E-4A94-B38A-11BC05EA1C8E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60648"/>
            <a:ext cx="7851648" cy="2232248"/>
          </a:xfrm>
        </p:spPr>
        <p:txBody>
          <a:bodyPr/>
          <a:lstStyle/>
          <a:p>
            <a:pPr algn="ctr"/>
            <a:r>
              <a:rPr lang="ru-RU" dirty="0" smtClean="0"/>
              <a:t>Практикум «Не с причастиями»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русского языка в 7 классе.</a:t>
            </a:r>
          </a:p>
          <a:p>
            <a:r>
              <a:rPr lang="ru-RU" dirty="0" smtClean="0"/>
              <a:t>Выполнила учитель  русского языка и литературы</a:t>
            </a:r>
          </a:p>
          <a:p>
            <a:r>
              <a:rPr lang="ru-RU" dirty="0" smtClean="0"/>
              <a:t>Васильева Оксана Валерьевна.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125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72400" cy="1224136"/>
          </a:xfrm>
        </p:spPr>
        <p:txBody>
          <a:bodyPr/>
          <a:lstStyle/>
          <a:p>
            <a:pPr algn="ctr"/>
            <a:r>
              <a:rPr lang="ru-RU" dirty="0" smtClean="0"/>
              <a:t>Повторяем правило.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772816"/>
            <a:ext cx="7835208" cy="4896544"/>
          </a:xfrm>
        </p:spPr>
        <p:txBody>
          <a:bodyPr>
            <a:normAutofit/>
          </a:bodyPr>
          <a:lstStyle/>
          <a:p>
            <a:pPr algn="ctr"/>
            <a:endParaRPr lang="ru-RU" sz="3000" dirty="0" smtClean="0"/>
          </a:p>
          <a:p>
            <a:pPr algn="ctr"/>
            <a:r>
              <a:rPr lang="ru-RU" sz="3000" dirty="0" smtClean="0"/>
              <a:t>Правописание </a:t>
            </a:r>
            <a:r>
              <a:rPr lang="ru-RU" sz="3000" dirty="0"/>
              <a:t>НЕ с причастиями</a:t>
            </a:r>
          </a:p>
          <a:p>
            <a:endParaRPr lang="ru-RU" dirty="0"/>
          </a:p>
          <a:p>
            <a:r>
              <a:rPr lang="ru-RU" dirty="0"/>
              <a:t>Раздельно	</a:t>
            </a:r>
            <a:endParaRPr lang="ru-RU" dirty="0" smtClean="0"/>
          </a:p>
          <a:p>
            <a:pPr marL="457200" indent="-457200">
              <a:buAutoNum type="arabicPeriod"/>
            </a:pPr>
            <a:r>
              <a:rPr lang="ru-RU" dirty="0" smtClean="0"/>
              <a:t>С </a:t>
            </a:r>
            <a:r>
              <a:rPr lang="ru-RU" dirty="0"/>
              <a:t>причастиями, имеющими при себе пояснительные </a:t>
            </a:r>
            <a:r>
              <a:rPr lang="ru-RU" dirty="0" smtClean="0"/>
              <a:t>слова(</a:t>
            </a:r>
            <a:r>
              <a:rPr lang="ru-RU" sz="2100" dirty="0" smtClean="0">
                <a:solidFill>
                  <a:prstClr val="white"/>
                </a:solidFill>
              </a:rPr>
              <a:t> </a:t>
            </a:r>
            <a:r>
              <a:rPr lang="ru-RU" sz="2100" i="1" dirty="0">
                <a:solidFill>
                  <a:prstClr val="white"/>
                </a:solidFill>
              </a:rPr>
              <a:t>не</a:t>
            </a:r>
            <a:r>
              <a:rPr lang="ru-RU" sz="2100" dirty="0">
                <a:solidFill>
                  <a:prstClr val="white"/>
                </a:solidFill>
              </a:rPr>
              <a:t> </a:t>
            </a:r>
            <a:r>
              <a:rPr lang="ru-RU" sz="2100" i="1" dirty="0">
                <a:solidFill>
                  <a:prstClr val="white"/>
                </a:solidFill>
              </a:rPr>
              <a:t>возвращенная автору </a:t>
            </a:r>
            <a:r>
              <a:rPr lang="ru-RU" sz="2100" i="1" dirty="0" smtClean="0">
                <a:solidFill>
                  <a:prstClr val="white"/>
                </a:solidFill>
              </a:rPr>
              <a:t>рукопись</a:t>
            </a:r>
            <a:r>
              <a:rPr lang="ru-RU" sz="2100" dirty="0" smtClean="0">
                <a:solidFill>
                  <a:prstClr val="white"/>
                </a:solidFill>
              </a:rPr>
              <a:t>)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. С краткими </a:t>
            </a:r>
            <a:r>
              <a:rPr lang="ru-RU" dirty="0" smtClean="0"/>
              <a:t>причастиями</a:t>
            </a:r>
            <a:r>
              <a:rPr lang="ru-RU" dirty="0">
                <a:solidFill>
                  <a:prstClr val="white"/>
                </a:solidFill>
              </a:rPr>
              <a:t> </a:t>
            </a:r>
            <a:r>
              <a:rPr lang="ru-RU" dirty="0" smtClean="0">
                <a:solidFill>
                  <a:prstClr val="white"/>
                </a:solidFill>
              </a:rPr>
              <a:t> (</a:t>
            </a:r>
            <a:r>
              <a:rPr lang="ru-RU" i="1" dirty="0" smtClean="0">
                <a:solidFill>
                  <a:prstClr val="white"/>
                </a:solidFill>
              </a:rPr>
              <a:t>работа </a:t>
            </a:r>
            <a:r>
              <a:rPr lang="ru-RU" i="1" dirty="0">
                <a:solidFill>
                  <a:prstClr val="white"/>
                </a:solidFill>
              </a:rPr>
              <a:t>не </a:t>
            </a:r>
            <a:r>
              <a:rPr lang="ru-RU" i="1" dirty="0" smtClean="0">
                <a:solidFill>
                  <a:prstClr val="white"/>
                </a:solidFill>
              </a:rPr>
              <a:t>выполнена)</a:t>
            </a:r>
            <a:endParaRPr lang="ru-RU" i="1" dirty="0"/>
          </a:p>
          <a:p>
            <a:endParaRPr lang="ru-RU" dirty="0"/>
          </a:p>
          <a:p>
            <a:pPr lvl="0">
              <a:buClr>
                <a:srgbClr val="0BD0D9"/>
              </a:buClr>
            </a:pPr>
            <a:r>
              <a:rPr lang="ru-RU" dirty="0"/>
              <a:t>3. С причастиями, при которых имеется или предполагается </a:t>
            </a:r>
            <a:r>
              <a:rPr lang="ru-RU" dirty="0" smtClean="0"/>
              <a:t>противопоставление (</a:t>
            </a:r>
            <a:r>
              <a:rPr lang="ru-RU" sz="2000" i="1" dirty="0" smtClean="0">
                <a:solidFill>
                  <a:prstClr val="white"/>
                </a:solidFill>
              </a:rPr>
              <a:t>не </a:t>
            </a:r>
            <a:r>
              <a:rPr lang="ru-RU" sz="2000" i="1" dirty="0">
                <a:solidFill>
                  <a:prstClr val="white"/>
                </a:solidFill>
              </a:rPr>
              <a:t>законченный, а только начатый </a:t>
            </a:r>
            <a:r>
              <a:rPr lang="ru-RU" sz="2000" i="1" dirty="0" smtClean="0">
                <a:solidFill>
                  <a:prstClr val="white"/>
                </a:solidFill>
              </a:rPr>
              <a:t>рассказ)</a:t>
            </a:r>
            <a:endParaRPr lang="ru-RU" sz="2000" i="1" dirty="0">
              <a:solidFill>
                <a:prstClr val="white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226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Слитно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dirty="0" smtClean="0"/>
              <a:t>С </a:t>
            </a:r>
            <a:r>
              <a:rPr lang="ru-RU" dirty="0"/>
              <a:t>полными причастиями, при которых нет пояснительных </a:t>
            </a:r>
            <a:r>
              <a:rPr lang="ru-RU" dirty="0" smtClean="0"/>
              <a:t>слов, противопоставления союзом а.</a:t>
            </a:r>
            <a:endParaRPr lang="ru-RU" dirty="0"/>
          </a:p>
          <a:p>
            <a:r>
              <a:rPr lang="ru-RU" dirty="0"/>
              <a:t>( </a:t>
            </a:r>
            <a:r>
              <a:rPr lang="ru-RU" i="1" dirty="0"/>
              <a:t>незамеченные опечатки</a:t>
            </a:r>
            <a:r>
              <a:rPr lang="ru-RU" dirty="0" smtClean="0"/>
              <a:t>)</a:t>
            </a:r>
          </a:p>
          <a:p>
            <a:endParaRPr lang="ru-RU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8927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Синтаксическая пятиминутка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96469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Сделайте синтаксический разбор предложений:</a:t>
            </a:r>
          </a:p>
          <a:p>
            <a:pPr marL="457200" indent="-457200">
              <a:buAutoNum type="arabicPeriod"/>
            </a:pPr>
            <a:r>
              <a:rPr lang="ru-RU" sz="3200" i="1" dirty="0" smtClean="0"/>
              <a:t>Горы</a:t>
            </a:r>
            <a:r>
              <a:rPr lang="ru-RU" sz="3200" i="1" dirty="0"/>
              <a:t>, поросшие деревьями, взмахами подняли свои вершины в синюю пустыню над нами. </a:t>
            </a:r>
            <a:endParaRPr lang="ru-RU" sz="3200" i="1" dirty="0" smtClean="0"/>
          </a:p>
          <a:p>
            <a:pPr marL="457200" indent="-457200">
              <a:buAutoNum type="arabicPeriod"/>
            </a:pPr>
            <a:r>
              <a:rPr lang="ru-RU" sz="3200" i="1" dirty="0" smtClean="0"/>
              <a:t>Контуры </a:t>
            </a:r>
            <a:r>
              <a:rPr lang="ru-RU" sz="3200" i="1" dirty="0"/>
              <a:t>гор округлились, одетые теплой и ласковой мглой южной ночи.</a:t>
            </a:r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val="832646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619184" cy="1872208"/>
          </a:xfrm>
        </p:spPr>
        <p:txBody>
          <a:bodyPr/>
          <a:lstStyle/>
          <a:p>
            <a:pPr lvl="0">
              <a:spcBef>
                <a:spcPct val="20000"/>
              </a:spcBef>
            </a:pPr>
            <a:r>
              <a:rPr lang="ru-RU" sz="2800" i="1" dirty="0" smtClean="0">
                <a:ln>
                  <a:noFill/>
                </a:ln>
                <a:solidFill>
                  <a:prstClr val="white"/>
                </a:solidFill>
                <a:effectLst/>
                <a:latin typeface="Constantia"/>
              </a:rPr>
              <a:t>Слитно или раздельно? Графически объясните написание.</a:t>
            </a:r>
            <a:r>
              <a:rPr lang="ru-RU" sz="2800" b="0" dirty="0" smtClean="0">
                <a:ln>
                  <a:noFill/>
                </a:ln>
                <a:solidFill>
                  <a:prstClr val="white"/>
                </a:solidFill>
                <a:effectLst/>
                <a:latin typeface="Constantia"/>
              </a:rPr>
              <a:t/>
            </a:r>
            <a:br>
              <a:rPr lang="ru-RU" sz="2800" b="0" dirty="0" smtClean="0">
                <a:ln>
                  <a:noFill/>
                </a:ln>
                <a:solidFill>
                  <a:prstClr val="white"/>
                </a:solidFill>
                <a:effectLst/>
                <a:latin typeface="Constantia"/>
              </a:rPr>
            </a:b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844824"/>
            <a:ext cx="7992888" cy="4680520"/>
          </a:xfrm>
        </p:spPr>
        <p:txBody>
          <a:bodyPr>
            <a:normAutofit/>
          </a:bodyPr>
          <a:lstStyle/>
          <a:p>
            <a:r>
              <a:rPr lang="ru-RU" dirty="0" smtClean="0"/>
              <a:t>1</a:t>
            </a:r>
            <a:r>
              <a:rPr lang="ru-RU" dirty="0"/>
              <a:t>. Для знающего мир светел, для (не)знающего — темен. 2. (Не)</a:t>
            </a:r>
            <a:r>
              <a:rPr lang="ru-RU" dirty="0" err="1"/>
              <a:t>жданный</a:t>
            </a:r>
            <a:r>
              <a:rPr lang="ru-RU" dirty="0"/>
              <a:t> успех голову кружит. 3. (Не)знающий меры будет горевать в богатстве. 4. (Не)скошенный луг пестрел цветами. 5. Письмо так и осталось (не)отправленным. 6. Ошибка в работе осталась (не)замеченной. 7. Под окном стоял еще (не)облетевший клен. 8. Я отвел от него (не)</a:t>
            </a:r>
            <a:r>
              <a:rPr lang="ru-RU" dirty="0" err="1"/>
              <a:t>доумевающий</a:t>
            </a:r>
            <a:r>
              <a:rPr lang="ru-RU" dirty="0"/>
              <a:t> взгляд. 9. День зачета был еще (не)назначен. 10. Он принял совсем (не)обдуманное решение.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669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920880" cy="2592288"/>
          </a:xfrm>
        </p:spPr>
        <p:txBody>
          <a:bodyPr/>
          <a:lstStyle/>
          <a:p>
            <a:pPr algn="ctr"/>
            <a:r>
              <a:rPr lang="ru-RU" dirty="0"/>
              <a:t>Практическая работа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3068960"/>
            <a:ext cx="7772400" cy="3600400"/>
          </a:xfrm>
        </p:spPr>
        <p:txBody>
          <a:bodyPr>
            <a:normAutofit/>
          </a:bodyPr>
          <a:lstStyle/>
          <a:p>
            <a:r>
              <a:rPr lang="ru-RU" u="sng" dirty="0" smtClean="0"/>
              <a:t>Раскройте </a:t>
            </a:r>
            <a:r>
              <a:rPr lang="ru-RU" u="sng" dirty="0"/>
              <a:t>скобки. Объясните правописание не </a:t>
            </a:r>
            <a:endParaRPr lang="ru-RU" u="sng" dirty="0" smtClean="0"/>
          </a:p>
          <a:p>
            <a:r>
              <a:rPr lang="ru-RU" i="1" dirty="0" smtClean="0"/>
              <a:t>Мы </a:t>
            </a:r>
            <a:r>
              <a:rPr lang="ru-RU" i="1" dirty="0"/>
              <a:t>незаметно стали (не)почтительны с хлебом. Хлеб, которого нашим дедам (не)хватало за обеденным столом, порой выбрасывают в мусор, несут в пойло теленку. Полежал (не)прикрытый хлеб – загрубел. Подумаешь, (не)доел кусочек. Такая малость – подумаешь. А, может быть, и в самом деле – подумаем. Прикинем: если каждый из нас за год выбросит хотя бы два килограмма хлеба, это же почти полмиллиона тонн. (Из журнала)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64369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752224"/>
          </a:xfrm>
        </p:spPr>
        <p:txBody>
          <a:bodyPr/>
          <a:lstStyle/>
          <a:p>
            <a:pPr algn="ctr"/>
            <a:r>
              <a:rPr lang="ru-RU" dirty="0" smtClean="0"/>
              <a:t>Орфографический диктант.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3140968"/>
            <a:ext cx="7772400" cy="3024336"/>
          </a:xfrm>
        </p:spPr>
        <p:txBody>
          <a:bodyPr>
            <a:normAutofit/>
          </a:bodyPr>
          <a:lstStyle/>
          <a:p>
            <a:r>
              <a:rPr lang="ru-RU" dirty="0"/>
              <a:t>(</a:t>
            </a:r>
            <a:r>
              <a:rPr lang="ru-RU" sz="2800" dirty="0"/>
              <a:t>Не)исправленная вовремя ошибка; (не)вспаханное поле; роман (не)дописан; (не)забываемое впечатление; (не)успокоившееся море; (не)сжатая рожь; телефон (не)отремонтирован; (не)написанное сочинение; калитка (не)закрыта.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2259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</TotalTime>
  <Words>234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Практикум «Не с причастиями»</vt:lpstr>
      <vt:lpstr>Повторяем правило.</vt:lpstr>
      <vt:lpstr>Слитно</vt:lpstr>
      <vt:lpstr>Синтаксическая пятиминутка</vt:lpstr>
      <vt:lpstr>Слитно или раздельно? Графически объясните написание. </vt:lpstr>
      <vt:lpstr>Практическая работа</vt:lpstr>
      <vt:lpstr>Орфографический диктант.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Практикум «Не с причастиями»</dc:title>
  <dc:creator>user</dc:creator>
  <cp:lastModifiedBy>user</cp:lastModifiedBy>
  <cp:revision>3</cp:revision>
  <dcterms:created xsi:type="dcterms:W3CDTF">2013-11-13T08:29:13Z</dcterms:created>
  <dcterms:modified xsi:type="dcterms:W3CDTF">2013-11-13T08:59:44Z</dcterms:modified>
</cp:coreProperties>
</file>