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20CBF-64F8-45C0-BA05-5B3AF29329B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5E9E9-9FFC-4777-9FED-F428DF2CD0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1C926-816C-4726-B654-E093C6B69EB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45B5-C6B5-435F-9537-78B2E60B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www.dkvartal.ru/system/ckeditor_assets/pictures/8521/content_asmq_owl.jpg?13593965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5760640" cy="5209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5007" y="764704"/>
            <a:ext cx="41389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Краткие страдательные причастия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одзаголовок 2"/>
          <p:cNvSpPr>
            <a:spLocks/>
          </p:cNvSpPr>
          <p:nvPr/>
        </p:nvSpPr>
        <p:spPr bwMode="auto">
          <a:xfrm>
            <a:off x="4788024" y="4293096"/>
            <a:ext cx="4643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Раевская Е.В., 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русского языка и литературы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МБОУ </a:t>
            </a:r>
            <a:r>
              <a:rPr lang="ru-RU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Уметская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СОШ 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Тамбовской обл.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402897">
            <a:off x="793614" y="3224140"/>
            <a:ext cx="85847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488953">
            <a:off x="781705" y="3218138"/>
            <a:ext cx="9635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</a:t>
            </a:r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im5-tub-ru.yandex.net/i?id=237634095-17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2880320" cy="273630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75656" y="2132856"/>
            <a:ext cx="266429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Румя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…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ое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Нареза….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ое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кубиками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Моче…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ое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Смеша….о с творогом</a:t>
            </a:r>
          </a:p>
        </p:txBody>
      </p:sp>
      <p:pic>
        <p:nvPicPr>
          <p:cNvPr id="7" name="Рисунок 6" descr="http://img-fotki.yandex.ru/get/5906/cadi-1986.736/0_8962d_7e4de5d9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168352" cy="294483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292080" y="2780928"/>
            <a:ext cx="237490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Мелко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измельче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Смеша….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с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луком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83671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Вставьте одну или две буквы –</a:t>
            </a:r>
            <a:r>
              <a:rPr lang="ru-RU" sz="2400" b="1" dirty="0" err="1" smtClean="0">
                <a:solidFill>
                  <a:srgbClr val="C00000"/>
                </a:solidFill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</a:rPr>
              <a:t>-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img-fotki.yandex.ru/get/6406/96945866.25d/0_90164_118aca61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2938556" cy="358536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19672" y="2924944"/>
            <a:ext cx="1872208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Чище…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ая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Сорва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….а с дерева</a:t>
            </a:r>
          </a:p>
        </p:txBody>
      </p:sp>
      <p:pic>
        <p:nvPicPr>
          <p:cNvPr id="7" name="Рисунок 6" descr="http://im0-tub-ru.yandex.net/i?id=330468189-44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3395041" cy="254223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220072" y="3573016"/>
            <a:ext cx="2376488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Обжаре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….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до прозрачности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Смеша… с рубленым мясом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491880" y="692696"/>
            <a:ext cx="2635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«Кто быстрее?»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124744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Распределите словосочетания в две корзинки: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 прилагательными и причастиями.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Безымянная речка, даль туманна, комнаты убраны, дорога длинна, неприятель побежден, высушенная солома, картина современна, слишком юна, решетка чугунная, трава зелена, просмотренный дневник, выполненная работа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i5.pixs.ru/storage/8/0/2/vkusnoeinf_3608256_7872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1224136" cy="1224136"/>
          </a:xfrm>
          <a:prstGeom prst="rect">
            <a:avLst/>
          </a:prstGeom>
          <a:noFill/>
        </p:spPr>
      </p:pic>
      <p:pic>
        <p:nvPicPr>
          <p:cNvPr id="7172" name="Picture 4" descr="http://i5.pixs.ru/storage/8/0/2/vkusnoeinf_3608256_7872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21088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Общие выводы, итог урока, рефлексия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700808"/>
            <a:ext cx="4572000" cy="31208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kern="0" dirty="0" smtClean="0">
                <a:solidFill>
                  <a:srgbClr val="002060"/>
                </a:solidFill>
              </a:rPr>
              <a:t>Я вспомнил, что…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kern="0" dirty="0" smtClean="0">
                <a:solidFill>
                  <a:srgbClr val="002060"/>
                </a:solidFill>
              </a:rPr>
              <a:t>Я понял…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kern="0" dirty="0" smtClean="0">
                <a:solidFill>
                  <a:srgbClr val="002060"/>
                </a:solidFill>
              </a:rPr>
              <a:t>Было интересно…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kern="0" dirty="0" smtClean="0">
                <a:solidFill>
                  <a:srgbClr val="002060"/>
                </a:solidFill>
              </a:rPr>
              <a:t>Особенно понравилось…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kern="0" dirty="0" smtClean="0">
                <a:solidFill>
                  <a:srgbClr val="002060"/>
                </a:solidFill>
              </a:rPr>
              <a:t>Вызвало затруднение…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kern="0" dirty="0" smtClean="0">
                <a:solidFill>
                  <a:srgbClr val="002060"/>
                </a:solidFill>
              </a:rPr>
              <a:t>Было сложно…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kern="0" dirty="0" smtClean="0">
                <a:solidFill>
                  <a:srgbClr val="002060"/>
                </a:solidFill>
              </a:rPr>
              <a:t>Нужно выучить…</a:t>
            </a:r>
          </a:p>
        </p:txBody>
      </p:sp>
      <p:pic>
        <p:nvPicPr>
          <p:cNvPr id="5122" name="Picture 2" descr="http://900igr.net/datas/russkij-jazyk/Predlozhenija-s-prichastijami/0023-023-Podvedjom-itogi-uroka.jpg"/>
          <p:cNvPicPr>
            <a:picLocks noChangeAspect="1" noChangeArrowheads="1"/>
          </p:cNvPicPr>
          <p:nvPr/>
        </p:nvPicPr>
        <p:blipFill>
          <a:blip r:embed="rId3" cstate="print"/>
          <a:srcRect l="22430" t="43925" r="29906"/>
          <a:stretch>
            <a:fillRect/>
          </a:stretch>
        </p:blipFill>
        <p:spPr bwMode="auto">
          <a:xfrm>
            <a:off x="5220072" y="2132856"/>
            <a:ext cx="301953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03848" y="1124744"/>
            <a:ext cx="282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Домашнее задание: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06084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Выучить правило на стр. 40, упр. 88, сделать сигнальные карточки с буквами Д и С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79712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http://mtools.pp.ua/miniatyurnaya-korzinka-iz-bisera.html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501008"/>
            <a:ext cx="453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http://obmancasino.com/18/teacher-teaching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http://900igr.net/prezentatsii/russkij-jazyk/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0770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http://encyclical.ru.com/?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48478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Интернет- ресурсы: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7704" y="1196752"/>
            <a:ext cx="56166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Цели урока: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познакомить учеников с краткими страдательными причастиями; рассказать о роли страдательных причастий в предложении; повторить краткие прилагательные; формировать орфографические умения и навыки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s5.postimg.org/h0rwwfr1j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3501008"/>
            <a:ext cx="3482752" cy="2926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91880" y="764704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Тестирование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268760"/>
            <a:ext cx="6984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От какого глагола нельзя образовать действительного причастия настоящего времени: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) строить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Б) кормят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В) гонишься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Г) выйти</a:t>
            </a:r>
          </a:p>
          <a:p>
            <a:pPr marL="342900" indent="-342900"/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2. От какого глагола нельзя образовать страдательного причастия настоящего времени: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А) усиливать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Б) получить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В)увлекаться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Г) решать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s5.postimg.org/h0rwwfr1j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53044"/>
            <a:ext cx="3482752" cy="2926660"/>
          </a:xfrm>
          <a:prstGeom prst="rect">
            <a:avLst/>
          </a:prstGeom>
          <a:noFill/>
        </p:spPr>
      </p:pic>
      <p:pic>
        <p:nvPicPr>
          <p:cNvPr id="8" name="Picture 2" descr="http://s5.postimg.org/h0rwwfr1j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95889"/>
            <a:ext cx="3131840" cy="2631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31640" y="620688"/>
            <a:ext cx="68227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3.Найдите слово, в котором пишется буква –е-: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А)завис…</a:t>
            </a:r>
            <a:r>
              <a:rPr lang="ru-RU" sz="2000" b="1" dirty="0" err="1" smtClean="0">
                <a:solidFill>
                  <a:srgbClr val="002060"/>
                </a:solidFill>
              </a:rPr>
              <a:t>мый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Б)вид…</a:t>
            </a:r>
            <a:r>
              <a:rPr lang="ru-RU" sz="2000" b="1" dirty="0" err="1" smtClean="0">
                <a:solidFill>
                  <a:srgbClr val="002060"/>
                </a:solidFill>
              </a:rPr>
              <a:t>мый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В)</a:t>
            </a:r>
            <a:r>
              <a:rPr lang="ru-RU" sz="2000" b="1" dirty="0" err="1" smtClean="0">
                <a:solidFill>
                  <a:srgbClr val="002060"/>
                </a:solidFill>
              </a:rPr>
              <a:t>реша</a:t>
            </a:r>
            <a:r>
              <a:rPr lang="ru-RU" sz="2000" b="1" dirty="0" smtClean="0">
                <a:solidFill>
                  <a:srgbClr val="002060"/>
                </a:solidFill>
              </a:rPr>
              <a:t>…</a:t>
            </a:r>
            <a:r>
              <a:rPr lang="ru-RU" sz="2000" b="1" dirty="0" err="1" smtClean="0">
                <a:solidFill>
                  <a:srgbClr val="002060"/>
                </a:solidFill>
              </a:rPr>
              <a:t>мый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Г)</a:t>
            </a:r>
            <a:r>
              <a:rPr lang="ru-RU" sz="2000" b="1" dirty="0" err="1" smtClean="0">
                <a:solidFill>
                  <a:srgbClr val="002060"/>
                </a:solidFill>
              </a:rPr>
              <a:t>движ</a:t>
            </a:r>
            <a:r>
              <a:rPr lang="ru-RU" sz="2000" b="1" dirty="0" smtClean="0">
                <a:solidFill>
                  <a:srgbClr val="002060"/>
                </a:solidFill>
              </a:rPr>
              <a:t>..</a:t>
            </a:r>
            <a:r>
              <a:rPr lang="ru-RU" sz="2000" b="1" dirty="0" err="1" smtClean="0">
                <a:solidFill>
                  <a:srgbClr val="002060"/>
                </a:solidFill>
              </a:rPr>
              <a:t>мый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4. Найдите слово, в котором пишется буква – я-: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А) </a:t>
            </a:r>
            <a:r>
              <a:rPr lang="ru-RU" sz="2000" b="1" dirty="0" err="1" smtClean="0">
                <a:solidFill>
                  <a:srgbClr val="002060"/>
                </a:solidFill>
              </a:rPr>
              <a:t>приближа</a:t>
            </a:r>
            <a:r>
              <a:rPr lang="ru-RU" sz="2000" b="1" dirty="0" smtClean="0">
                <a:solidFill>
                  <a:srgbClr val="002060"/>
                </a:solidFill>
              </a:rPr>
              <a:t>…</a:t>
            </a:r>
            <a:r>
              <a:rPr lang="ru-RU" sz="2000" b="1" dirty="0" err="1" smtClean="0">
                <a:solidFill>
                  <a:srgbClr val="002060"/>
                </a:solidFill>
              </a:rPr>
              <a:t>щийся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Б) </a:t>
            </a:r>
            <a:r>
              <a:rPr lang="ru-RU" sz="2000" b="1" dirty="0" err="1" smtClean="0">
                <a:solidFill>
                  <a:srgbClr val="002060"/>
                </a:solidFill>
              </a:rPr>
              <a:t>кле</a:t>
            </a:r>
            <a:r>
              <a:rPr lang="ru-RU" sz="2000" b="1" dirty="0" smtClean="0">
                <a:solidFill>
                  <a:srgbClr val="002060"/>
                </a:solidFill>
              </a:rPr>
              <a:t>…</a:t>
            </a:r>
            <a:r>
              <a:rPr lang="ru-RU" sz="2000" b="1" dirty="0" err="1" smtClean="0">
                <a:solidFill>
                  <a:srgbClr val="002060"/>
                </a:solidFill>
              </a:rPr>
              <a:t>щий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В) </a:t>
            </a:r>
            <a:r>
              <a:rPr lang="ru-RU" sz="2000" b="1" dirty="0" err="1" smtClean="0">
                <a:solidFill>
                  <a:srgbClr val="002060"/>
                </a:solidFill>
              </a:rPr>
              <a:t>клокоч</a:t>
            </a:r>
            <a:r>
              <a:rPr lang="ru-RU" sz="2000" b="1" dirty="0" smtClean="0">
                <a:solidFill>
                  <a:srgbClr val="002060"/>
                </a:solidFill>
              </a:rPr>
              <a:t>…</a:t>
            </a:r>
            <a:r>
              <a:rPr lang="ru-RU" sz="2000" b="1" dirty="0" err="1" smtClean="0">
                <a:solidFill>
                  <a:srgbClr val="002060"/>
                </a:solidFill>
              </a:rPr>
              <a:t>щий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Г) кол…</a:t>
            </a:r>
            <a:r>
              <a:rPr lang="ru-RU" sz="2000" b="1" dirty="0" err="1" smtClean="0">
                <a:solidFill>
                  <a:srgbClr val="002060"/>
                </a:solidFill>
              </a:rPr>
              <a:t>щий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5. Найдите слово, в котором пишется буква –</a:t>
            </a:r>
            <a:r>
              <a:rPr lang="ru-RU" sz="2000" b="1" dirty="0" err="1" smtClean="0">
                <a:solidFill>
                  <a:srgbClr val="002060"/>
                </a:solidFill>
              </a:rPr>
              <a:t>ю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А) </a:t>
            </a:r>
            <a:r>
              <a:rPr lang="ru-RU" sz="2000" b="1" dirty="0" err="1" smtClean="0">
                <a:solidFill>
                  <a:srgbClr val="002060"/>
                </a:solidFill>
              </a:rPr>
              <a:t>стро</a:t>
            </a:r>
            <a:r>
              <a:rPr lang="ru-RU" sz="2000" b="1" dirty="0" smtClean="0">
                <a:solidFill>
                  <a:srgbClr val="002060"/>
                </a:solidFill>
              </a:rPr>
              <a:t>…</a:t>
            </a:r>
            <a:r>
              <a:rPr lang="ru-RU" sz="2000" b="1" dirty="0" err="1" smtClean="0">
                <a:solidFill>
                  <a:srgbClr val="002060"/>
                </a:solidFill>
              </a:rPr>
              <a:t>щийся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Б)</a:t>
            </a:r>
            <a:r>
              <a:rPr lang="ru-RU" sz="2000" b="1" dirty="0" err="1" smtClean="0">
                <a:solidFill>
                  <a:srgbClr val="002060"/>
                </a:solidFill>
              </a:rPr>
              <a:t>рокоч</a:t>
            </a:r>
            <a:r>
              <a:rPr lang="ru-RU" sz="2000" b="1" dirty="0" smtClean="0">
                <a:solidFill>
                  <a:srgbClr val="002060"/>
                </a:solidFill>
              </a:rPr>
              <a:t>…</a:t>
            </a:r>
            <a:r>
              <a:rPr lang="ru-RU" sz="2000" b="1" dirty="0" err="1" smtClean="0">
                <a:solidFill>
                  <a:srgbClr val="002060"/>
                </a:solidFill>
              </a:rPr>
              <a:t>щий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В) </a:t>
            </a:r>
            <a:r>
              <a:rPr lang="ru-RU" sz="2000" b="1" dirty="0" err="1" smtClean="0">
                <a:solidFill>
                  <a:srgbClr val="002060"/>
                </a:solidFill>
              </a:rPr>
              <a:t>брезж</a:t>
            </a:r>
            <a:r>
              <a:rPr lang="ru-RU" sz="2000" b="1" dirty="0" smtClean="0">
                <a:solidFill>
                  <a:srgbClr val="002060"/>
                </a:solidFill>
              </a:rPr>
              <a:t>..</a:t>
            </a:r>
            <a:r>
              <a:rPr lang="ru-RU" sz="2000" b="1" dirty="0" err="1" smtClean="0">
                <a:solidFill>
                  <a:srgbClr val="002060"/>
                </a:solidFill>
              </a:rPr>
              <a:t>щий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s5.postimg.org/h0rwwfr1j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16909"/>
            <a:ext cx="2987824" cy="251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39752" y="908720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6. Отметьте четвертое «лишнее» слово: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А) смеющийся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Б)покрывшийся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В) застывший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Г) у заросшей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7. Найдите четвертое «лишнее» слово: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А) поднятые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Б)заброшенные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В) оклеенные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Г)сгораемые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s5.postimg.org/h0rwwfr1j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3501008"/>
            <a:ext cx="3482752" cy="2926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C:\Documents and Settings\Администратор\Мои документы\Елена\сайт мой\октябрь\teacher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794816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132856"/>
            <a:ext cx="207838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Проверяем!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1-Г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2-В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3-В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4-Б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5- Г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6-А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7- Г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712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Запишите предложение</a:t>
            </a:r>
            <a:endParaRPr lang="ru-RU" dirty="0" smtClean="0"/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Сегодня утром увидел, что под ветлой мелкие ветки разбросаны только с одной стороны.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-Составьте схему предложения.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Назовите главное предложение, придаточное. Какой вопрос вы зададите от главного предложения?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- Выпишите из предложения слова </a:t>
            </a:r>
            <a:r>
              <a:rPr lang="ru-RU" sz="2000" b="1" i="1" dirty="0" smtClean="0">
                <a:solidFill>
                  <a:srgbClr val="C00000"/>
                </a:solidFill>
              </a:rPr>
              <a:t>мелкие </a:t>
            </a:r>
            <a:r>
              <a:rPr lang="ru-RU" sz="2000" b="1" i="1" dirty="0" smtClean="0">
                <a:solidFill>
                  <a:srgbClr val="002060"/>
                </a:solidFill>
              </a:rPr>
              <a:t>и</a:t>
            </a:r>
            <a:r>
              <a:rPr lang="ru-RU" sz="2000" b="1" i="1" dirty="0" smtClean="0">
                <a:solidFill>
                  <a:srgbClr val="C00000"/>
                </a:solidFill>
              </a:rPr>
              <a:t> разбросаны</a:t>
            </a:r>
            <a:r>
              <a:rPr lang="ru-RU" sz="2000" b="1" dirty="0" smtClean="0">
                <a:solidFill>
                  <a:srgbClr val="002060"/>
                </a:solidFill>
              </a:rPr>
              <a:t>. Какие это части речи?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- Запишите прилагательное в краткой форме.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- От какого слова образовано причастие?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- Вспомните, сколько –</a:t>
            </a:r>
            <a:r>
              <a:rPr lang="ru-RU" sz="2000" b="1" dirty="0" err="1" smtClean="0">
                <a:solidFill>
                  <a:srgbClr val="002060"/>
                </a:solidFill>
              </a:rPr>
              <a:t>нн</a:t>
            </a:r>
            <a:r>
              <a:rPr lang="ru-RU" sz="2000" b="1" dirty="0" smtClean="0">
                <a:solidFill>
                  <a:srgbClr val="002060"/>
                </a:solidFill>
              </a:rPr>
              <a:t>- нужно писать в кратких прилагательных?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- Перестройте полные прилагательные в краткие: </a:t>
            </a:r>
            <a:r>
              <a:rPr lang="ru-RU" sz="2000" b="1" i="1" dirty="0" smtClean="0">
                <a:solidFill>
                  <a:srgbClr val="C00000"/>
                </a:solidFill>
              </a:rPr>
              <a:t>красный, туманный, опасный, великолепный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07904" y="764704"/>
            <a:ext cx="2052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Новая тема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556792"/>
            <a:ext cx="727280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На письменном столе лежали фразы, вырезанные аккуратно из разных газет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492896"/>
            <a:ext cx="626469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Статья была аккуратно вырезана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2996952"/>
            <a:ext cx="703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Каким членом предложения является полное причастие? Краткое?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Как изменяются краткие причастия?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717032"/>
            <a:ext cx="3528392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Полные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причастия относятся к существительному, являются определением. Изменяются по родам, числам, падежам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3861048"/>
            <a:ext cx="3528392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Краткие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причастия являются сказуемыми. Изменяются по числам, а в единственном числе по родам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Freeform 105"/>
          <p:cNvSpPr>
            <a:spLocks/>
          </p:cNvSpPr>
          <p:nvPr/>
        </p:nvSpPr>
        <p:spPr bwMode="auto">
          <a:xfrm>
            <a:off x="1187624" y="2276872"/>
            <a:ext cx="3744416" cy="45719"/>
          </a:xfrm>
          <a:custGeom>
            <a:avLst/>
            <a:gdLst>
              <a:gd name="T0" fmla="*/ 0 w 1815"/>
              <a:gd name="T1" fmla="*/ 137 h 137"/>
              <a:gd name="T2" fmla="*/ 91 w 1815"/>
              <a:gd name="T3" fmla="*/ 0 h 137"/>
              <a:gd name="T4" fmla="*/ 182 w 1815"/>
              <a:gd name="T5" fmla="*/ 137 h 137"/>
              <a:gd name="T6" fmla="*/ 273 w 1815"/>
              <a:gd name="T7" fmla="*/ 0 h 137"/>
              <a:gd name="T8" fmla="*/ 363 w 1815"/>
              <a:gd name="T9" fmla="*/ 137 h 137"/>
              <a:gd name="T10" fmla="*/ 454 w 1815"/>
              <a:gd name="T11" fmla="*/ 0 h 137"/>
              <a:gd name="T12" fmla="*/ 545 w 1815"/>
              <a:gd name="T13" fmla="*/ 137 h 137"/>
              <a:gd name="T14" fmla="*/ 635 w 1815"/>
              <a:gd name="T15" fmla="*/ 0 h 137"/>
              <a:gd name="T16" fmla="*/ 726 w 1815"/>
              <a:gd name="T17" fmla="*/ 137 h 137"/>
              <a:gd name="T18" fmla="*/ 817 w 1815"/>
              <a:gd name="T19" fmla="*/ 0 h 137"/>
              <a:gd name="T20" fmla="*/ 908 w 1815"/>
              <a:gd name="T21" fmla="*/ 137 h 137"/>
              <a:gd name="T22" fmla="*/ 998 w 1815"/>
              <a:gd name="T23" fmla="*/ 0 h 137"/>
              <a:gd name="T24" fmla="*/ 1089 w 1815"/>
              <a:gd name="T25" fmla="*/ 137 h 137"/>
              <a:gd name="T26" fmla="*/ 1180 w 1815"/>
              <a:gd name="T27" fmla="*/ 0 h 137"/>
              <a:gd name="T28" fmla="*/ 1270 w 1815"/>
              <a:gd name="T29" fmla="*/ 137 h 137"/>
              <a:gd name="T30" fmla="*/ 1361 w 1815"/>
              <a:gd name="T31" fmla="*/ 0 h 137"/>
              <a:gd name="T32" fmla="*/ 1452 w 1815"/>
              <a:gd name="T33" fmla="*/ 137 h 137"/>
              <a:gd name="T34" fmla="*/ 1543 w 1815"/>
              <a:gd name="T35" fmla="*/ 0 h 137"/>
              <a:gd name="T36" fmla="*/ 1633 w 1815"/>
              <a:gd name="T37" fmla="*/ 137 h 137"/>
              <a:gd name="T38" fmla="*/ 1724 w 1815"/>
              <a:gd name="T39" fmla="*/ 0 h 137"/>
              <a:gd name="T40" fmla="*/ 1815 w 1815"/>
              <a:gd name="T41" fmla="*/ 137 h 1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15"/>
              <a:gd name="T64" fmla="*/ 0 h 137"/>
              <a:gd name="T65" fmla="*/ 1815 w 1815"/>
              <a:gd name="T66" fmla="*/ 137 h 1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15" h="137">
                <a:moveTo>
                  <a:pt x="0" y="137"/>
                </a:moveTo>
                <a:cubicBezTo>
                  <a:pt x="30" y="68"/>
                  <a:pt x="61" y="0"/>
                  <a:pt x="91" y="0"/>
                </a:cubicBezTo>
                <a:cubicBezTo>
                  <a:pt x="121" y="0"/>
                  <a:pt x="152" y="137"/>
                  <a:pt x="182" y="137"/>
                </a:cubicBezTo>
                <a:cubicBezTo>
                  <a:pt x="212" y="137"/>
                  <a:pt x="243" y="0"/>
                  <a:pt x="273" y="0"/>
                </a:cubicBezTo>
                <a:cubicBezTo>
                  <a:pt x="303" y="0"/>
                  <a:pt x="333" y="137"/>
                  <a:pt x="363" y="137"/>
                </a:cubicBezTo>
                <a:cubicBezTo>
                  <a:pt x="393" y="137"/>
                  <a:pt x="424" y="0"/>
                  <a:pt x="454" y="0"/>
                </a:cubicBezTo>
                <a:cubicBezTo>
                  <a:pt x="484" y="0"/>
                  <a:pt x="515" y="137"/>
                  <a:pt x="545" y="137"/>
                </a:cubicBezTo>
                <a:cubicBezTo>
                  <a:pt x="575" y="137"/>
                  <a:pt x="605" y="0"/>
                  <a:pt x="635" y="0"/>
                </a:cubicBezTo>
                <a:cubicBezTo>
                  <a:pt x="665" y="0"/>
                  <a:pt x="696" y="137"/>
                  <a:pt x="726" y="137"/>
                </a:cubicBezTo>
                <a:cubicBezTo>
                  <a:pt x="756" y="137"/>
                  <a:pt x="787" y="0"/>
                  <a:pt x="817" y="0"/>
                </a:cubicBezTo>
                <a:cubicBezTo>
                  <a:pt x="847" y="0"/>
                  <a:pt x="878" y="137"/>
                  <a:pt x="908" y="137"/>
                </a:cubicBezTo>
                <a:cubicBezTo>
                  <a:pt x="938" y="137"/>
                  <a:pt x="968" y="0"/>
                  <a:pt x="998" y="0"/>
                </a:cubicBezTo>
                <a:cubicBezTo>
                  <a:pt x="1028" y="0"/>
                  <a:pt x="1059" y="137"/>
                  <a:pt x="1089" y="137"/>
                </a:cubicBezTo>
                <a:cubicBezTo>
                  <a:pt x="1119" y="137"/>
                  <a:pt x="1150" y="0"/>
                  <a:pt x="1180" y="0"/>
                </a:cubicBezTo>
                <a:cubicBezTo>
                  <a:pt x="1210" y="0"/>
                  <a:pt x="1240" y="137"/>
                  <a:pt x="1270" y="137"/>
                </a:cubicBezTo>
                <a:cubicBezTo>
                  <a:pt x="1300" y="137"/>
                  <a:pt x="1331" y="0"/>
                  <a:pt x="1361" y="0"/>
                </a:cubicBezTo>
                <a:cubicBezTo>
                  <a:pt x="1391" y="0"/>
                  <a:pt x="1422" y="137"/>
                  <a:pt x="1452" y="137"/>
                </a:cubicBezTo>
                <a:cubicBezTo>
                  <a:pt x="1482" y="137"/>
                  <a:pt x="1513" y="0"/>
                  <a:pt x="1543" y="0"/>
                </a:cubicBezTo>
                <a:cubicBezTo>
                  <a:pt x="1573" y="0"/>
                  <a:pt x="1603" y="137"/>
                  <a:pt x="1633" y="137"/>
                </a:cubicBezTo>
                <a:cubicBezTo>
                  <a:pt x="1663" y="137"/>
                  <a:pt x="1694" y="0"/>
                  <a:pt x="1724" y="0"/>
                </a:cubicBezTo>
                <a:cubicBezTo>
                  <a:pt x="1754" y="0"/>
                  <a:pt x="1800" y="114"/>
                  <a:pt x="1815" y="137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05"/>
          <p:cNvSpPr>
            <a:spLocks/>
          </p:cNvSpPr>
          <p:nvPr/>
        </p:nvSpPr>
        <p:spPr bwMode="auto">
          <a:xfrm>
            <a:off x="6300192" y="1916832"/>
            <a:ext cx="1800200" cy="72008"/>
          </a:xfrm>
          <a:custGeom>
            <a:avLst/>
            <a:gdLst>
              <a:gd name="T0" fmla="*/ 0 w 1815"/>
              <a:gd name="T1" fmla="*/ 137 h 137"/>
              <a:gd name="T2" fmla="*/ 91 w 1815"/>
              <a:gd name="T3" fmla="*/ 0 h 137"/>
              <a:gd name="T4" fmla="*/ 182 w 1815"/>
              <a:gd name="T5" fmla="*/ 137 h 137"/>
              <a:gd name="T6" fmla="*/ 273 w 1815"/>
              <a:gd name="T7" fmla="*/ 0 h 137"/>
              <a:gd name="T8" fmla="*/ 363 w 1815"/>
              <a:gd name="T9" fmla="*/ 137 h 137"/>
              <a:gd name="T10" fmla="*/ 454 w 1815"/>
              <a:gd name="T11" fmla="*/ 0 h 137"/>
              <a:gd name="T12" fmla="*/ 545 w 1815"/>
              <a:gd name="T13" fmla="*/ 137 h 137"/>
              <a:gd name="T14" fmla="*/ 635 w 1815"/>
              <a:gd name="T15" fmla="*/ 0 h 137"/>
              <a:gd name="T16" fmla="*/ 726 w 1815"/>
              <a:gd name="T17" fmla="*/ 137 h 137"/>
              <a:gd name="T18" fmla="*/ 817 w 1815"/>
              <a:gd name="T19" fmla="*/ 0 h 137"/>
              <a:gd name="T20" fmla="*/ 908 w 1815"/>
              <a:gd name="T21" fmla="*/ 137 h 137"/>
              <a:gd name="T22" fmla="*/ 998 w 1815"/>
              <a:gd name="T23" fmla="*/ 0 h 137"/>
              <a:gd name="T24" fmla="*/ 1089 w 1815"/>
              <a:gd name="T25" fmla="*/ 137 h 137"/>
              <a:gd name="T26" fmla="*/ 1180 w 1815"/>
              <a:gd name="T27" fmla="*/ 0 h 137"/>
              <a:gd name="T28" fmla="*/ 1270 w 1815"/>
              <a:gd name="T29" fmla="*/ 137 h 137"/>
              <a:gd name="T30" fmla="*/ 1361 w 1815"/>
              <a:gd name="T31" fmla="*/ 0 h 137"/>
              <a:gd name="T32" fmla="*/ 1452 w 1815"/>
              <a:gd name="T33" fmla="*/ 137 h 137"/>
              <a:gd name="T34" fmla="*/ 1543 w 1815"/>
              <a:gd name="T35" fmla="*/ 0 h 137"/>
              <a:gd name="T36" fmla="*/ 1633 w 1815"/>
              <a:gd name="T37" fmla="*/ 137 h 137"/>
              <a:gd name="T38" fmla="*/ 1724 w 1815"/>
              <a:gd name="T39" fmla="*/ 0 h 137"/>
              <a:gd name="T40" fmla="*/ 1815 w 1815"/>
              <a:gd name="T41" fmla="*/ 137 h 1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15"/>
              <a:gd name="T64" fmla="*/ 0 h 137"/>
              <a:gd name="T65" fmla="*/ 1815 w 1815"/>
              <a:gd name="T66" fmla="*/ 137 h 1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15" h="137">
                <a:moveTo>
                  <a:pt x="0" y="137"/>
                </a:moveTo>
                <a:cubicBezTo>
                  <a:pt x="30" y="68"/>
                  <a:pt x="61" y="0"/>
                  <a:pt x="91" y="0"/>
                </a:cubicBezTo>
                <a:cubicBezTo>
                  <a:pt x="121" y="0"/>
                  <a:pt x="152" y="137"/>
                  <a:pt x="182" y="137"/>
                </a:cubicBezTo>
                <a:cubicBezTo>
                  <a:pt x="212" y="137"/>
                  <a:pt x="243" y="0"/>
                  <a:pt x="273" y="0"/>
                </a:cubicBezTo>
                <a:cubicBezTo>
                  <a:pt x="303" y="0"/>
                  <a:pt x="333" y="137"/>
                  <a:pt x="363" y="137"/>
                </a:cubicBezTo>
                <a:cubicBezTo>
                  <a:pt x="393" y="137"/>
                  <a:pt x="424" y="0"/>
                  <a:pt x="454" y="0"/>
                </a:cubicBezTo>
                <a:cubicBezTo>
                  <a:pt x="484" y="0"/>
                  <a:pt x="515" y="137"/>
                  <a:pt x="545" y="137"/>
                </a:cubicBezTo>
                <a:cubicBezTo>
                  <a:pt x="575" y="137"/>
                  <a:pt x="605" y="0"/>
                  <a:pt x="635" y="0"/>
                </a:cubicBezTo>
                <a:cubicBezTo>
                  <a:pt x="665" y="0"/>
                  <a:pt x="696" y="137"/>
                  <a:pt x="726" y="137"/>
                </a:cubicBezTo>
                <a:cubicBezTo>
                  <a:pt x="756" y="137"/>
                  <a:pt x="787" y="0"/>
                  <a:pt x="817" y="0"/>
                </a:cubicBezTo>
                <a:cubicBezTo>
                  <a:pt x="847" y="0"/>
                  <a:pt x="878" y="137"/>
                  <a:pt x="908" y="137"/>
                </a:cubicBezTo>
                <a:cubicBezTo>
                  <a:pt x="938" y="137"/>
                  <a:pt x="968" y="0"/>
                  <a:pt x="998" y="0"/>
                </a:cubicBezTo>
                <a:cubicBezTo>
                  <a:pt x="1028" y="0"/>
                  <a:pt x="1059" y="137"/>
                  <a:pt x="1089" y="137"/>
                </a:cubicBezTo>
                <a:cubicBezTo>
                  <a:pt x="1119" y="137"/>
                  <a:pt x="1150" y="0"/>
                  <a:pt x="1180" y="0"/>
                </a:cubicBezTo>
                <a:cubicBezTo>
                  <a:pt x="1210" y="0"/>
                  <a:pt x="1240" y="137"/>
                  <a:pt x="1270" y="137"/>
                </a:cubicBezTo>
                <a:cubicBezTo>
                  <a:pt x="1300" y="137"/>
                  <a:pt x="1331" y="0"/>
                  <a:pt x="1361" y="0"/>
                </a:cubicBezTo>
                <a:cubicBezTo>
                  <a:pt x="1391" y="0"/>
                  <a:pt x="1422" y="137"/>
                  <a:pt x="1452" y="137"/>
                </a:cubicBezTo>
                <a:cubicBezTo>
                  <a:pt x="1482" y="137"/>
                  <a:pt x="1513" y="0"/>
                  <a:pt x="1543" y="0"/>
                </a:cubicBezTo>
                <a:cubicBezTo>
                  <a:pt x="1573" y="0"/>
                  <a:pt x="1603" y="137"/>
                  <a:pt x="1633" y="137"/>
                </a:cubicBezTo>
                <a:cubicBezTo>
                  <a:pt x="1663" y="137"/>
                  <a:pt x="1694" y="0"/>
                  <a:pt x="1724" y="0"/>
                </a:cubicBezTo>
                <a:cubicBezTo>
                  <a:pt x="1754" y="0"/>
                  <a:pt x="1800" y="114"/>
                  <a:pt x="1815" y="137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788024" y="2924944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60032" y="2852936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11760" y="2924944"/>
            <a:ext cx="64807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11760" y="2852936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1" y="0"/>
            <a:ext cx="906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71600" y="764704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Перестройте полные причастия в краткие, а краткие в полные. 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Организова</a:t>
            </a:r>
            <a:r>
              <a:rPr lang="ru-RU" sz="2400" b="1" i="1" dirty="0" smtClean="0">
                <a:solidFill>
                  <a:srgbClr val="002060"/>
                </a:solidFill>
              </a:rPr>
              <a:t>…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ая</a:t>
            </a:r>
            <a:r>
              <a:rPr lang="ru-RU" sz="2400" b="1" i="1" dirty="0" smtClean="0">
                <a:solidFill>
                  <a:srgbClr val="002060"/>
                </a:solidFill>
              </a:rPr>
              <a:t> экскурсия,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полноце</a:t>
            </a:r>
            <a:r>
              <a:rPr lang="ru-RU" sz="2400" b="1" i="1" dirty="0" smtClean="0">
                <a:solidFill>
                  <a:srgbClr val="002060"/>
                </a:solidFill>
              </a:rPr>
              <a:t>…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ый</a:t>
            </a:r>
            <a:r>
              <a:rPr lang="ru-RU" sz="2400" b="1" i="1" dirty="0" smtClean="0">
                <a:solidFill>
                  <a:srgbClr val="002060"/>
                </a:solidFill>
              </a:rPr>
              <a:t> человек,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развеша</a:t>
            </a:r>
            <a:r>
              <a:rPr lang="ru-RU" sz="2400" b="1" i="1" dirty="0" smtClean="0">
                <a:solidFill>
                  <a:srgbClr val="002060"/>
                </a:solidFill>
              </a:rPr>
              <a:t>…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ы</a:t>
            </a:r>
            <a:r>
              <a:rPr lang="ru-RU" sz="2400" b="1" i="1" dirty="0" smtClean="0">
                <a:solidFill>
                  <a:srgbClr val="002060"/>
                </a:solidFill>
              </a:rPr>
              <a:t> картины, лица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озабоче</a:t>
            </a:r>
            <a:r>
              <a:rPr lang="ru-RU" sz="2400" b="1" i="1" dirty="0" smtClean="0">
                <a:solidFill>
                  <a:srgbClr val="002060"/>
                </a:solidFill>
              </a:rPr>
              <a:t>…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ы</a:t>
            </a:r>
            <a:r>
              <a:rPr lang="ru-RU" sz="2400" b="1" i="1" dirty="0" smtClean="0">
                <a:solidFill>
                  <a:srgbClr val="002060"/>
                </a:solidFill>
              </a:rPr>
              <a:t>. полома…е деревья,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воспита</a:t>
            </a:r>
            <a:r>
              <a:rPr lang="ru-RU" sz="2400" b="1" i="1" dirty="0" smtClean="0">
                <a:solidFill>
                  <a:srgbClr val="002060"/>
                </a:solidFill>
              </a:rPr>
              <a:t>…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ый</a:t>
            </a:r>
            <a:r>
              <a:rPr lang="ru-RU" sz="2400" b="1" i="1" dirty="0" smtClean="0">
                <a:solidFill>
                  <a:srgbClr val="002060"/>
                </a:solidFill>
              </a:rPr>
              <a:t> бабушкой,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организова</a:t>
            </a:r>
            <a:r>
              <a:rPr lang="ru-RU" sz="2400" b="1" i="1" dirty="0" smtClean="0">
                <a:solidFill>
                  <a:srgbClr val="002060"/>
                </a:solidFill>
              </a:rPr>
              <a:t>…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ая</a:t>
            </a:r>
            <a:r>
              <a:rPr lang="ru-RU" sz="2400" b="1" i="1" dirty="0" smtClean="0">
                <a:solidFill>
                  <a:srgbClr val="002060"/>
                </a:solidFill>
              </a:rPr>
              <a:t> работа, уроки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законче</a:t>
            </a:r>
            <a:r>
              <a:rPr lang="ru-RU" sz="2400" b="1" i="1" dirty="0" smtClean="0">
                <a:solidFill>
                  <a:srgbClr val="002060"/>
                </a:solidFill>
              </a:rPr>
              <a:t>…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ы</a:t>
            </a:r>
            <a:r>
              <a:rPr lang="ru-RU" sz="2400" b="1" i="1" dirty="0" smtClean="0">
                <a:solidFill>
                  <a:srgbClr val="002060"/>
                </a:solidFill>
              </a:rPr>
              <a:t>. молчание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наруше</a:t>
            </a:r>
            <a:r>
              <a:rPr lang="ru-RU" sz="2400" b="1" i="1" dirty="0" smtClean="0">
                <a:solidFill>
                  <a:srgbClr val="002060"/>
                </a:solidFill>
              </a:rPr>
              <a:t>..о, послание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адресова</a:t>
            </a:r>
            <a:r>
              <a:rPr lang="ru-RU" sz="2400" b="1" i="1" dirty="0" smtClean="0">
                <a:solidFill>
                  <a:srgbClr val="002060"/>
                </a:solidFill>
              </a:rPr>
              <a:t>…о товарищу,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выраще</a:t>
            </a:r>
            <a:r>
              <a:rPr lang="ru-RU" sz="2400" b="1" i="1" dirty="0" smtClean="0">
                <a:solidFill>
                  <a:srgbClr val="002060"/>
                </a:solidFill>
              </a:rPr>
              <a:t>…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ый</a:t>
            </a:r>
            <a:r>
              <a:rPr lang="ru-RU" sz="2400" b="1" i="1" dirty="0" smtClean="0">
                <a:solidFill>
                  <a:srgbClr val="002060"/>
                </a:solidFill>
              </a:rPr>
              <a:t> урожай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568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38</cp:revision>
  <dcterms:created xsi:type="dcterms:W3CDTF">2013-11-10T13:12:39Z</dcterms:created>
  <dcterms:modified xsi:type="dcterms:W3CDTF">2013-11-14T19:28:56Z</dcterms:modified>
</cp:coreProperties>
</file>