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.anzhelika2012@yandex.r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Aharoni" pitchFamily="2" charset="-79"/>
              </a:rPr>
              <a:t>ОСОБЕННОСТИ  ФОРМИРОВАНИЯ  КУЛЬТУРОВЕДЧЕСКОЙ  КОМПЕТЕНЦИИ</a:t>
            </a:r>
            <a:br>
              <a:rPr lang="ru-RU" b="1" dirty="0" smtClean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Aharoni" pitchFamily="2" charset="-79"/>
              </a:rPr>
            </a:br>
            <a:r>
              <a:rPr lang="ru-RU" b="1" dirty="0" smtClean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Aharoni" pitchFamily="2" charset="-79"/>
              </a:rPr>
              <a:t>НА УРОКАХ РУССКОГО ЯЗЫКА  И  ВО  ВНЕУРОЧНОЙ  ДЕЯТЕЛЬНОСТИ                        </a:t>
            </a:r>
          </a:p>
          <a:p>
            <a:pPr algn="ctr">
              <a:buNone/>
            </a:pPr>
            <a:r>
              <a:rPr lang="ru-RU" b="1" dirty="0" smtClean="0">
                <a:ln w="31550" cmpd="sng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Aharoni" pitchFamily="2" charset="-79"/>
              </a:rPr>
              <a:t>В 5-6 КЛАССАХ</a:t>
            </a:r>
          </a:p>
          <a:p>
            <a:pPr algn="ctr"/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cs typeface="Aharoni" pitchFamily="2" charset="-79"/>
            </a:endParaRPr>
          </a:p>
          <a:p>
            <a:pPr algn="r"/>
            <a:r>
              <a:rPr lang="ru-RU" sz="19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Выполнил:</a:t>
            </a:r>
          </a:p>
          <a:p>
            <a:pPr algn="r"/>
            <a:r>
              <a:rPr lang="ru-RU" sz="19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учитель русского языка и литературы</a:t>
            </a:r>
          </a:p>
          <a:p>
            <a:pPr algn="r"/>
            <a:r>
              <a:rPr lang="ru-RU" sz="19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МБОУ «</a:t>
            </a:r>
            <a:r>
              <a:rPr lang="ru-RU" sz="19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Энтузиастская</a:t>
            </a:r>
            <a:r>
              <a:rPr lang="ru-RU" sz="19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ООШ»</a:t>
            </a:r>
          </a:p>
          <a:p>
            <a:pPr algn="r"/>
            <a:r>
              <a:rPr lang="ru-RU" sz="19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Кандрашкина</a:t>
            </a:r>
            <a:r>
              <a:rPr lang="ru-RU" sz="19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А.Е.</a:t>
            </a:r>
          </a:p>
          <a:p>
            <a:pPr algn="r"/>
            <a:r>
              <a:rPr lang="ru-RU" sz="19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 </a:t>
            </a:r>
          </a:p>
          <a:p>
            <a:pPr algn="r"/>
            <a:r>
              <a:rPr lang="en-US" sz="19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e-mail: </a:t>
            </a:r>
            <a:r>
              <a:rPr lang="en-US" sz="1900" b="1" u="sng" dirty="0" smtClean="0">
                <a:ln w="50800"/>
                <a:solidFill>
                  <a:schemeClr val="bg1">
                    <a:shade val="50000"/>
                  </a:schemeClr>
                </a:solidFill>
                <a:hlinkClick r:id="rId2"/>
              </a:rPr>
              <a:t>k.anzhelika2012@yandex.ru</a:t>
            </a:r>
            <a:endParaRPr lang="ru-RU" sz="19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  <a:cs typeface="Aharoni" pitchFamily="2" charset="-79"/>
            </a:endParaRPr>
          </a:p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cs typeface="Aharoni" pitchFamily="2" charset="-79"/>
              </a:rPr>
              <a:t> </a:t>
            </a:r>
          </a:p>
          <a:p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676456" cy="72008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Районная научно – практическая конференция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«Актуальные проблемы русского языка и методики его преподавания»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> </a:t>
            </a:r>
            <a:br>
              <a:rPr lang="ru-RU" sz="1600" dirty="0" smtClean="0">
                <a:solidFill>
                  <a:schemeClr val="bg1"/>
                </a:solidFill>
              </a:rPr>
            </a:br>
            <a:r>
              <a:rPr lang="ru-RU" sz="1600" dirty="0" smtClean="0">
                <a:solidFill>
                  <a:schemeClr val="bg1"/>
                </a:solidFill>
              </a:rPr>
              <a:t/>
            </a:r>
            <a:br>
              <a:rPr lang="ru-RU" sz="1600" dirty="0" smtClean="0">
                <a:solidFill>
                  <a:schemeClr val="bg1"/>
                </a:solidFill>
              </a:rPr>
            </a:b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Мною разработаны и апробированы программы предметных кружков:</a:t>
            </a:r>
          </a:p>
          <a:p>
            <a:r>
              <a:rPr lang="ru-RU" dirty="0" smtClean="0"/>
              <a:t>2011/2012 год - «Занимательная грамматика» - 5 класс (русский язык). </a:t>
            </a:r>
          </a:p>
          <a:p>
            <a:r>
              <a:rPr lang="ru-RU" dirty="0" smtClean="0"/>
              <a:t>2012/2013 год - «Школа  юного филолога» - 6  класс (русский язык)</a:t>
            </a:r>
          </a:p>
          <a:p>
            <a:r>
              <a:rPr lang="ru-RU" dirty="0" smtClean="0"/>
              <a:t>2012/2013 год - «</a:t>
            </a:r>
            <a:r>
              <a:rPr lang="ru-RU" smtClean="0"/>
              <a:t>Владимирские просёлки» </a:t>
            </a:r>
            <a:r>
              <a:rPr lang="ru-RU" dirty="0" smtClean="0"/>
              <a:t>– 6,8 классы (литературное краеведение)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Формирование </a:t>
            </a:r>
            <a:r>
              <a:rPr lang="ru-RU" sz="3200" dirty="0" err="1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культуроведческой</a:t>
            </a:r>
            <a:r>
              <a:rPr lang="ru-RU" sz="32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компетенции на внеурочной деятельности</a:t>
            </a:r>
            <a:endParaRPr lang="ru-RU" sz="3200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79512" y="260648"/>
            <a:ext cx="4038600" cy="4525963"/>
          </a:xfrm>
        </p:spPr>
        <p:txBody>
          <a:bodyPr/>
          <a:lstStyle/>
          <a:p>
            <a: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Брачный обыск № 1</a:t>
            </a:r>
            <a:br>
              <a:rPr lang="ru-RU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1814 –1826 год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165304"/>
            <a:ext cx="8064896" cy="360040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Анализ документов церковного обихода церкви с. </a:t>
            </a:r>
            <a:r>
              <a:rPr lang="ru-RU" sz="3200" dirty="0" err="1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Беляницыно</a:t>
            </a:r>
            <a:endParaRPr lang="ru-RU" sz="3200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536" y="1052736"/>
            <a:ext cx="2881015" cy="4028891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4008" y="332656"/>
            <a:ext cx="4038600" cy="4525963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Брачный обыск №2</a:t>
            </a:r>
            <a:r>
              <a:rPr lang="ru-RU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ru-RU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1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1846 -  1886 год</a:t>
            </a:r>
            <a:endParaRPr lang="ru-RU" sz="40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endParaRPr lang="ru-RU" dirty="0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052736"/>
            <a:ext cx="40386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4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Результативность работы </a:t>
            </a:r>
            <a:br>
              <a:rPr lang="ru-RU" sz="44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44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(5 класс – 2011-2012 год)</a:t>
            </a:r>
            <a:r>
              <a:rPr lang="ru-RU" sz="24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39552" y="1412776"/>
            <a:ext cx="8604448" cy="4680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1) 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ачество знаний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русский язык – 56 % ( «5» - 3 человека);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литература – 72 %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0075" algn="l"/>
              </a:tabLst>
            </a:pP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Успеваемость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Русский язык – 100 %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Литература – 100%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000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Участие в олимпиадах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Русский медвежонок – 2011 дипломы участников;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Общероссийская олимпиада по русскому языку «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Олимпус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 (весенняя сессия – Сомова Е. (5 класс) – 3 место;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00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4)Участие в районных конкурсах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Районный конкурс чтецов классической прозы «Живая классика» -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Бочарова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Полина ( участие)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60007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Районный конкурс «Минута славы» -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Бочарова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Полина (участие),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Маковеева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Кристина (лауреат)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Коммуникативная  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Языковая и лингвистическая</a:t>
            </a:r>
          </a:p>
          <a:p>
            <a:pPr>
              <a:buFont typeface="Wingdings" pitchFamily="2" charset="2"/>
              <a:buChar char="q"/>
            </a:pPr>
            <a:r>
              <a:rPr lang="ru-RU" b="1" i="1" dirty="0" err="1" smtClean="0"/>
              <a:t>Культуроведческая</a:t>
            </a:r>
            <a:endParaRPr lang="ru-RU" b="1" i="1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      </a:t>
            </a:r>
            <a:r>
              <a:rPr lang="ru-RU" sz="2000" dirty="0" smtClean="0"/>
              <a:t>взаимосвязь языка и истории народа;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 smtClean="0"/>
              <a:t>      выявление единиц с национально – культурным</a:t>
            </a:r>
          </a:p>
          <a:p>
            <a:pPr lvl="1">
              <a:buNone/>
            </a:pPr>
            <a:r>
              <a:rPr lang="ru-RU" sz="2000" dirty="0" smtClean="0"/>
              <a:t>         компонентом;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 smtClean="0"/>
              <a:t>     русский речевой этикет;</a:t>
            </a:r>
          </a:p>
          <a:p>
            <a:pPr lvl="1">
              <a:buFont typeface="Wingdings" pitchFamily="2" charset="2"/>
              <a:buChar char="ü"/>
            </a:pPr>
            <a:r>
              <a:rPr lang="ru-RU" sz="2000" dirty="0" smtClean="0"/>
              <a:t>     культура межнационального общени</a:t>
            </a:r>
            <a:r>
              <a:rPr lang="ru-RU" dirty="0" smtClean="0"/>
              <a:t>я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Содержание курса русского языка нацелено на</a:t>
            </a:r>
            <a:br>
              <a:rPr lang="ru-RU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формирование компетенций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7787208" cy="165963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Коммуникативная   - 120 часов;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Языковая и лингвистическая – 566 часов;</a:t>
            </a:r>
          </a:p>
          <a:p>
            <a:pPr>
              <a:buFont typeface="Wingdings" pitchFamily="2" charset="2"/>
              <a:buChar char="q"/>
            </a:pPr>
            <a:r>
              <a:rPr lang="ru-RU" b="1" i="1" dirty="0" err="1" smtClean="0"/>
              <a:t>Культуроведческая</a:t>
            </a:r>
            <a:r>
              <a:rPr lang="ru-RU" b="1" i="1" dirty="0" smtClean="0"/>
              <a:t> – 5 часов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683568" y="2852936"/>
            <a:ext cx="7920880" cy="32403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Проблема </a:t>
            </a:r>
            <a:r>
              <a:rPr lang="ru-RU" dirty="0" smtClean="0"/>
              <a:t>современности - необходимость воспитывать человека культуры.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>
                <a:ln w="1905">
                  <a:solidFill>
                    <a:schemeClr val="bg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Цель данной работы </a:t>
            </a:r>
            <a:r>
              <a:rPr lang="ru-RU" b="1" dirty="0" smtClean="0"/>
              <a:t>– предложить методические рекомендации по формированию </a:t>
            </a:r>
            <a:r>
              <a:rPr lang="ru-RU" b="1" dirty="0" err="1" smtClean="0"/>
              <a:t>культуроведческой</a:t>
            </a:r>
            <a:r>
              <a:rPr lang="ru-RU" b="1" dirty="0" smtClean="0"/>
              <a:t> компетенции учащихся при обучении русскому языку в 5, 6-х классах.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cap="all" dirty="0" smtClean="0">
                <a:ln w="0">
                  <a:solidFill>
                    <a:schemeClr val="bg1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Сколько отводится времени на формирование данных компетенций?</a:t>
            </a:r>
            <a:endParaRPr lang="ru-RU" sz="2400" cap="all" dirty="0">
              <a:ln w="0">
                <a:solidFill>
                  <a:schemeClr val="bg1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827584" y="1481329"/>
            <a:ext cx="7776864" cy="79554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1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</a:t>
            </a:r>
            <a:r>
              <a:rPr lang="ru-RU" sz="3100" dirty="0" smtClean="0"/>
              <a:t> изучать и </a:t>
            </a:r>
            <a:r>
              <a:rPr lang="ru-RU" sz="41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</a:t>
            </a:r>
            <a:r>
              <a:rPr lang="ru-RU" sz="3100" dirty="0" smtClean="0"/>
              <a:t> изучать </a:t>
            </a:r>
            <a:r>
              <a:rPr lang="ru-RU" sz="3100" dirty="0" err="1" smtClean="0"/>
              <a:t>культуроведческий</a:t>
            </a:r>
            <a:r>
              <a:rPr lang="ru-RU" sz="3100" dirty="0" smtClean="0"/>
              <a:t> материал в школе?</a:t>
            </a:r>
          </a:p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sz="half" idx="2"/>
          </p:nvPr>
        </p:nvSpPr>
        <p:spPr>
          <a:xfrm>
            <a:off x="323528" y="2204864"/>
            <a:ext cx="4398640" cy="381642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4100" b="1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Уроки русского языка</a:t>
            </a:r>
          </a:p>
          <a:p>
            <a:pPr lvl="0">
              <a:buFont typeface="Wingdings" pitchFamily="2" charset="2"/>
              <a:buChar char="q"/>
            </a:pPr>
            <a:r>
              <a:rPr lang="ru-RU" sz="2900" dirty="0" smtClean="0"/>
              <a:t>Сообщение учителя.</a:t>
            </a:r>
          </a:p>
          <a:p>
            <a:pPr lvl="0">
              <a:buFont typeface="Wingdings" pitchFamily="2" charset="2"/>
              <a:buChar char="q"/>
            </a:pPr>
            <a:r>
              <a:rPr lang="ru-RU" sz="2900" dirty="0" smtClean="0"/>
              <a:t>Комментарии по ходу урока.</a:t>
            </a:r>
          </a:p>
          <a:p>
            <a:pPr lvl="0">
              <a:buFont typeface="Wingdings" pitchFamily="2" charset="2"/>
              <a:buChar char="q"/>
            </a:pPr>
            <a:r>
              <a:rPr lang="ru-RU" sz="2900" dirty="0" smtClean="0"/>
              <a:t>Подготовленные выступления учащихся.</a:t>
            </a:r>
          </a:p>
          <a:p>
            <a:pPr lvl="0">
              <a:buFont typeface="Wingdings" pitchFamily="2" charset="2"/>
              <a:buChar char="q"/>
            </a:pPr>
            <a:r>
              <a:rPr lang="ru-RU" sz="2900" dirty="0" smtClean="0"/>
              <a:t>Работа с </a:t>
            </a:r>
            <a:r>
              <a:rPr lang="ru-RU" sz="2900" dirty="0" err="1" smtClean="0"/>
              <a:t>культуроведческим</a:t>
            </a:r>
            <a:r>
              <a:rPr lang="ru-RU" sz="2900" dirty="0" smtClean="0"/>
              <a:t> материалом.</a:t>
            </a:r>
          </a:p>
          <a:p>
            <a:pPr>
              <a:buFont typeface="Wingdings" pitchFamily="2" charset="2"/>
              <a:buChar char="q"/>
            </a:pPr>
            <a:r>
              <a:rPr lang="ru-RU" sz="2900" dirty="0" smtClean="0"/>
              <a:t>Использование средств наглядности</a:t>
            </a:r>
            <a:endParaRPr lang="ru-RU" sz="29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Планирование </a:t>
            </a:r>
            <a:r>
              <a:rPr lang="ru-RU" sz="3200" dirty="0" err="1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культуроведческого</a:t>
            </a:r>
            <a:r>
              <a:rPr lang="ru-RU" sz="3200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материала</a:t>
            </a:r>
            <a:endParaRPr lang="ru-RU" sz="3200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5004048" y="2132856"/>
            <a:ext cx="3635896" cy="39604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dirty="0" smtClean="0">
                <a:ln>
                  <a:solidFill>
                    <a:schemeClr val="bg1"/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Внеурочная деятельность</a:t>
            </a:r>
          </a:p>
          <a:p>
            <a:pPr algn="ctr">
              <a:buFont typeface="Wingdings" pitchFamily="2" charset="2"/>
              <a:buChar char="q"/>
            </a:pPr>
            <a:r>
              <a:rPr lang="ru-RU" sz="2400" dirty="0" smtClean="0"/>
              <a:t>Предметные кружки</a:t>
            </a:r>
          </a:p>
          <a:p>
            <a:pPr algn="ctr">
              <a:buFont typeface="Wingdings" pitchFamily="2" charset="2"/>
              <a:buChar char="q"/>
            </a:pPr>
            <a:r>
              <a:rPr lang="ru-RU" sz="2400" dirty="0" smtClean="0"/>
              <a:t>Филологические олимпиады</a:t>
            </a:r>
          </a:p>
          <a:p>
            <a:pPr algn="ctr">
              <a:buFont typeface="Wingdings" pitchFamily="2" charset="2"/>
              <a:buChar char="q"/>
            </a:pPr>
            <a:r>
              <a:rPr lang="ru-RU" sz="2400" dirty="0" smtClean="0"/>
              <a:t>Предметные недели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971600" y="1481329"/>
            <a:ext cx="7272808" cy="939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 класс </a:t>
            </a:r>
          </a:p>
          <a:p>
            <a:pPr>
              <a:buNone/>
            </a:pP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Тема «Понятие о стилях речи»</a:t>
            </a:r>
            <a:endParaRPr lang="ru-RU" b="1" cap="all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395536" y="2492896"/>
            <a:ext cx="8208912" cy="43651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Монголы – татары были кочевниками. Они перемещались по степям Центральной Азии.</a:t>
            </a:r>
          </a:p>
          <a:p>
            <a:pPr>
              <a:buNone/>
            </a:pPr>
            <a:r>
              <a:rPr lang="ru-RU" dirty="0" smtClean="0"/>
              <a:t>     У арабов лошадь – член семьи. Там на неё, как на верную няньку, оставляют малых детей..</a:t>
            </a:r>
          </a:p>
          <a:p>
            <a:pPr>
              <a:buNone/>
            </a:pPr>
            <a:r>
              <a:rPr lang="ru-RU" dirty="0" smtClean="0"/>
              <a:t>     Конь бьёт, вырваться хочет, но парень схитрил – привязал конец аркана к дереву и слал наматывать верёвку. Мотает, мотает, верёвка всё короче и короче. А конь оказался не простым. Такая лошадь и скорпиона раздавит копытом, и дикого зверя </a:t>
            </a:r>
            <a:r>
              <a:rPr lang="ru-RU" dirty="0" err="1" smtClean="0"/>
              <a:t>залягает</a:t>
            </a:r>
            <a:r>
              <a:rPr lang="ru-RU" dirty="0" smtClean="0"/>
              <a:t>….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Прочитайте текст. Тексты каких стилей в нем перемешаны? Исправьте ошибки, запишите получившиеся тексты.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Планирование уроков русского языка</a:t>
            </a:r>
            <a:endParaRPr lang="ru-RU" dirty="0">
              <a:ln w="17780" cmpd="sng">
                <a:solidFill>
                  <a:schemeClr val="bg1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0" y="476672"/>
            <a:ext cx="4218112" cy="6984776"/>
          </a:xfrm>
        </p:spPr>
        <p:txBody>
          <a:bodyPr>
            <a:normAutofit fontScale="55000" lnSpcReduction="20000"/>
          </a:bodyPr>
          <a:lstStyle/>
          <a:p>
            <a:r>
              <a:rPr lang="ru-RU" sz="42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класс </a:t>
            </a:r>
            <a:r>
              <a:rPr lang="ru-RU" sz="42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 «Диалог»</a:t>
            </a:r>
          </a:p>
          <a:p>
            <a:pPr marL="624078" indent="-514350">
              <a:buNone/>
            </a:pPr>
            <a:r>
              <a:rPr lang="ru-RU" dirty="0" smtClean="0"/>
              <a:t> </a:t>
            </a:r>
            <a:r>
              <a:rPr lang="ru-RU" b="1" i="1" dirty="0" smtClean="0"/>
              <a:t>Памятка «Правила этикета телефонных разговоров» 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Любой разговор по телефону начинается с приветствия и представления; 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Если на пятый-шестой сигнал вам не отвечают, повесьте трубку и больше не звоните; если во время разговора телефон отключился, перезванивает тот, кто звонил;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 Никогда не перебивайте собеседника, дайте закончить мысль 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Пользоваться телефоном запрещается в больнице, театре, храме. </a:t>
            </a:r>
          </a:p>
          <a:p>
            <a:pPr marL="624078" indent="-514350">
              <a:buNone/>
            </a:pP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endParaRPr lang="ru-RU" dirty="0" smtClean="0"/>
          </a:p>
          <a:p>
            <a:pPr marL="624078" indent="-514350">
              <a:buNone/>
            </a:pPr>
            <a:r>
              <a:rPr lang="ru-RU" b="1" i="1" dirty="0" smtClean="0"/>
              <a:t>«Какие «золотые правила общения необходимо помнить?» </a:t>
            </a:r>
          </a:p>
          <a:p>
            <a:pPr marL="624078" indent="-514350">
              <a:buNone/>
            </a:pPr>
            <a:r>
              <a:rPr lang="ru-RU" dirty="0" smtClean="0"/>
              <a:t>«Слово не воробей: вылетишь – не поймаешь»; «Слово пуще стрелы разит»; «Лишнее говорить – себе вредить»; «От одного слова – да на век ссора»; «Доброе слово – серебряное, несказанное - золото»; «Доброе слово лучше мягкого пирога».</a:t>
            </a:r>
          </a:p>
          <a:p>
            <a:pPr marL="624078" indent="-514350">
              <a:buFont typeface="+mj-lt"/>
              <a:buAutoNum type="arabicPeriod"/>
            </a:pPr>
            <a:endParaRPr lang="ru-RU" dirty="0" smtClean="0"/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0" y="548680"/>
            <a:ext cx="4572000" cy="545861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класс </a:t>
            </a:r>
            <a:r>
              <a:rPr lang="ru-RU" sz="44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 «Письмо»</a:t>
            </a:r>
          </a:p>
          <a:p>
            <a:pPr>
              <a:buNone/>
            </a:pPr>
            <a:endParaRPr lang="ru-RU" dirty="0" smtClean="0">
              <a:ln w="12700">
                <a:solidFill>
                  <a:schemeClr val="bg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b="1" i="1" dirty="0" smtClean="0"/>
              <a:t>“Примерная памятка для написания личного письма”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Лист бумаги, на котором пишется письмо, должен быть аккуратным.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Писать надо разборчивым почерком и желательно без помарок.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Постарайтесь избегать ненужных трафаретных, “обязательных” элементов письма – начало, концовка, специальный приступ к каждой новой части.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Желательно выбрать соответствующую форму обращения к тому, кому вы пишете письмо (взрослый человек или ребенок, друг или просто знакомый и т.д.)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Продумайте тон, стиль, меру откровенности письма.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Постарайтесь, чтобы письмо было беседой, а не скучным перечислением последних событий в вашей жизни.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класс Тема «</a:t>
            </a:r>
            <a:r>
              <a:rPr lang="ru-RU" sz="4000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Графика.Алфавит</a:t>
            </a:r>
            <a:r>
              <a:rPr lang="ru-RU" sz="40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.»</a:t>
            </a:r>
            <a:br>
              <a:rPr lang="ru-RU" sz="40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Алфавит Древней Руси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5102225" y="5157192"/>
            <a:ext cx="4041775" cy="762000"/>
          </a:xfrm>
        </p:spPr>
        <p:txBody>
          <a:bodyPr/>
          <a:lstStyle/>
          <a:p>
            <a:r>
              <a:rPr lang="ru-RU" dirty="0" smtClean="0"/>
              <a:t>Кириллица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indent="450215" algn="just">
              <a:lnSpc>
                <a:spcPct val="150000"/>
              </a:lnSpc>
            </a:pPr>
            <a:endParaRPr lang="ru-RU" sz="1600" kern="50" dirty="0" smtClean="0">
              <a:latin typeface="Arial"/>
              <a:ea typeface="SimSun"/>
              <a:cs typeface="Mangal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8662" y="1484784"/>
            <a:ext cx="4105338" cy="34563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96752"/>
            <a:ext cx="4528889" cy="35623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класс </a:t>
            </a:r>
            <a:r>
              <a:rPr lang="ru-RU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Тема «Рассуждение и его построение»</a:t>
            </a:r>
          </a:p>
          <a:p>
            <a:pPr>
              <a:buNone/>
            </a:pPr>
            <a:r>
              <a:rPr lang="ru-RU" dirty="0" smtClean="0"/>
              <a:t>		Почему «земляника», «шиповник», «домовой» так называются?</a:t>
            </a:r>
          </a:p>
          <a:p>
            <a:pPr>
              <a:buNone/>
            </a:pPr>
            <a:r>
              <a:rPr lang="ru-RU" dirty="0" smtClean="0"/>
              <a:t>		В этом помогает разобраться корень слова, ведь в нём заключено общее лексическое значение всех однокоренных слов. «Земляника» так называется, потому что к земле близка, «шиповник», так как с шипами, а «домовой» в доме живёт!</a:t>
            </a:r>
          </a:p>
          <a:p>
            <a:pPr>
              <a:buNone/>
            </a:pPr>
            <a:r>
              <a:rPr lang="ru-RU" dirty="0" smtClean="0"/>
              <a:t>		Оказывается, всё очень просто, нужно только правильно подбирать однокоренные слова и выделять корень.</a:t>
            </a:r>
          </a:p>
          <a:p>
            <a:pPr algn="r">
              <a:buNone/>
            </a:pPr>
            <a:r>
              <a:rPr lang="ru-RU" dirty="0" smtClean="0"/>
              <a:t> </a:t>
            </a:r>
            <a:r>
              <a:rPr lang="ru-RU" i="1" dirty="0" err="1" smtClean="0"/>
              <a:t>Бочарова</a:t>
            </a:r>
            <a:r>
              <a:rPr lang="ru-RU" i="1" dirty="0" smtClean="0"/>
              <a:t> Полина, 5 класс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 класс Тема «Сочинение  - описание зимы по картине Н.П. Крымова «Зимний вечер»</a:t>
            </a:r>
            <a:r>
              <a:rPr lang="ru-RU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работа с искусствоведческим текстом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844824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/>
              <a:t>"Хранятся в Третьяковской галерее несколько зимних пейзажей, созданных Крымовым в этот период: на них изображены уютные, занесенные снегом маленькие домики провинциального городка, освещенные золотистым светом заходящего морозного солнца. Прекрасно передано настроение угасающего зимнего дня. Вечер - одно из самых любимых Крымовым состояний природы. Воспроизведение грани дня и вечера - именно то «чуть-чуть» в </a:t>
            </a:r>
            <a:r>
              <a:rPr lang="ru-RU" dirty="0" err="1" smtClean="0"/>
              <a:t>крымовской</a:t>
            </a:r>
            <a:r>
              <a:rPr lang="ru-RU" dirty="0" smtClean="0"/>
              <a:t> живописи, о котором он так часто говорил своим ученикам. В картинах это короткое по протяженности время как бы обостряет все существо природы, мимолетными и изменчивыми становятся ее цвета, густеют тени, светлеет горизонт, солнце на снегу вспыхивает неожиданными золотистыми и охристо-лиловыми пятнами. Кажется, что еще несколько мгновений и сумерки погасят эту красивую пору дня". И.Б.Порто.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269</TotalTime>
  <Words>837</Words>
  <Application>Microsoft Office PowerPoint</Application>
  <PresentationFormat>Экран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Районная научно – практическая конференция «Актуальные проблемы русского языка и методики его преподавания»    </vt:lpstr>
      <vt:lpstr> Содержание курса русского языка нацелено на формирование компетенций  </vt:lpstr>
      <vt:lpstr>Сколько отводится времени на формирование данных компетенций?</vt:lpstr>
      <vt:lpstr>Планирование культуроведческого материала</vt:lpstr>
      <vt:lpstr>Планирование уроков русского языка</vt:lpstr>
      <vt:lpstr>Слайд 6</vt:lpstr>
      <vt:lpstr>5 класс Тема «Графика.Алфавит.» </vt:lpstr>
      <vt:lpstr>Слайд 8</vt:lpstr>
      <vt:lpstr>6 класс Тема «Сочинение  - описание зимы по картине Н.П. Крымова «Зимний вечер» работа с искусствоведческим текстом</vt:lpstr>
      <vt:lpstr>Формирование культуроведческой компетенции на внеурочной деятельности</vt:lpstr>
      <vt:lpstr>Анализ документов церковного обихода церкви с. Беляницыно</vt:lpstr>
      <vt:lpstr>Результативность работы  (5 класс – 2011-2012 год)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Районная научно – практическая конференция «Актуальные проблемы русского языка и методики его преподавания»    </dc:title>
  <dc:creator>1</dc:creator>
  <cp:lastModifiedBy>1</cp:lastModifiedBy>
  <cp:revision>29</cp:revision>
  <dcterms:created xsi:type="dcterms:W3CDTF">2013-01-29T14:47:47Z</dcterms:created>
  <dcterms:modified xsi:type="dcterms:W3CDTF">2013-11-08T16:54:45Z</dcterms:modified>
</cp:coreProperties>
</file>