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2" r:id="rId9"/>
    <p:sldId id="264" r:id="rId10"/>
    <p:sldId id="265" r:id="rId11"/>
    <p:sldId id="267" r:id="rId12"/>
    <p:sldId id="266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08.11.2013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k.anzhelika2012@yandex.ru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4525963"/>
          </a:xfrm>
        </p:spPr>
        <p:txBody>
          <a:bodyPr>
            <a:normAutofit fontScale="925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>
              <a:buNone/>
            </a:pPr>
            <a:r>
              <a:rPr lang="ru-RU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ОСОБЕННОСТИ  ФОРМИРОВАНИЯ  КУЛЬТУРОВЕДЧЕСКОЙ  КОМПЕТЕНЦИИ</a:t>
            </a:r>
            <a:br>
              <a:rPr lang="ru-RU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</a:br>
            <a:r>
              <a:rPr lang="ru-RU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НА УРОКАХ РУССКОГО ЯЗЫКА  И  ВО  ВНЕУРОЧНОЙ  ДЕЯТЕЛЬНОСТИ                        </a:t>
            </a:r>
          </a:p>
          <a:p>
            <a:pPr algn="ctr">
              <a:buNone/>
            </a:pPr>
            <a:r>
              <a:rPr lang="ru-RU" b="1" dirty="0" smtClean="0">
                <a:ln w="31550" cmpd="sng">
                  <a:solidFill>
                    <a:schemeClr val="bg1"/>
                  </a:solidFill>
                  <a:prstDash val="solid"/>
                </a:ln>
                <a:solidFill>
                  <a:srgbClr val="002060"/>
                </a:solidFill>
                <a:effectLst>
                  <a:outerShdw blurRad="41275" dist="12700" dir="12000000" algn="tl" rotWithShape="0">
                    <a:srgbClr val="000000">
                      <a:alpha val="40000"/>
                    </a:srgbClr>
                  </a:outerShdw>
                </a:effectLst>
                <a:cs typeface="Aharoni" pitchFamily="2" charset="-79"/>
              </a:rPr>
              <a:t>В 5-6 КЛАССАХ</a:t>
            </a:r>
          </a:p>
          <a:p>
            <a:pPr algn="ctr"/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cs typeface="Aharoni" pitchFamily="2" charset="-79"/>
            </a:endParaRPr>
          </a:p>
          <a:p>
            <a:pPr algn="r"/>
            <a:r>
              <a:rPr lang="ru-RU" sz="1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Выполнил:</a:t>
            </a:r>
          </a:p>
          <a:p>
            <a:pPr algn="r"/>
            <a:r>
              <a:rPr lang="ru-RU" sz="1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учитель русского языка и литературы</a:t>
            </a:r>
          </a:p>
          <a:p>
            <a:pPr algn="r"/>
            <a:r>
              <a:rPr lang="ru-RU" sz="1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МБОУ «</a:t>
            </a:r>
            <a:r>
              <a:rPr lang="ru-RU" sz="19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Энтузиастская</a:t>
            </a:r>
            <a:r>
              <a:rPr lang="ru-RU" sz="1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ООШ»</a:t>
            </a:r>
          </a:p>
          <a:p>
            <a:pPr algn="r"/>
            <a:r>
              <a:rPr lang="ru-RU" sz="1900" b="1" dirty="0" err="1" smtClean="0">
                <a:ln w="50800"/>
                <a:solidFill>
                  <a:schemeClr val="bg1">
                    <a:shade val="50000"/>
                  </a:schemeClr>
                </a:solidFill>
              </a:rPr>
              <a:t>Кандрашкина</a:t>
            </a:r>
            <a:r>
              <a:rPr lang="ru-RU" sz="1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 А.Е.</a:t>
            </a:r>
          </a:p>
          <a:p>
            <a:pPr algn="r"/>
            <a:r>
              <a:rPr lang="ru-RU" sz="1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 </a:t>
            </a:r>
          </a:p>
          <a:p>
            <a:pPr algn="r"/>
            <a:r>
              <a:rPr lang="en-US" sz="1900" b="1" dirty="0" smtClean="0">
                <a:ln w="50800"/>
                <a:solidFill>
                  <a:schemeClr val="bg1">
                    <a:shade val="50000"/>
                  </a:schemeClr>
                </a:solidFill>
              </a:rPr>
              <a:t>e-mail: </a:t>
            </a:r>
            <a:r>
              <a:rPr lang="en-US" sz="1900" b="1" u="sng" dirty="0" smtClean="0">
                <a:ln w="50800"/>
                <a:solidFill>
                  <a:schemeClr val="bg1">
                    <a:shade val="50000"/>
                  </a:schemeClr>
                </a:solidFill>
                <a:hlinkClick r:id="rId2"/>
              </a:rPr>
              <a:t>k.anzhelika2012@yandex.ru</a:t>
            </a:r>
            <a:endParaRPr lang="ru-RU" sz="1900" b="1" dirty="0" smtClean="0">
              <a:ln w="50800"/>
              <a:solidFill>
                <a:schemeClr val="bg1">
                  <a:shade val="50000"/>
                </a:schemeClr>
              </a:solidFill>
            </a:endParaRPr>
          </a:p>
          <a:p>
            <a:pPr algn="ctr"/>
            <a:endParaRPr lang="ru-RU" b="1" dirty="0" smtClean="0">
              <a:ln w="50800"/>
              <a:solidFill>
                <a:schemeClr val="bg1">
                  <a:shade val="50000"/>
                </a:schemeClr>
              </a:solidFill>
              <a:cs typeface="Aharoni" pitchFamily="2" charset="-79"/>
            </a:endParaRPr>
          </a:p>
          <a:p>
            <a:pPr algn="ctr"/>
            <a:r>
              <a:rPr lang="ru-RU" b="1" dirty="0" smtClean="0">
                <a:ln w="50800"/>
                <a:solidFill>
                  <a:schemeClr val="bg1">
                    <a:shade val="50000"/>
                  </a:schemeClr>
                </a:solidFill>
                <a:cs typeface="Aharoni" pitchFamily="2" charset="-79"/>
              </a:rPr>
              <a:t> </a:t>
            </a:r>
          </a:p>
          <a:p>
            <a:endParaRPr lang="ru-RU" b="1" dirty="0">
              <a:ln w="50800"/>
              <a:solidFill>
                <a:schemeClr val="bg1">
                  <a:shade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676456" cy="720080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bg1"/>
                </a:solidFill>
              </a:rPr>
              <a:t>Районная научно – практическая конференция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«Актуальные проблемы русского языка и методики его преподавания»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> </a:t>
            </a:r>
            <a:br>
              <a:rPr lang="ru-RU" sz="1600" dirty="0" smtClean="0">
                <a:solidFill>
                  <a:schemeClr val="bg1"/>
                </a:solidFill>
              </a:rPr>
            </a:br>
            <a:r>
              <a:rPr lang="ru-RU" sz="1600" dirty="0" smtClean="0">
                <a:solidFill>
                  <a:schemeClr val="bg1"/>
                </a:solidFill>
              </a:rPr>
              <a:t/>
            </a:r>
            <a:br>
              <a:rPr lang="ru-RU" sz="1600" dirty="0" smtClean="0">
                <a:solidFill>
                  <a:schemeClr val="bg1"/>
                </a:solidFill>
              </a:rPr>
            </a:br>
            <a:endParaRPr lang="ru-RU" sz="1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Мною разработаны и апробированы программы предметных кружков:</a:t>
            </a:r>
          </a:p>
          <a:p>
            <a:r>
              <a:rPr lang="ru-RU" dirty="0" smtClean="0"/>
              <a:t>2011/2012 год - «Занимательная грамматика» - 5 класс (русский язык). </a:t>
            </a:r>
          </a:p>
          <a:p>
            <a:r>
              <a:rPr lang="ru-RU" dirty="0" smtClean="0"/>
              <a:t>2012/2013 год - «Школа  юного филолога» - 6  класс (русский язык)</a:t>
            </a:r>
          </a:p>
          <a:p>
            <a:r>
              <a:rPr lang="ru-RU" dirty="0" smtClean="0"/>
              <a:t>2012/2013 год - «</a:t>
            </a:r>
            <a:r>
              <a:rPr lang="ru-RU" smtClean="0"/>
              <a:t>Владимирские просёлки» </a:t>
            </a:r>
            <a:r>
              <a:rPr lang="ru-RU" dirty="0" smtClean="0"/>
              <a:t>– 6,8 классы (литературное краеведение)</a:t>
            </a:r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Формирование </a:t>
            </a:r>
            <a:r>
              <a:rPr lang="ru-RU" sz="3200" dirty="0" err="1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культуроведческой</a:t>
            </a:r>
            <a:r>
              <a:rPr lang="ru-RU" sz="320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компетенции на внеурочной деятельности</a:t>
            </a:r>
            <a:endParaRPr lang="ru-RU" sz="320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179512" y="260648"/>
            <a:ext cx="4038600" cy="4525963"/>
          </a:xfrm>
        </p:spPr>
        <p:txBody>
          <a:bodyPr/>
          <a:lstStyle/>
          <a:p>
            <a: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Брачный обыск № 1</a:t>
            </a:r>
            <a:br>
              <a:rPr lang="ru-RU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ru-RU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1814 –1826 год</a:t>
            </a:r>
          </a:p>
          <a:p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755576" y="6165304"/>
            <a:ext cx="8064896" cy="360040"/>
          </a:xfrm>
        </p:spPr>
        <p:txBody>
          <a:bodyPr>
            <a:noAutofit/>
          </a:bodyPr>
          <a:lstStyle/>
          <a:p>
            <a:r>
              <a:rPr lang="ru-RU" sz="320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Анализ документов церковного обихода церкви с. </a:t>
            </a:r>
            <a:r>
              <a:rPr lang="ru-RU" sz="3200" dirty="0" err="1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Беляницыно</a:t>
            </a:r>
            <a:endParaRPr lang="ru-RU" sz="320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395536" y="1052736"/>
            <a:ext cx="2881015" cy="4028891"/>
          </a:xfrm>
          <a:prstGeom prst="rect">
            <a:avLst/>
          </a:prstGeom>
          <a:noFill/>
        </p:spPr>
      </p:pic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4644008" y="332656"/>
            <a:ext cx="4038600" cy="4525963"/>
          </a:xfrm>
        </p:spPr>
        <p:txBody>
          <a:bodyPr/>
          <a:lstStyle/>
          <a:p>
            <a:r>
              <a:rPr lang="ru-RU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>Брачный обыск №2</a:t>
            </a:r>
            <a: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  <a:t/>
            </a:r>
            <a:br>
              <a:rPr lang="ru-RU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rPr>
            </a:br>
            <a:r>
              <a:rPr lang="ru-RU" sz="18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latin typeface="Arial" charset="0"/>
              </a:rPr>
              <a:t>1846 -  1886 год</a:t>
            </a:r>
            <a:endParaRPr lang="ru-RU" sz="4000" dirty="0" smtClean="0">
              <a:solidFill>
                <a:schemeClr val="tx2"/>
              </a:solidFill>
              <a:effectLst>
                <a:outerShdw blurRad="38100" dist="38100" dir="2700000" algn="tl">
                  <a:srgbClr val="FFFFFF"/>
                </a:outerShdw>
              </a:effectLst>
              <a:latin typeface="Arial" charset="0"/>
            </a:endParaRPr>
          </a:p>
          <a:p>
            <a:endParaRPr lang="ru-RU" dirty="0"/>
          </a:p>
        </p:txBody>
      </p:sp>
      <p:pic>
        <p:nvPicPr>
          <p:cNvPr id="11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44008" y="1052736"/>
            <a:ext cx="4038600" cy="467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39552" y="404664"/>
            <a:ext cx="8229600" cy="1143000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sz="440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Результативность работы </a:t>
            </a:r>
            <a:br>
              <a:rPr lang="ru-RU" sz="440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</a:br>
            <a:r>
              <a:rPr lang="ru-RU" sz="440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ea typeface="Times New Roman" pitchFamily="18" charset="0"/>
                <a:cs typeface="Arial" pitchFamily="34" charset="0"/>
              </a:rPr>
              <a:t>(5 класс – 2011-2012 год)</a:t>
            </a:r>
            <a:r>
              <a:rPr lang="ru-RU" sz="240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  <a:t/>
            </a:r>
            <a:br>
              <a:rPr lang="ru-RU" sz="240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  <a:latin typeface="Arial" pitchFamily="34" charset="0"/>
                <a:cs typeface="Arial" pitchFamily="34" charset="0"/>
              </a:rPr>
            </a:br>
            <a:endParaRPr lang="ru-RU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539552" y="1412776"/>
            <a:ext cx="8604448" cy="46802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1) К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ачество знаний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русский язык – 56 % ( «5» - 3 человека);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литература – 72 %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600075" algn="l"/>
              </a:tabLst>
            </a:pPr>
            <a:r>
              <a:rPr lang="ru-RU" sz="2000" dirty="0" smtClean="0">
                <a:latin typeface="Arial" pitchFamily="34" charset="0"/>
                <a:ea typeface="Times New Roman" pitchFamily="18" charset="0"/>
                <a:cs typeface="Arial" pitchFamily="34" charset="0"/>
              </a:rPr>
              <a:t>2) 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Успеваемость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Русский язык – 100 %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Литература – 100%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>
                <a:tab pos="6000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3) Участие в олимпиадах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60007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Русский медвежонок – 2011 дипломы участников;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60007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Общероссийская олимпиада по русскому языку «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Олимпус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» (весенняя сессия – Сомова Е. (5 класс) – 3 место;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600075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4)Участие в районных конкурсах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60007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Районный конкурс чтецов классической прозы «Живая классика» -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Бочарова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Полина ( участие)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457200" marR="0" lvl="1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itchFamily="2" charset="2"/>
              <a:buChar char=""/>
              <a:tabLst>
                <a:tab pos="600075" algn="l"/>
              </a:tabLst>
            </a:pP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Районный конкурс «Минута славы» -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Бочарова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Полина (участие), </a:t>
            </a:r>
            <a:r>
              <a:rPr kumimoji="0" lang="ru-RU" sz="2000" b="0" i="1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Маковеева</a:t>
            </a:r>
            <a:r>
              <a:rPr kumimoji="0" lang="ru-RU" sz="2000" b="0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Кристина (лауреат)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539552" y="2332037"/>
            <a:ext cx="8229600" cy="4525963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Коммуникативная  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Языковая и лингвистическая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err="1" smtClean="0"/>
              <a:t>Культуроведческая</a:t>
            </a:r>
            <a:endParaRPr lang="ru-RU" b="1" i="1" dirty="0" smtClean="0"/>
          </a:p>
          <a:p>
            <a:pPr>
              <a:buFont typeface="Wingdings" pitchFamily="2" charset="2"/>
              <a:buChar char="ü"/>
            </a:pPr>
            <a:r>
              <a:rPr lang="ru-RU" dirty="0" smtClean="0"/>
              <a:t>       </a:t>
            </a:r>
            <a:r>
              <a:rPr lang="ru-RU" sz="2000" dirty="0" smtClean="0"/>
              <a:t>взаимосвязь языка и истории народа;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 smtClean="0"/>
              <a:t>      выявление единиц с национально – культурным</a:t>
            </a:r>
          </a:p>
          <a:p>
            <a:pPr lvl="1">
              <a:buNone/>
            </a:pPr>
            <a:r>
              <a:rPr lang="ru-RU" sz="2000" dirty="0" smtClean="0"/>
              <a:t>         компонентом;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 smtClean="0"/>
              <a:t>     русский речевой этикет;</a:t>
            </a:r>
          </a:p>
          <a:p>
            <a:pPr lvl="1">
              <a:buFont typeface="Wingdings" pitchFamily="2" charset="2"/>
              <a:buChar char="ü"/>
            </a:pPr>
            <a:r>
              <a:rPr lang="ru-RU" sz="2000" dirty="0" smtClean="0"/>
              <a:t>     культура межнационального общени</a:t>
            </a:r>
            <a:r>
              <a:rPr lang="ru-RU" dirty="0" smtClean="0"/>
              <a:t>я</a:t>
            </a:r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 smtClean="0"/>
          </a:p>
          <a:p>
            <a:pPr>
              <a:buFont typeface="Wingdings" pitchFamily="2" charset="2"/>
              <a:buChar char="q"/>
            </a:pP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914400" y="119675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Содержание курса русского языка нацелено на</a:t>
            </a:r>
            <a:b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</a:br>
            <a:r>
              <a:rPr lang="ru-RU" dirty="0" smtClean="0">
                <a:ln w="31550" cmpd="sng">
                  <a:gradFill>
                    <a:gsLst>
                      <a:gs pos="70000">
                        <a:schemeClr val="accent6">
                          <a:shade val="50000"/>
                          <a:satMod val="190000"/>
                        </a:schemeClr>
                      </a:gs>
                      <a:gs pos="0">
                        <a:schemeClr val="accent6">
                          <a:tint val="77000"/>
                          <a:satMod val="180000"/>
                        </a:schemeClr>
                      </a:gs>
                    </a:gsLst>
                    <a:lin ang="5400000"/>
                  </a:gradFill>
                  <a:prstDash val="solid"/>
                </a:ln>
                <a:solidFill>
                  <a:schemeClr val="bg2"/>
                </a:solidFill>
                <a:effectLst>
                  <a:outerShdw blurRad="50800" dist="40000" dir="5400000" algn="tl" rotWithShape="0">
                    <a:srgbClr val="000000">
                      <a:shade val="5000"/>
                      <a:satMod val="120000"/>
                      <a:alpha val="33000"/>
                    </a:srgbClr>
                  </a:outerShdw>
                </a:effectLst>
              </a:rPr>
              <a:t>формирование компетенций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457200" y="1481329"/>
            <a:ext cx="7787208" cy="1659639"/>
          </a:xfrm>
        </p:spPr>
        <p:txBody>
          <a:bodyPr>
            <a:normAutofit fontScale="92500" lnSpcReduction="20000"/>
          </a:bodyPr>
          <a:lstStyle/>
          <a:p>
            <a:pPr>
              <a:buFont typeface="Wingdings" pitchFamily="2" charset="2"/>
              <a:buChar char="q"/>
            </a:pPr>
            <a:r>
              <a:rPr lang="ru-RU" dirty="0" smtClean="0"/>
              <a:t>Коммуникативная   - 120 часов;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Языковая и лингвистическая – 566 часов;</a:t>
            </a:r>
          </a:p>
          <a:p>
            <a:pPr>
              <a:buFont typeface="Wingdings" pitchFamily="2" charset="2"/>
              <a:buChar char="q"/>
            </a:pPr>
            <a:r>
              <a:rPr lang="ru-RU" b="1" i="1" dirty="0" err="1" smtClean="0"/>
              <a:t>Культуроведческая</a:t>
            </a:r>
            <a:r>
              <a:rPr lang="ru-RU" b="1" i="1" dirty="0" smtClean="0"/>
              <a:t> – 5 часов</a:t>
            </a:r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683568" y="2852936"/>
            <a:ext cx="7920880" cy="3240360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endParaRPr lang="ru-RU" dirty="0"/>
          </a:p>
          <a:p>
            <a:pPr>
              <a:buNone/>
            </a:pPr>
            <a:r>
              <a:rPr lang="ru-RU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Проблема </a:t>
            </a:r>
            <a:r>
              <a:rPr lang="ru-RU" dirty="0" smtClean="0"/>
              <a:t>современности - необходимость воспитывать человека культуры.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b="1" dirty="0" smtClean="0"/>
              <a:t> </a:t>
            </a:r>
            <a:r>
              <a:rPr lang="ru-RU" b="1" dirty="0" smtClean="0">
                <a:ln w="1905">
                  <a:solidFill>
                    <a:schemeClr val="bg1"/>
                  </a:solidFill>
                </a:ln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Цель данной работы </a:t>
            </a:r>
            <a:r>
              <a:rPr lang="ru-RU" b="1" dirty="0" smtClean="0"/>
              <a:t>– предложить методические рекомендации по формированию </a:t>
            </a:r>
            <a:r>
              <a:rPr lang="ru-RU" b="1" dirty="0" err="1" smtClean="0"/>
              <a:t>культуроведческой</a:t>
            </a:r>
            <a:r>
              <a:rPr lang="ru-RU" b="1" dirty="0" smtClean="0"/>
              <a:t> компетенции учащихся при обучении русскому языку в 5, 6-х классах.</a:t>
            </a:r>
            <a:endParaRPr lang="ru-RU" dirty="0" smtClean="0"/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95536" y="404664"/>
            <a:ext cx="8229600" cy="1143000"/>
          </a:xfrm>
        </p:spPr>
        <p:txBody>
          <a:bodyPr>
            <a:norm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ru-RU" sz="2400" cap="all" dirty="0" smtClean="0">
                <a:ln w="0">
                  <a:solidFill>
                    <a:schemeClr val="bg1"/>
                  </a:solidFill>
                </a:ln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Сколько отводится времени на формирование данных компетенций?</a:t>
            </a:r>
            <a:endParaRPr lang="ru-RU" sz="2400" cap="all" dirty="0">
              <a:ln w="0">
                <a:solidFill>
                  <a:schemeClr val="bg1"/>
                </a:solidFill>
              </a:ln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827584" y="1481329"/>
            <a:ext cx="7776864" cy="795543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1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ЧТО</a:t>
            </a:r>
            <a:r>
              <a:rPr lang="ru-RU" sz="3100" dirty="0" smtClean="0"/>
              <a:t> изучать и </a:t>
            </a:r>
            <a:r>
              <a:rPr lang="ru-RU" sz="41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КАК</a:t>
            </a:r>
            <a:r>
              <a:rPr lang="ru-RU" sz="3100" dirty="0" smtClean="0"/>
              <a:t> изучать </a:t>
            </a:r>
            <a:r>
              <a:rPr lang="ru-RU" sz="3100" dirty="0" err="1" smtClean="0"/>
              <a:t>культуроведческий</a:t>
            </a:r>
            <a:r>
              <a:rPr lang="ru-RU" sz="3100" dirty="0" smtClean="0"/>
              <a:t> материал в школе?</a:t>
            </a:r>
          </a:p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sz="half" idx="2"/>
          </p:nvPr>
        </p:nvSpPr>
        <p:spPr>
          <a:xfrm>
            <a:off x="323528" y="2204864"/>
            <a:ext cx="4398640" cy="3816425"/>
          </a:xfrm>
        </p:spPr>
        <p:txBody>
          <a:bodyPr>
            <a:normAutofit fontScale="77500" lnSpcReduction="20000"/>
          </a:bodyPr>
          <a:lstStyle/>
          <a:p>
            <a:pPr algn="ctr">
              <a:buNone/>
            </a:pPr>
            <a:r>
              <a:rPr lang="ru-RU" sz="4100" b="1" dirty="0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Уроки русского языка</a:t>
            </a:r>
          </a:p>
          <a:p>
            <a:pPr lvl="0">
              <a:buFont typeface="Wingdings" pitchFamily="2" charset="2"/>
              <a:buChar char="q"/>
            </a:pPr>
            <a:r>
              <a:rPr lang="ru-RU" sz="2900" dirty="0" smtClean="0"/>
              <a:t>Сообщение учителя.</a:t>
            </a:r>
          </a:p>
          <a:p>
            <a:pPr lvl="0">
              <a:buFont typeface="Wingdings" pitchFamily="2" charset="2"/>
              <a:buChar char="q"/>
            </a:pPr>
            <a:r>
              <a:rPr lang="ru-RU" sz="2900" dirty="0" smtClean="0"/>
              <a:t>Комментарии по ходу урока.</a:t>
            </a:r>
          </a:p>
          <a:p>
            <a:pPr lvl="0">
              <a:buFont typeface="Wingdings" pitchFamily="2" charset="2"/>
              <a:buChar char="q"/>
            </a:pPr>
            <a:r>
              <a:rPr lang="ru-RU" sz="2900" dirty="0" smtClean="0"/>
              <a:t>Подготовленные выступления учащихся.</a:t>
            </a:r>
          </a:p>
          <a:p>
            <a:pPr lvl="0">
              <a:buFont typeface="Wingdings" pitchFamily="2" charset="2"/>
              <a:buChar char="q"/>
            </a:pPr>
            <a:r>
              <a:rPr lang="ru-RU" sz="2900" dirty="0" smtClean="0"/>
              <a:t>Работа с </a:t>
            </a:r>
            <a:r>
              <a:rPr lang="ru-RU" sz="2900" dirty="0" err="1" smtClean="0"/>
              <a:t>культуроведческим</a:t>
            </a:r>
            <a:r>
              <a:rPr lang="ru-RU" sz="2900" dirty="0" smtClean="0"/>
              <a:t> материалом.</a:t>
            </a:r>
          </a:p>
          <a:p>
            <a:pPr>
              <a:buFont typeface="Wingdings" pitchFamily="2" charset="2"/>
              <a:buChar char="q"/>
            </a:pPr>
            <a:r>
              <a:rPr lang="ru-RU" sz="2900" dirty="0" smtClean="0"/>
              <a:t>Использование средств наглядности</a:t>
            </a:r>
            <a:endParaRPr lang="ru-RU" sz="2900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Планирование </a:t>
            </a:r>
            <a:r>
              <a:rPr lang="ru-RU" sz="3200" dirty="0" err="1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культуроведческого</a:t>
            </a:r>
            <a:r>
              <a:rPr lang="ru-RU" sz="3200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материала</a:t>
            </a:r>
            <a:endParaRPr lang="ru-RU" sz="3200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4294967295"/>
          </p:nvPr>
        </p:nvSpPr>
        <p:spPr>
          <a:xfrm>
            <a:off x="5004048" y="2132856"/>
            <a:ext cx="3635896" cy="3960440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ru-RU" sz="3200" b="1" dirty="0" smtClean="0">
                <a:ln>
                  <a:solidFill>
                    <a:schemeClr val="bg1"/>
                  </a:solidFill>
                </a:ln>
                <a:solidFill>
                  <a:schemeClr val="accent3">
                    <a:lumMod val="50000"/>
                  </a:schemeClr>
                </a:solidFill>
              </a:rPr>
              <a:t>Внеурочная деятельность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Предметные кружки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Филологические олимпиады</a:t>
            </a:r>
          </a:p>
          <a:p>
            <a:pPr algn="ctr">
              <a:buFont typeface="Wingdings" pitchFamily="2" charset="2"/>
              <a:buChar char="q"/>
            </a:pPr>
            <a:r>
              <a:rPr lang="ru-RU" sz="2400" dirty="0" smtClean="0"/>
              <a:t>Предметные недели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sz="half" idx="1"/>
          </p:nvPr>
        </p:nvSpPr>
        <p:spPr>
          <a:xfrm>
            <a:off x="971600" y="1481329"/>
            <a:ext cx="7272808" cy="939559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5 класс </a:t>
            </a:r>
          </a:p>
          <a:p>
            <a:pPr>
              <a:buNone/>
            </a:pPr>
            <a:r>
              <a:rPr lang="ru-RU" b="1" cap="all" dirty="0" smtClean="0">
                <a:ln w="9000" cmpd="sng">
                  <a:solidFill>
                    <a:schemeClr val="bg1"/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Тема «Понятие о стилях речи»</a:t>
            </a:r>
            <a:endParaRPr lang="ru-RU" b="1" cap="all" dirty="0">
              <a:ln w="9000" cmpd="sng">
                <a:solidFill>
                  <a:schemeClr val="bg1"/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Содержимое 6"/>
          <p:cNvSpPr>
            <a:spLocks noGrp="1"/>
          </p:cNvSpPr>
          <p:nvPr>
            <p:ph sz="half" idx="2"/>
          </p:nvPr>
        </p:nvSpPr>
        <p:spPr>
          <a:xfrm>
            <a:off x="395536" y="2492896"/>
            <a:ext cx="8208912" cy="436510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ru-RU" dirty="0" smtClean="0"/>
              <a:t>     Монголы – татары были кочевниками. Они перемещались по степям Центральной Азии.</a:t>
            </a:r>
          </a:p>
          <a:p>
            <a:pPr>
              <a:buNone/>
            </a:pPr>
            <a:r>
              <a:rPr lang="ru-RU" dirty="0" smtClean="0"/>
              <a:t>     У арабов лошадь – член семьи. Там на неё, как на верную няньку, оставляют малых детей..</a:t>
            </a:r>
          </a:p>
          <a:p>
            <a:pPr>
              <a:buNone/>
            </a:pPr>
            <a:r>
              <a:rPr lang="ru-RU" dirty="0" smtClean="0"/>
              <a:t>     Конь бьёт, вырваться хочет, но парень схитрил – привязал конец аркана к дереву и слал наматывать верёвку. Мотает, мотает, верёвка всё короче и короче. А конь оказался не простым. Такая лошадь и скорпиона раздавит копытом, и дикого зверя </a:t>
            </a:r>
            <a:r>
              <a:rPr lang="ru-RU" dirty="0" err="1" smtClean="0"/>
              <a:t>залягает</a:t>
            </a:r>
            <a:r>
              <a:rPr lang="ru-RU" dirty="0" smtClean="0"/>
              <a:t>….</a:t>
            </a:r>
          </a:p>
          <a:p>
            <a:pPr>
              <a:buNone/>
            </a:pPr>
            <a:r>
              <a:rPr lang="ru-RU" dirty="0" smtClean="0"/>
              <a:t>- </a:t>
            </a:r>
            <a:r>
              <a:rPr lang="ru-RU" i="1" dirty="0" smtClean="0">
                <a:latin typeface="Arial" pitchFamily="34" charset="0"/>
                <a:cs typeface="Arial" pitchFamily="34" charset="0"/>
              </a:rPr>
              <a:t>Прочитайте текст. Тексты каких стилей в нем перемешаны? Исправьте ошибки, запишите получившиеся тексты.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n w="17780" cmpd="sng">
                  <a:solidFill>
                    <a:schemeClr val="bg1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Планирование уроков русского языка</a:t>
            </a:r>
            <a:endParaRPr lang="ru-RU" dirty="0">
              <a:ln w="17780" cmpd="sng">
                <a:solidFill>
                  <a:schemeClr val="bg1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sz="half" idx="1"/>
          </p:nvPr>
        </p:nvSpPr>
        <p:spPr>
          <a:xfrm>
            <a:off x="0" y="476672"/>
            <a:ext cx="4218112" cy="6984776"/>
          </a:xfrm>
        </p:spPr>
        <p:txBody>
          <a:bodyPr>
            <a:normAutofit fontScale="55000" lnSpcReduction="20000"/>
          </a:bodyPr>
          <a:lstStyle/>
          <a:p>
            <a:r>
              <a:rPr lang="ru-RU" sz="42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класс </a:t>
            </a:r>
            <a:r>
              <a:rPr lang="ru-RU" sz="42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«Диалог»</a:t>
            </a:r>
          </a:p>
          <a:p>
            <a:pPr marL="624078" indent="-514350">
              <a:buNone/>
            </a:pPr>
            <a:r>
              <a:rPr lang="ru-RU" dirty="0" smtClean="0"/>
              <a:t> </a:t>
            </a:r>
            <a:r>
              <a:rPr lang="ru-RU" b="1" i="1" dirty="0" smtClean="0"/>
              <a:t>Памятка «Правила этикета телефонных разговоров»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Любой разговор по телефону начинается с приветствия и представления;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Если на пятый-шестой сигнал вам не отвечают, повесьте трубку и больше не звоните; если во время разговора телефон отключился, перезванивает тот, кто звонил;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 Никогда не перебивайте собеседника, дайте закончить мысль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Пользоваться телефоном запрещается в больнице, театре, храме. </a:t>
            </a:r>
          </a:p>
          <a:p>
            <a:pPr marL="624078" indent="-514350">
              <a:buNone/>
            </a:pP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pPr marL="624078" indent="-514350">
              <a:buNone/>
            </a:pPr>
            <a:r>
              <a:rPr lang="ru-RU" b="1" i="1" dirty="0" smtClean="0"/>
              <a:t>«Какие «золотые правила общения необходимо помнить?» </a:t>
            </a:r>
          </a:p>
          <a:p>
            <a:pPr marL="624078" indent="-514350">
              <a:buNone/>
            </a:pPr>
            <a:r>
              <a:rPr lang="ru-RU" dirty="0" smtClean="0"/>
              <a:t>«Слово не воробей: вылетишь – не поймаешь»; «Слово пуще стрелы разит»; «Лишнее говорить – себе вредить»; «От одного слова – да на век ссора»; «Доброе слово – серебряное, несказанное - золото»; «Доброе слово лучше мягкого пирога».</a:t>
            </a:r>
          </a:p>
          <a:p>
            <a:pPr marL="624078" indent="-514350">
              <a:buFont typeface="+mj-lt"/>
              <a:buAutoNum type="arabicPeriod"/>
            </a:pPr>
            <a:endParaRPr lang="ru-RU" dirty="0" smtClean="0"/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 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>
          <a:xfrm>
            <a:off x="4572000" y="548680"/>
            <a:ext cx="4572000" cy="5458611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ru-RU" sz="4400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класс </a:t>
            </a:r>
            <a:r>
              <a:rPr lang="ru-RU" sz="44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«Письмо»</a:t>
            </a:r>
          </a:p>
          <a:p>
            <a:pPr>
              <a:buNone/>
            </a:pPr>
            <a:endParaRPr lang="ru-RU" dirty="0" smtClean="0">
              <a:ln w="12700">
                <a:solidFill>
                  <a:schemeClr val="bg1"/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>
              <a:buNone/>
            </a:pPr>
            <a:r>
              <a:rPr lang="ru-RU" b="1" i="1" dirty="0" smtClean="0"/>
              <a:t>“Примерная памятка для написания личного письма”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Лист бумаги, на котором пишется письмо, должен быть аккуратным.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Писать надо разборчивым почерком и желательно без помарок.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Постарайтесь избегать ненужных трафаретных, “обязательных” элементов письма – начало, концовка, специальный приступ к каждой новой части.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Желательно выбрать соответствующую форму обращения к тому, кому вы пишете письмо (взрослый человек или ребенок, друг или просто знакомый и т.д.)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Продумайте тон, стиль, меру откровенности письма.</a:t>
            </a:r>
          </a:p>
          <a:p>
            <a:pPr marL="624078" indent="-514350">
              <a:buFont typeface="+mj-lt"/>
              <a:buAutoNum type="arabicPeriod"/>
            </a:pPr>
            <a:r>
              <a:rPr lang="ru-RU" dirty="0" smtClean="0"/>
              <a:t>Постарайтесь, чтобы письмо было беседой, а не скучным перечислением последних событий в вашей жизни.</a:t>
            </a:r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99176" cy="130026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класс Тема «</a:t>
            </a:r>
            <a:r>
              <a:rPr lang="ru-RU" sz="4000" dirty="0" err="1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Графика.Алфавит</a:t>
            </a:r>
            <a:r>
              <a:rPr lang="ru-RU" sz="40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.»</a:t>
            </a:r>
            <a:br>
              <a:rPr lang="ru-RU" sz="40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endParaRPr lang="ru-RU" dirty="0"/>
          </a:p>
        </p:txBody>
      </p:sp>
      <p:sp>
        <p:nvSpPr>
          <p:cNvPr id="7" name="Текст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Алфавит Древней Руси</a:t>
            </a:r>
            <a:endParaRPr lang="ru-RU" dirty="0"/>
          </a:p>
        </p:txBody>
      </p:sp>
      <p:sp>
        <p:nvSpPr>
          <p:cNvPr id="8" name="Текст 7"/>
          <p:cNvSpPr>
            <a:spLocks noGrp="1"/>
          </p:cNvSpPr>
          <p:nvPr>
            <p:ph type="body" sz="half" idx="3"/>
          </p:nvPr>
        </p:nvSpPr>
        <p:spPr>
          <a:xfrm>
            <a:off x="5102225" y="5157192"/>
            <a:ext cx="4041775" cy="762000"/>
          </a:xfrm>
        </p:spPr>
        <p:txBody>
          <a:bodyPr/>
          <a:lstStyle/>
          <a:p>
            <a:r>
              <a:rPr lang="ru-RU" dirty="0" smtClean="0"/>
              <a:t>Кириллица</a:t>
            </a:r>
            <a:endParaRPr lang="ru-RU" dirty="0"/>
          </a:p>
        </p:txBody>
      </p:sp>
      <p:sp>
        <p:nvSpPr>
          <p:cNvPr id="2" name="Содержимое 1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endParaRPr lang="ru-RU" dirty="0" smtClean="0"/>
          </a:p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pPr indent="450215" algn="just">
              <a:lnSpc>
                <a:spcPct val="150000"/>
              </a:lnSpc>
            </a:pPr>
            <a:endParaRPr lang="ru-RU" sz="1600" kern="50" dirty="0" smtClean="0">
              <a:latin typeface="Arial"/>
              <a:ea typeface="SimSun"/>
              <a:cs typeface="Mangal"/>
            </a:endParaRPr>
          </a:p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38662" y="1484784"/>
            <a:ext cx="4105338" cy="345638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196752"/>
            <a:ext cx="4528889" cy="35623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5376672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ru-RU" b="1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5 класс </a:t>
            </a:r>
            <a:r>
              <a:rPr lang="ru-RU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Тема «Рассуждение и его построение»</a:t>
            </a:r>
          </a:p>
          <a:p>
            <a:pPr>
              <a:buNone/>
            </a:pPr>
            <a:r>
              <a:rPr lang="ru-RU" dirty="0" smtClean="0"/>
              <a:t>		Почему «земляника», «шиповник», «домовой» так называются?</a:t>
            </a:r>
          </a:p>
          <a:p>
            <a:pPr>
              <a:buNone/>
            </a:pPr>
            <a:r>
              <a:rPr lang="ru-RU" dirty="0" smtClean="0"/>
              <a:t>		В этом помогает разобраться корень слова, ведь в нём заключено общее лексическое значение всех однокоренных слов. «Земляника» так называется, потому что к земле близка, «шиповник», так как с шипами, а «домовой» в доме живёт!</a:t>
            </a:r>
          </a:p>
          <a:p>
            <a:pPr>
              <a:buNone/>
            </a:pPr>
            <a:r>
              <a:rPr lang="ru-RU" dirty="0" smtClean="0"/>
              <a:t>		Оказывается, всё очень просто, нужно только правильно подбирать однокоренные слова и выделять корень.</a:t>
            </a:r>
          </a:p>
          <a:p>
            <a:pPr algn="r">
              <a:buNone/>
            </a:pPr>
            <a:r>
              <a:rPr lang="ru-RU" dirty="0" smtClean="0"/>
              <a:t> </a:t>
            </a:r>
            <a:r>
              <a:rPr lang="ru-RU" i="1" dirty="0" err="1" smtClean="0"/>
              <a:t>Бочарова</a:t>
            </a:r>
            <a:r>
              <a:rPr lang="ru-RU" i="1" dirty="0" smtClean="0"/>
              <a:t> Полина, 5 класс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endParaRPr lang="ru-RU" dirty="0" smtClean="0"/>
          </a:p>
          <a:p>
            <a:pPr>
              <a:buNone/>
            </a:pPr>
            <a:endParaRPr lang="ru-RU" dirty="0" smtClean="0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611560" y="1916832"/>
            <a:ext cx="8229600" cy="45259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683568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sz="2700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6 класс Тема «Сочинение  - описание зимы по картине Н.П. Крымова «Зимний вечер»</a:t>
            </a:r>
            <a:r>
              <a:rPr lang="ru-RU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/>
            </a:r>
            <a:br>
              <a:rPr lang="ru-RU" dirty="0" smtClean="0">
                <a:ln w="12700">
                  <a:solidFill>
                    <a:schemeClr val="bg1"/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</a:br>
            <a:r>
              <a:rPr lang="ru-RU" sz="2200" dirty="0" smtClean="0">
                <a:solidFill>
                  <a:schemeClr val="tx1"/>
                </a:solidFill>
                <a:effectLst/>
              </a:rPr>
              <a:t>работа с искусствоведческим текстом</a:t>
            </a:r>
            <a:endParaRPr lang="ru-RU" sz="2200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83568" y="1844824"/>
            <a:ext cx="7920880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ru-RU" dirty="0" smtClean="0"/>
              <a:t>"Хранятся в Третьяковской галерее несколько зимних пейзажей, созданных Крымовым в этот период: на них изображены уютные, занесенные снегом маленькие домики провинциального городка, освещенные золотистым светом заходящего морозного солнца. Прекрасно передано настроение угасающего зимнего дня. Вечер - одно из самых любимых Крымовым состояний природы. Воспроизведение грани дня и вечера - именно то «чуть-чуть» в </a:t>
            </a:r>
            <a:r>
              <a:rPr lang="ru-RU" dirty="0" err="1" smtClean="0"/>
              <a:t>крымовской</a:t>
            </a:r>
            <a:r>
              <a:rPr lang="ru-RU" dirty="0" smtClean="0"/>
              <a:t> живописи, о котором он так часто говорил своим ученикам. В картинах это короткое по протяженности время как бы обостряет все существо природы, мимолетными и изменчивыми становятся ее цвета, густеют тени, светлеет горизонт, солнце на снегу вспыхивает неожиданными золотистыми и охристо-лиловыми пятнами. Кажется, что еще несколько мгновений и сумерки погасят эту красивую пору дня". И.Б.Порто.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Литейная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269</TotalTime>
  <Words>837</Words>
  <Application>Microsoft Office PowerPoint</Application>
  <PresentationFormat>Экран (4:3)</PresentationFormat>
  <Paragraphs>108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Открытая</vt:lpstr>
      <vt:lpstr>Районная научно – практическая конференция «Актуальные проблемы русского языка и методики его преподавания»    </vt:lpstr>
      <vt:lpstr> Содержание курса русского языка нацелено на формирование компетенций  </vt:lpstr>
      <vt:lpstr>Сколько отводится времени на формирование данных компетенций?</vt:lpstr>
      <vt:lpstr>Планирование культуроведческого материала</vt:lpstr>
      <vt:lpstr>Планирование уроков русского языка</vt:lpstr>
      <vt:lpstr>Слайд 6</vt:lpstr>
      <vt:lpstr>5 класс Тема «Графика.Алфавит.» </vt:lpstr>
      <vt:lpstr>Слайд 8</vt:lpstr>
      <vt:lpstr>6 класс Тема «Сочинение  - описание зимы по картине Н.П. Крымова «Зимний вечер» работа с искусствоведческим текстом</vt:lpstr>
      <vt:lpstr>Формирование культуроведческой компетенции на внеурочной деятельности</vt:lpstr>
      <vt:lpstr>Анализ документов церковного обихода церкви с. Беляницыно</vt:lpstr>
      <vt:lpstr>Результативность работы  (5 класс – 2011-2012 год)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Районная научно – практическая конференция «Актуальные проблемы русского языка и методики его преподавания»    </dc:title>
  <dc:creator>1</dc:creator>
  <cp:lastModifiedBy>1</cp:lastModifiedBy>
  <cp:revision>29</cp:revision>
  <dcterms:created xsi:type="dcterms:W3CDTF">2013-01-29T14:47:47Z</dcterms:created>
  <dcterms:modified xsi:type="dcterms:W3CDTF">2013-11-08T16:54:45Z</dcterms:modified>
</cp:coreProperties>
</file>