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C0F-8326-4334-A614-019C80728244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912F-9B96-4CEA-B6D0-3F36F5AE2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22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C0F-8326-4334-A614-019C80728244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912F-9B96-4CEA-B6D0-3F36F5AE2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8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C0F-8326-4334-A614-019C80728244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912F-9B96-4CEA-B6D0-3F36F5AE2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2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C0F-8326-4334-A614-019C80728244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912F-9B96-4CEA-B6D0-3F36F5AE2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20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C0F-8326-4334-A614-019C80728244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912F-9B96-4CEA-B6D0-3F36F5AE2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38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C0F-8326-4334-A614-019C80728244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912F-9B96-4CEA-B6D0-3F36F5AE2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81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C0F-8326-4334-A614-019C80728244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912F-9B96-4CEA-B6D0-3F36F5AE2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98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C0F-8326-4334-A614-019C80728244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912F-9B96-4CEA-B6D0-3F36F5AE2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46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C0F-8326-4334-A614-019C80728244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912F-9B96-4CEA-B6D0-3F36F5AE2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8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C0F-8326-4334-A614-019C80728244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912F-9B96-4CEA-B6D0-3F36F5AE2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65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C0F-8326-4334-A614-019C80728244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912F-9B96-4CEA-B6D0-3F36F5AE2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19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CCC0F-8326-4334-A614-019C80728244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912F-9B96-4CEA-B6D0-3F36F5AE2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33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Подготовка к ЕГЭ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Разбор части В 1</a:t>
            </a:r>
          </a:p>
        </p:txBody>
      </p:sp>
    </p:spTree>
    <p:extLst>
      <p:ext uri="{BB962C8B-B14F-4D97-AF65-F5344CB8AC3E}">
        <p14:creationId xmlns:p14="http://schemas.microsoft.com/office/powerpoint/2010/main" val="42155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5376" y="1073394"/>
            <a:ext cx="179446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50" b="1" dirty="0">
                <a:solidFill>
                  <a:schemeClr val="accent1"/>
                </a:solidFill>
              </a:rPr>
              <a:t>б) от прилагательных</a:t>
            </a:r>
            <a:endParaRPr lang="ru-RU" sz="1350" dirty="0">
              <a:solidFill>
                <a:schemeClr val="accent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49899"/>
              </p:ext>
            </p:extLst>
          </p:nvPr>
        </p:nvGraphicFramePr>
        <p:xfrm>
          <a:off x="911269" y="1627600"/>
          <a:ext cx="5939826" cy="3626285"/>
        </p:xfrm>
        <a:graphic>
          <a:graphicData uri="http://schemas.openxmlformats.org/drawingml/2006/table">
            <a:tbl>
              <a:tblPr/>
              <a:tblGrid>
                <a:gridCol w="2969603"/>
                <a:gridCol w="2970223"/>
              </a:tblGrid>
              <a:tr h="3626285">
                <a:tc>
                  <a:txBody>
                    <a:bodyPr/>
                    <a:lstStyle/>
                    <a:p>
                      <a:pPr marL="266700" indent="182880"/>
                      <a:r>
                        <a:rPr lang="ru-RU" sz="2400" dirty="0">
                          <a:effectLst/>
                        </a:rPr>
                        <a:t>гладь – гладкий </a:t>
                      </a:r>
                    </a:p>
                    <a:p>
                      <a:pPr marL="266700" indent="182880"/>
                      <a:r>
                        <a:rPr lang="ru-RU" sz="2400" dirty="0">
                          <a:effectLst/>
                        </a:rPr>
                        <a:t>глубь – глубокий </a:t>
                      </a:r>
                    </a:p>
                    <a:p>
                      <a:pPr marL="266700" indent="182880"/>
                      <a:r>
                        <a:rPr lang="ru-RU" sz="2400" dirty="0">
                          <a:effectLst/>
                        </a:rPr>
                        <a:t>дичь – дикий</a:t>
                      </a:r>
                    </a:p>
                    <a:p>
                      <a:pPr marL="266700" indent="182880"/>
                      <a:r>
                        <a:rPr lang="ru-RU" sz="2400" dirty="0">
                          <a:effectLst/>
                        </a:rPr>
                        <a:t>зелень – зеленый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0" indent="182880"/>
                      <a:r>
                        <a:rPr lang="ru-RU" sz="2400" dirty="0">
                          <a:effectLst/>
                        </a:rPr>
                        <a:t>золото – золотой </a:t>
                      </a:r>
                    </a:p>
                    <a:p>
                      <a:pPr marL="266700" indent="182880"/>
                      <a:r>
                        <a:rPr lang="ru-RU" sz="2400" dirty="0">
                          <a:effectLst/>
                        </a:rPr>
                        <a:t>синь – синий</a:t>
                      </a:r>
                    </a:p>
                    <a:p>
                      <a:pPr marL="266700" indent="182880"/>
                      <a:r>
                        <a:rPr lang="ru-RU" sz="2400" dirty="0">
                          <a:effectLst/>
                        </a:rPr>
                        <a:t>тишь – тихий</a:t>
                      </a:r>
                    </a:p>
                    <a:p>
                      <a:pPr marL="266700" indent="182880"/>
                      <a:r>
                        <a:rPr lang="ru-RU" sz="2400" dirty="0">
                          <a:effectLst/>
                        </a:rPr>
                        <a:t>ширь – широкий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18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18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18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9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-1" y="288783"/>
            <a:ext cx="9018739" cy="570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endParaRPr lang="ru-RU" sz="1350" dirty="0"/>
          </a:p>
          <a:p>
            <a:pPr lvl="3">
              <a:buFontTx/>
              <a:buAutoNum type="arabicPeriod" startAt="5"/>
            </a:pPr>
            <a:r>
              <a:rPr lang="ru-RU" sz="1350" b="1" dirty="0">
                <a:solidFill>
                  <a:schemeClr val="accent1"/>
                </a:solidFill>
              </a:rPr>
              <a:t>ПЕРЕХОД ИЗ ОДНОЙ ЧАСТИ РЕЧИ В </a:t>
            </a:r>
            <a:r>
              <a:rPr lang="ru-RU" sz="1350" b="1" dirty="0" smtClean="0">
                <a:solidFill>
                  <a:schemeClr val="accent1"/>
                </a:solidFill>
              </a:rPr>
              <a:t>ДРУГУЮ</a:t>
            </a:r>
          </a:p>
          <a:p>
            <a:pPr lvl="3">
              <a:buFontTx/>
              <a:buAutoNum type="arabicPeriod" startAt="5"/>
            </a:pPr>
            <a:endParaRPr lang="ru-RU" sz="1350" b="1" dirty="0">
              <a:solidFill>
                <a:schemeClr val="accent1"/>
              </a:solidFill>
            </a:endParaRPr>
          </a:p>
          <a:p>
            <a:pPr lvl="3">
              <a:buFontTx/>
              <a:buAutoNum type="arabicPeriod" startAt="5"/>
            </a:pPr>
            <a:endParaRPr lang="ru-RU" sz="1350" b="1" dirty="0" smtClean="0">
              <a:solidFill>
                <a:schemeClr val="accent1"/>
              </a:solidFill>
            </a:endParaRPr>
          </a:p>
          <a:p>
            <a:pPr lvl="3">
              <a:buFontTx/>
              <a:buAutoNum type="arabicPeriod" startAt="5"/>
            </a:pPr>
            <a:endParaRPr lang="ru-RU" sz="1350" b="1" dirty="0">
              <a:solidFill>
                <a:schemeClr val="accent1"/>
              </a:solidFill>
            </a:endParaRPr>
          </a:p>
          <a:p>
            <a:pPr lvl="3">
              <a:buFontTx/>
              <a:buAutoNum type="arabicPeriod" startAt="5"/>
            </a:pPr>
            <a:endParaRPr lang="ru-RU" sz="1350" dirty="0">
              <a:solidFill>
                <a:schemeClr val="accent1"/>
              </a:solidFill>
            </a:endParaRPr>
          </a:p>
          <a:p>
            <a:pPr defTabSz="685800"/>
            <a:r>
              <a:rPr lang="ru-RU" sz="1350" dirty="0"/>
              <a:t> </a:t>
            </a:r>
            <a:r>
              <a:rPr lang="ru-RU" sz="1500" dirty="0"/>
              <a:t>(неморфологический  способ).</a:t>
            </a:r>
          </a:p>
          <a:p>
            <a:pPr defTabSz="685800"/>
            <a:r>
              <a:rPr lang="ru-RU" sz="1500" dirty="0"/>
              <a:t>молодой </a:t>
            </a:r>
            <a:r>
              <a:rPr lang="ru-RU" sz="1500" i="1" dirty="0"/>
              <a:t>рабочий</a:t>
            </a:r>
            <a:r>
              <a:rPr lang="ru-RU" sz="1500" dirty="0"/>
              <a:t> – рабочий день   </a:t>
            </a:r>
          </a:p>
          <a:p>
            <a:pPr defTabSz="685800"/>
            <a:r>
              <a:rPr lang="ru-RU" sz="1500" dirty="0"/>
              <a:t>пойти в </a:t>
            </a:r>
            <a:r>
              <a:rPr lang="ru-RU" sz="1500" i="1" dirty="0"/>
              <a:t>столовую</a:t>
            </a:r>
            <a:r>
              <a:rPr lang="ru-RU" sz="1500" dirty="0"/>
              <a:t> – столовую комнату</a:t>
            </a:r>
          </a:p>
          <a:p>
            <a:pPr defTabSz="685800"/>
            <a:r>
              <a:rPr lang="ru-RU" sz="1500" i="1" dirty="0"/>
              <a:t>больной</a:t>
            </a:r>
            <a:r>
              <a:rPr lang="ru-RU" sz="1500" dirty="0"/>
              <a:t> на приеме – больной ребенок</a:t>
            </a:r>
          </a:p>
          <a:p>
            <a:pPr defTabSz="685800"/>
            <a:r>
              <a:rPr lang="ru-RU" sz="1500" i="1" dirty="0"/>
              <a:t>дежурный</a:t>
            </a:r>
            <a:r>
              <a:rPr lang="ru-RU" sz="1500" dirty="0"/>
              <a:t> в классе – хороший дежурный</a:t>
            </a:r>
          </a:p>
          <a:p>
            <a:pPr defTabSz="685800"/>
            <a:r>
              <a:rPr lang="ru-RU" sz="1500" dirty="0"/>
              <a:t>играли в </a:t>
            </a:r>
            <a:r>
              <a:rPr lang="ru-RU" sz="1500" i="1" dirty="0"/>
              <a:t>детской</a:t>
            </a:r>
            <a:r>
              <a:rPr lang="ru-RU" sz="1500" dirty="0"/>
              <a:t> – детская комната</a:t>
            </a:r>
          </a:p>
          <a:p>
            <a:pPr defTabSz="685800"/>
            <a:r>
              <a:rPr lang="ru-RU" sz="1500" dirty="0"/>
              <a:t>увидел </a:t>
            </a:r>
            <a:r>
              <a:rPr lang="ru-RU" sz="1500" i="1" dirty="0"/>
              <a:t>военного</a:t>
            </a:r>
            <a:r>
              <a:rPr lang="ru-RU" sz="1500" dirty="0"/>
              <a:t> – военный человек</a:t>
            </a:r>
          </a:p>
          <a:p>
            <a:pPr defTabSz="685800"/>
            <a:r>
              <a:rPr lang="ru-RU" sz="1500" dirty="0"/>
              <a:t>у ворот стоял </a:t>
            </a:r>
            <a:r>
              <a:rPr lang="ru-RU" sz="1500" i="1" dirty="0"/>
              <a:t>часовой</a:t>
            </a:r>
            <a:r>
              <a:rPr lang="ru-RU" sz="1500" dirty="0"/>
              <a:t> – часовой механизм </a:t>
            </a:r>
          </a:p>
          <a:p>
            <a:pPr defTabSz="685800"/>
            <a:r>
              <a:rPr lang="ru-RU" sz="1500" dirty="0"/>
              <a:t>мощеная мостовая - мостовая</a:t>
            </a:r>
          </a:p>
          <a:p>
            <a:pPr defTabSz="685800"/>
            <a:r>
              <a:rPr lang="ru-RU" sz="1500" dirty="0"/>
              <a:t>знаменитый портной – портной </a:t>
            </a:r>
          </a:p>
          <a:p>
            <a:pPr defTabSz="685800"/>
            <a:r>
              <a:rPr lang="ru-RU" sz="1500" dirty="0"/>
              <a:t>кладовая солнца – кладовая комната</a:t>
            </a:r>
          </a:p>
          <a:p>
            <a:pPr defTabSz="685800"/>
            <a:r>
              <a:rPr lang="ru-RU" sz="1500" dirty="0"/>
              <a:t>кондитерской </a:t>
            </a:r>
          </a:p>
          <a:p>
            <a:pPr defTabSz="685800"/>
            <a:r>
              <a:rPr lang="ru-RU" sz="1500" dirty="0"/>
              <a:t>булочная</a:t>
            </a:r>
          </a:p>
          <a:p>
            <a:pPr defTabSz="685800"/>
            <a:r>
              <a:rPr lang="ru-RU" sz="1500" dirty="0"/>
              <a:t>школьная котельная </a:t>
            </a:r>
          </a:p>
          <a:p>
            <a:pPr defTabSz="685800"/>
            <a:r>
              <a:rPr lang="ru-RU" sz="1500" dirty="0"/>
              <a:t>пирожные</a:t>
            </a:r>
          </a:p>
          <a:p>
            <a:pPr defTabSz="685800"/>
            <a:r>
              <a:rPr lang="ru-RU" sz="1500" i="1" dirty="0"/>
              <a:t>младшие</a:t>
            </a:r>
            <a:r>
              <a:rPr lang="ru-RU" sz="1500" dirty="0"/>
              <a:t> уступили – младшие дети </a:t>
            </a:r>
          </a:p>
          <a:p>
            <a:pPr defTabSz="685800"/>
            <a:r>
              <a:rPr lang="ru-RU" sz="1500" dirty="0"/>
              <a:t>старшие помогали – старшие братья</a:t>
            </a:r>
          </a:p>
          <a:p>
            <a:pPr defTabSz="685800"/>
            <a:r>
              <a:rPr lang="ru-RU" sz="1500" dirty="0"/>
              <a:t>пришедшие рассказали – пришедшие люди</a:t>
            </a:r>
          </a:p>
          <a:p>
            <a:pPr defTabSz="685800"/>
            <a:r>
              <a:rPr lang="ru-RU" sz="1500" dirty="0"/>
              <a:t>приехавшие разместились – приехавшие делегаты</a:t>
            </a:r>
          </a:p>
        </p:txBody>
      </p:sp>
    </p:spTree>
    <p:extLst>
      <p:ext uri="{BB962C8B-B14F-4D97-AF65-F5344CB8AC3E}">
        <p14:creationId xmlns:p14="http://schemas.microsoft.com/office/powerpoint/2010/main" val="33779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Тренировочные задания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8650" y="1937620"/>
            <a:ext cx="7460032" cy="394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/>
              <a:t>1. Выпишите из предложения слово, образованное приставочно-суффиксальным способом:</a:t>
            </a:r>
          </a:p>
          <a:p>
            <a:r>
              <a:rPr lang="ru-RU" sz="3000" dirty="0"/>
              <a:t>Однажды, когда пустыня еще отдыхала в предрассветной прохладе, </a:t>
            </a:r>
            <a:r>
              <a:rPr lang="ru-RU" sz="3000" dirty="0" err="1"/>
              <a:t>Даукен</a:t>
            </a:r>
            <a:r>
              <a:rPr lang="ru-RU" sz="3000" dirty="0"/>
              <a:t> отправился на охоту за джейранами.(</a:t>
            </a:r>
            <a:r>
              <a:rPr lang="ru-RU" sz="3000" dirty="0" err="1"/>
              <a:t>М.Зверев</a:t>
            </a:r>
            <a:r>
              <a:rPr lang="ru-RU" sz="3000" dirty="0"/>
              <a:t>)</a:t>
            </a:r>
          </a:p>
          <a:p>
            <a:endParaRPr lang="ru-RU" sz="1350" dirty="0"/>
          </a:p>
          <a:p>
            <a:endParaRPr lang="ru-RU" sz="1350" dirty="0"/>
          </a:p>
          <a:p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227891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156" y="1192150"/>
            <a:ext cx="90688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/>
              <a:t>2. Из предложений 1- 3 выпишите слово, образованное способом сложения:</a:t>
            </a:r>
          </a:p>
          <a:p>
            <a:r>
              <a:rPr lang="ru-RU" sz="2700" dirty="0"/>
              <a:t>(1) Работа закипела. (2) Старшие юннаты помогали развьючивать лошадей, другие ставили палатку. (3) Двое костровых разводили огонь, остальные ломали сухой </a:t>
            </a:r>
            <a:r>
              <a:rPr lang="ru-RU" sz="2700" dirty="0" err="1"/>
              <a:t>арчовник</a:t>
            </a:r>
            <a:r>
              <a:rPr lang="ru-RU" sz="2700" dirty="0"/>
              <a:t>. (</a:t>
            </a:r>
            <a:r>
              <a:rPr lang="ru-RU" sz="2700" dirty="0" err="1"/>
              <a:t>М.Зверев</a:t>
            </a:r>
            <a:r>
              <a:rPr lang="ru-RU" sz="2700" dirty="0"/>
              <a:t>)</a:t>
            </a:r>
          </a:p>
          <a:p>
            <a:endParaRPr lang="ru-RU" sz="2700" dirty="0"/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3889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2538056"/>
            <a:ext cx="914399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/>
              <a:t>3. Выпишите из предложения слово, образованное суффиксальным способом:</a:t>
            </a:r>
          </a:p>
          <a:p>
            <a:r>
              <a:rPr lang="ru-RU" sz="3000" dirty="0"/>
              <a:t>Селевин слез с верблюда и, закинув ружье за плечи, взобрался на бархан. (</a:t>
            </a:r>
            <a:r>
              <a:rPr lang="ru-RU" sz="3000" dirty="0" err="1"/>
              <a:t>М.Зверев</a:t>
            </a:r>
            <a:r>
              <a:rPr lang="ru-RU" sz="3000" dirty="0"/>
              <a:t>)</a:t>
            </a: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9815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313" y="1795680"/>
            <a:ext cx="9144000" cy="260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/>
              <a:t>4. Выпишите из предложения слово, образованное приставочно-суффиксальным способом:</a:t>
            </a:r>
          </a:p>
          <a:p>
            <a:r>
              <a:rPr lang="ru-RU" sz="3000" dirty="0"/>
              <a:t>Изредка попадётся на глаза маленькая пустынная дрофа-красотка с пёстрым оперением и украшениями на голове. (</a:t>
            </a:r>
            <a:r>
              <a:rPr lang="ru-RU" sz="3000" dirty="0" err="1"/>
              <a:t>М.Зверев</a:t>
            </a:r>
            <a:r>
              <a:rPr lang="ru-RU" sz="3000" dirty="0"/>
              <a:t>)</a:t>
            </a:r>
          </a:p>
          <a:p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35196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1513984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350" dirty="0"/>
          </a:p>
          <a:p>
            <a:endParaRPr lang="ru-RU" sz="135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510671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/>
              <a:t>5. Выпишите из предложения слово, образованное </a:t>
            </a:r>
            <a:r>
              <a:rPr lang="ru-RU" sz="3000" dirty="0" err="1"/>
              <a:t>бессуффиксным</a:t>
            </a:r>
            <a:r>
              <a:rPr lang="ru-RU" sz="3000" dirty="0"/>
              <a:t> способом (с помощью нулевого суффикса):</a:t>
            </a:r>
          </a:p>
          <a:p>
            <a:r>
              <a:rPr lang="ru-RU" sz="3000" dirty="0"/>
              <a:t>Горбунов рассеянно взял трубку и вдруг услышал слабый, далекий шёпот. Майор Николаевский спрашивал, почему батальон не продвигается. (</a:t>
            </a:r>
            <a:r>
              <a:rPr lang="ru-RU" sz="3000" dirty="0" err="1"/>
              <a:t>Г.Берёзко</a:t>
            </a:r>
            <a:r>
              <a:rPr lang="ru-RU" sz="3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4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58539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/>
              <a:t>6. Выпишите из предложения слово, образованное приставочным способом:</a:t>
            </a:r>
          </a:p>
          <a:p>
            <a:r>
              <a:rPr lang="ru-RU" sz="3000" dirty="0"/>
              <a:t>Утром лагерь экспедиции перенесли к пещере и целую неделю изучали окрестности. (</a:t>
            </a:r>
            <a:r>
              <a:rPr lang="ru-RU" sz="3000" dirty="0" err="1"/>
              <a:t>М.Зверев</a:t>
            </a:r>
            <a:r>
              <a:rPr lang="ru-RU" sz="3000" dirty="0"/>
              <a:t>)</a:t>
            </a:r>
          </a:p>
          <a:p>
            <a:endParaRPr lang="ru-RU" sz="3000" dirty="0"/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0151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93637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350" dirty="0"/>
          </a:p>
          <a:p>
            <a:endParaRPr lang="ru-RU" sz="135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829758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/>
              <a:t>7. Выпишите из предложения слово, образованное приставочно-суффиксальным способом:</a:t>
            </a:r>
          </a:p>
          <a:p>
            <a:r>
              <a:rPr lang="ru-RU" sz="3000" dirty="0"/>
              <a:t>Я шагал широким, ровным лугом, еще по-летнему </a:t>
            </a:r>
            <a:r>
              <a:rPr lang="ru-RU" sz="3000" dirty="0" err="1"/>
              <a:t>свежезелёным</a:t>
            </a:r>
            <a:r>
              <a:rPr lang="ru-RU" sz="3000" dirty="0"/>
              <a:t>, хотя по утрам он уже серебрился от инея.(</a:t>
            </a:r>
            <a:r>
              <a:rPr lang="ru-RU" sz="3000" dirty="0" err="1"/>
              <a:t>Е.Носов</a:t>
            </a:r>
            <a:r>
              <a:rPr lang="ru-RU" sz="3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55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0759"/>
            <a:ext cx="9144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/>
              <a:t>8. Выпишите из предложения слово, образованное </a:t>
            </a:r>
            <a:r>
              <a:rPr lang="ru-RU" sz="3000" dirty="0" err="1"/>
              <a:t>бессуффиксным</a:t>
            </a:r>
            <a:r>
              <a:rPr lang="ru-RU" sz="3000" dirty="0"/>
              <a:t> способом (с помощью нулевого суффикса):</a:t>
            </a:r>
          </a:p>
          <a:p>
            <a:r>
              <a:rPr lang="ru-RU" sz="3000" dirty="0"/>
              <a:t>В бесцветной, водянистой тьме вспыхнул и погас розовый огонек, но еще долго был слышен частый стук перегретых моторов. (</a:t>
            </a:r>
            <a:r>
              <a:rPr lang="ru-RU" sz="3000" dirty="0" err="1"/>
              <a:t>Г.Берёзко</a:t>
            </a:r>
            <a:r>
              <a:rPr lang="ru-RU" sz="3000" dirty="0"/>
              <a:t>)</a:t>
            </a:r>
          </a:p>
          <a:p>
            <a:endParaRPr lang="ru-RU" sz="1350" dirty="0"/>
          </a:p>
          <a:p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7520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Задание В 1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Формулировка задания</a:t>
            </a:r>
          </a:p>
          <a:p>
            <a:pPr marL="385763" indent="-385763">
              <a:buAutoNum type="arabicPeriod"/>
            </a:pPr>
            <a:r>
              <a:rPr lang="ru-RU" dirty="0" smtClean="0"/>
              <a:t>Укажите способ образования слова БЕПОМОЩНО. В предложении «Мать беспомощно вглядывалась в бегущую мимо ораву гимназистов».</a:t>
            </a:r>
          </a:p>
          <a:p>
            <a:pPr marL="385763" indent="-385763">
              <a:buAutoNum type="arabicPeriod"/>
            </a:pPr>
            <a:r>
              <a:rPr lang="ru-RU" dirty="0" smtClean="0"/>
              <a:t>Беспомощно               беспомощный</a:t>
            </a:r>
            <a:endParaRPr lang="ru-RU" dirty="0"/>
          </a:p>
        </p:txBody>
      </p:sp>
      <p:sp>
        <p:nvSpPr>
          <p:cNvPr id="9" name="Стрелка влево 8"/>
          <p:cNvSpPr/>
          <p:nvPr/>
        </p:nvSpPr>
        <p:spPr>
          <a:xfrm>
            <a:off x="3280782" y="4145117"/>
            <a:ext cx="673118" cy="1221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Стрелка вниз 9"/>
          <p:cNvSpPr/>
          <p:nvPr/>
        </p:nvSpPr>
        <p:spPr>
          <a:xfrm>
            <a:off x="1921139" y="4457382"/>
            <a:ext cx="178496" cy="328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1" name="Стрелка вниз 10"/>
          <p:cNvSpPr/>
          <p:nvPr/>
        </p:nvSpPr>
        <p:spPr>
          <a:xfrm>
            <a:off x="4399321" y="4494748"/>
            <a:ext cx="131524" cy="328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3" name="Фигура, имеющая форму буквы L 12"/>
          <p:cNvSpPr/>
          <p:nvPr/>
        </p:nvSpPr>
        <p:spPr>
          <a:xfrm rot="8049749">
            <a:off x="1693042" y="5179599"/>
            <a:ext cx="583098" cy="55994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4" name="TextBox 13"/>
          <p:cNvSpPr txBox="1"/>
          <p:nvPr/>
        </p:nvSpPr>
        <p:spPr>
          <a:xfrm>
            <a:off x="1315232" y="5240034"/>
            <a:ext cx="132462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950" b="1" dirty="0"/>
              <a:t>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13021" y="4780673"/>
            <a:ext cx="142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беспомощн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484333" y="5992297"/>
            <a:ext cx="1000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наречие</a:t>
            </a:r>
          </a:p>
        </p:txBody>
      </p:sp>
      <p:sp>
        <p:nvSpPr>
          <p:cNvPr id="17" name="Плюс 16"/>
          <p:cNvSpPr/>
          <p:nvPr/>
        </p:nvSpPr>
        <p:spPr>
          <a:xfrm>
            <a:off x="4830366" y="4785829"/>
            <a:ext cx="329200" cy="34624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8" name="TextBox 17"/>
          <p:cNvSpPr txBox="1"/>
          <p:nvPr/>
        </p:nvSpPr>
        <p:spPr>
          <a:xfrm>
            <a:off x="5316970" y="4615101"/>
            <a:ext cx="563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53900" y="5663432"/>
            <a:ext cx="27557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>
                <a:solidFill>
                  <a:srgbClr val="FF0000"/>
                </a:solidFill>
              </a:rPr>
              <a:t>суффиксальный</a:t>
            </a:r>
          </a:p>
        </p:txBody>
      </p:sp>
    </p:spTree>
    <p:extLst>
      <p:ext uri="{BB962C8B-B14F-4D97-AF65-F5344CB8AC3E}">
        <p14:creationId xmlns:p14="http://schemas.microsoft.com/office/powerpoint/2010/main" val="6230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7880"/>
            <a:ext cx="9144000" cy="214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/>
              <a:t>9. Выпишите из предложения слово, образованное суффиксальным способом:</a:t>
            </a:r>
          </a:p>
          <a:p>
            <a:r>
              <a:rPr lang="ru-RU" sz="3000" dirty="0"/>
              <a:t>Целый день прошел в очистке пещеры. (</a:t>
            </a:r>
            <a:r>
              <a:rPr lang="ru-RU" sz="3000" dirty="0" err="1"/>
              <a:t>М.Зверев</a:t>
            </a:r>
            <a:r>
              <a:rPr lang="ru-RU" sz="3000" dirty="0"/>
              <a:t>)</a:t>
            </a:r>
          </a:p>
          <a:p>
            <a:endParaRPr lang="ru-RU" sz="3000" dirty="0"/>
          </a:p>
          <a:p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240835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67253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/>
              <a:t>10. Выпишите из предложения слова, образованные приставочно-суффиксальным способом:</a:t>
            </a:r>
          </a:p>
          <a:p>
            <a:r>
              <a:rPr lang="ru-RU" sz="3000" dirty="0"/>
              <a:t>Уже слегка смеркалось, было тихо, и мороз, как обычно, не замечался, но рука в рукавичке уже сама то и дело трогала нос и скулы. Наушники у шапок были опущены, и мы, конечно, были не в лыжных костюмах, а в шубейках. (</a:t>
            </a:r>
            <a:r>
              <a:rPr lang="ru-RU" sz="3000" dirty="0" err="1"/>
              <a:t>К.Ваншенкин</a:t>
            </a:r>
            <a:r>
              <a:rPr lang="ru-RU" sz="13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60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9844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ответы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638" y="1291472"/>
            <a:ext cx="7886700" cy="53568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Предрассветной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Юннаты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Закинув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Изредка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Шёпот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Перенесли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по-летнему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Стук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Очистке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слегка,наушники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882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http://5-ege.ru/vvodnye-slova/</a:t>
            </a:r>
          </a:p>
          <a:p>
            <a:r>
              <a:rPr lang="en-US"/>
              <a:t>http://www.saharina.ru/tests/test.php?name=test325.xml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84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Задание В 1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AutoNum type="arabicPeriod"/>
            </a:pPr>
            <a:r>
              <a:rPr lang="ru-RU" dirty="0" smtClean="0"/>
              <a:t>Их данных предложений выпишите слово,  образованное приставочно-суффиксальным способом: «В реальности бывает по-другому. Пообещает иной благородный рыцарь бедной девушке, что не даст ее в обиду, а когда увидит огнедышащего дракона, когда услышит его хриплый рев, вся книжная героика мигом вылетит из его трясущейся душонки – и только видели вы этого горе-змееборца.</a:t>
            </a:r>
          </a:p>
          <a:p>
            <a:pPr marL="0" indent="0">
              <a:buNone/>
            </a:pPr>
            <a:r>
              <a:rPr lang="ru-RU" dirty="0" smtClean="0"/>
              <a:t>По-другому                другой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2885229" y="5539402"/>
            <a:ext cx="526094" cy="2413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Стрелка вниз 4"/>
          <p:cNvSpPr/>
          <p:nvPr/>
        </p:nvSpPr>
        <p:spPr>
          <a:xfrm>
            <a:off x="1555633" y="5774704"/>
            <a:ext cx="253652" cy="469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" name="Фигура, имеющая форму буквы L 5"/>
          <p:cNvSpPr/>
          <p:nvPr/>
        </p:nvSpPr>
        <p:spPr>
          <a:xfrm rot="7929421">
            <a:off x="1944574" y="5942665"/>
            <a:ext cx="422338" cy="46859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7" name="Фигура, имеющая форму буквы L 6"/>
          <p:cNvSpPr/>
          <p:nvPr/>
        </p:nvSpPr>
        <p:spPr>
          <a:xfrm flipH="1" flipV="1">
            <a:off x="857792" y="6220148"/>
            <a:ext cx="566960" cy="365163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TextBox 7"/>
          <p:cNvSpPr txBox="1"/>
          <p:nvPr/>
        </p:nvSpPr>
        <p:spPr>
          <a:xfrm>
            <a:off x="754659" y="6220148"/>
            <a:ext cx="6827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/>
              <a:t>по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40326" y="6220148"/>
            <a:ext cx="63030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dirty="0"/>
              <a:t>ому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34139" y="6311899"/>
            <a:ext cx="4049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Приставочно-суффиксальный</a:t>
            </a:r>
          </a:p>
        </p:txBody>
      </p:sp>
    </p:spTree>
    <p:extLst>
      <p:ext uri="{BB962C8B-B14F-4D97-AF65-F5344CB8AC3E}">
        <p14:creationId xmlns:p14="http://schemas.microsoft.com/office/powerpoint/2010/main" val="6706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47524290"/>
              </p:ext>
            </p:extLst>
          </p:nvPr>
        </p:nvGraphicFramePr>
        <p:xfrm>
          <a:off x="0" y="1836738"/>
          <a:ext cx="6294329" cy="3734150"/>
        </p:xfrm>
        <a:graphic>
          <a:graphicData uri="http://schemas.openxmlformats.org/drawingml/2006/table">
            <a:tbl>
              <a:tblPr/>
              <a:tblGrid>
                <a:gridCol w="3283997"/>
                <a:gridCol w="3010332"/>
              </a:tblGrid>
              <a:tr h="3734150">
                <a:tc>
                  <a:txBody>
                    <a:bodyPr/>
                    <a:lstStyle/>
                    <a:p>
                      <a:pPr marL="228600"/>
                      <a:r>
                        <a:rPr lang="ru-RU" sz="1400" b="1" dirty="0">
                          <a:effectLst/>
                        </a:rPr>
                        <a:t>бес</a:t>
                      </a:r>
                      <a:r>
                        <a:rPr lang="ru-RU" sz="1400" dirty="0">
                          <a:effectLst/>
                        </a:rPr>
                        <a:t>честный – честный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в</a:t>
                      </a:r>
                      <a:r>
                        <a:rPr lang="ru-RU" sz="1400" dirty="0">
                          <a:effectLst/>
                        </a:rPr>
                        <a:t>верх – верх 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воз</a:t>
                      </a:r>
                      <a:r>
                        <a:rPr lang="ru-RU" sz="1400" dirty="0">
                          <a:effectLst/>
                        </a:rPr>
                        <a:t>мужать – мужать 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в</a:t>
                      </a:r>
                      <a:r>
                        <a:rPr lang="ru-RU" sz="1400" dirty="0">
                          <a:effectLst/>
                        </a:rPr>
                        <a:t>спомнил – помнил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вы</a:t>
                      </a:r>
                      <a:r>
                        <a:rPr lang="ru-RU" sz="1400" dirty="0">
                          <a:effectLst/>
                        </a:rPr>
                        <a:t>ступает – ступает  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вы</a:t>
                      </a:r>
                      <a:r>
                        <a:rPr lang="ru-RU" sz="1400" dirty="0">
                          <a:effectLst/>
                        </a:rPr>
                        <a:t>шел – шел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за</a:t>
                      </a:r>
                      <a:r>
                        <a:rPr lang="ru-RU" sz="1400" dirty="0">
                          <a:effectLst/>
                        </a:rPr>
                        <a:t>клеймил – клеймил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не</a:t>
                      </a:r>
                      <a:r>
                        <a:rPr lang="ru-RU" sz="1400" dirty="0">
                          <a:effectLst/>
                        </a:rPr>
                        <a:t>благополучный</a:t>
                      </a:r>
                      <a:r>
                        <a:rPr lang="ru-RU" sz="1400" b="1" dirty="0">
                          <a:effectLst/>
                        </a:rPr>
                        <a:t> – </a:t>
                      </a:r>
                      <a:r>
                        <a:rPr lang="ru-RU" sz="1400" dirty="0">
                          <a:effectLst/>
                        </a:rPr>
                        <a:t>благополучный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не</a:t>
                      </a:r>
                      <a:r>
                        <a:rPr lang="ru-RU" sz="1400" dirty="0">
                          <a:effectLst/>
                        </a:rPr>
                        <a:t>большой – большой немного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не</a:t>
                      </a:r>
                      <a:r>
                        <a:rPr lang="ru-RU" sz="1400" dirty="0">
                          <a:effectLst/>
                        </a:rPr>
                        <a:t>точное – точное 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не</a:t>
                      </a:r>
                      <a:r>
                        <a:rPr lang="ru-RU" sz="1400" dirty="0">
                          <a:effectLst/>
                        </a:rPr>
                        <a:t>правильное – правильное 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не</a:t>
                      </a:r>
                      <a:r>
                        <a:rPr lang="ru-RU" sz="1400" dirty="0">
                          <a:effectLst/>
                        </a:rPr>
                        <a:t>редко – редко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ни</a:t>
                      </a:r>
                      <a:r>
                        <a:rPr lang="ru-RU" sz="1400" dirty="0">
                          <a:effectLst/>
                        </a:rPr>
                        <a:t>как – как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сели – сели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от</a:t>
                      </a:r>
                      <a:r>
                        <a:rPr lang="ru-RU" sz="1400" dirty="0">
                          <a:effectLst/>
                        </a:rPr>
                        <a:t>везти – везти </a:t>
                      </a:r>
                    </a:p>
                    <a:p>
                      <a:pPr marL="228600"/>
                      <a:r>
                        <a:rPr lang="ru-RU" sz="1400" b="1" dirty="0">
                          <a:effectLst/>
                        </a:rPr>
                        <a:t>ото</a:t>
                      </a:r>
                      <a:r>
                        <a:rPr lang="ru-RU" sz="1400" dirty="0">
                          <a:effectLst/>
                        </a:rPr>
                        <a:t>брал – брал</a:t>
                      </a: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500" b="1" dirty="0">
                          <a:effectLst/>
                        </a:rPr>
                        <a:t>ото</a:t>
                      </a:r>
                      <a:r>
                        <a:rPr lang="ru-RU" sz="1500" dirty="0">
                          <a:effectLst/>
                        </a:rPr>
                        <a:t>всюду – всюду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по</a:t>
                      </a:r>
                      <a:r>
                        <a:rPr lang="ru-RU" sz="1500" dirty="0">
                          <a:effectLst/>
                        </a:rPr>
                        <a:t>всюду – всюду 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под</a:t>
                      </a:r>
                      <a:r>
                        <a:rPr lang="ru-RU" sz="1500" dirty="0">
                          <a:effectLst/>
                        </a:rPr>
                        <a:t>комиссия – комиссия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по</a:t>
                      </a:r>
                      <a:r>
                        <a:rPr lang="ru-RU" sz="1500" dirty="0">
                          <a:effectLst/>
                        </a:rPr>
                        <a:t>думайте – думайте 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по</a:t>
                      </a:r>
                      <a:r>
                        <a:rPr lang="ru-RU" sz="1500" dirty="0">
                          <a:effectLst/>
                        </a:rPr>
                        <a:t>желать – желать 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по</a:t>
                      </a:r>
                      <a:r>
                        <a:rPr lang="ru-RU" sz="1500" dirty="0">
                          <a:effectLst/>
                        </a:rPr>
                        <a:t>радовать – радовать 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пре</a:t>
                      </a:r>
                      <a:r>
                        <a:rPr lang="ru-RU" sz="1500" dirty="0">
                          <a:effectLst/>
                        </a:rPr>
                        <a:t>одолеть – одолеть 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при</a:t>
                      </a:r>
                      <a:r>
                        <a:rPr lang="ru-RU" sz="1500" dirty="0">
                          <a:effectLst/>
                        </a:rPr>
                        <a:t>слала – слала 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про</a:t>
                      </a:r>
                      <a:r>
                        <a:rPr lang="ru-RU" sz="1500" dirty="0">
                          <a:effectLst/>
                        </a:rPr>
                        <a:t>летела – летела  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про</a:t>
                      </a:r>
                      <a:r>
                        <a:rPr lang="ru-RU" sz="1500" dirty="0">
                          <a:effectLst/>
                        </a:rPr>
                        <a:t>лила – лила 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про</a:t>
                      </a:r>
                      <a:r>
                        <a:rPr lang="ru-RU" sz="1500" dirty="0">
                          <a:effectLst/>
                        </a:rPr>
                        <a:t>читать – читать 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раз</a:t>
                      </a:r>
                      <a:r>
                        <a:rPr lang="ru-RU" sz="1500" dirty="0">
                          <a:effectLst/>
                        </a:rPr>
                        <a:t>глядеть – глядеть 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рас</a:t>
                      </a:r>
                      <a:r>
                        <a:rPr lang="ru-RU" sz="1500" dirty="0">
                          <a:effectLst/>
                        </a:rPr>
                        <a:t>пахать – пахать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со</a:t>
                      </a:r>
                      <a:r>
                        <a:rPr lang="ru-RU" sz="1500" dirty="0">
                          <a:effectLst/>
                        </a:rPr>
                        <a:t>владелец – владелец</a:t>
                      </a:r>
                    </a:p>
                    <a:p>
                      <a:pPr marL="228600"/>
                      <a:r>
                        <a:rPr lang="ru-RU" sz="1500" b="1" dirty="0">
                          <a:effectLst/>
                        </a:rPr>
                        <a:t>со</a:t>
                      </a:r>
                      <a:r>
                        <a:rPr lang="ru-RU" sz="1500" dirty="0">
                          <a:effectLst/>
                        </a:rPr>
                        <a:t>гнать – гнать</a:t>
                      </a: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44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44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44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1917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b="1" dirty="0">
              <a:latin typeface="Arial" panose="020B0604020202020204" pitchFamily="34" charset="0"/>
            </a:endParaRPr>
          </a:p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b="1" dirty="0">
              <a:latin typeface="Arial" panose="020B0604020202020204" pitchFamily="34" charset="0"/>
            </a:endParaRPr>
          </a:p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b="1" dirty="0">
              <a:latin typeface="Arial" panose="020B0604020202020204" pitchFamily="34" charset="0"/>
            </a:endParaRPr>
          </a:p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b="1" dirty="0">
              <a:latin typeface="Arial" panose="020B0604020202020204" pitchFamily="34" charset="0"/>
            </a:endParaRPr>
          </a:p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b="1" dirty="0">
              <a:latin typeface="Arial" panose="020B0604020202020204" pitchFamily="34" charset="0"/>
            </a:endParaRPr>
          </a:p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b="1" dirty="0">
              <a:latin typeface="Arial" panose="020B0604020202020204" pitchFamily="34" charset="0"/>
            </a:endParaRPr>
          </a:p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b="1" dirty="0"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220787"/>
            <a:ext cx="7435305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b="1" dirty="0">
              <a:latin typeface="Arial" panose="020B0604020202020204" pitchFamily="34" charset="0"/>
            </a:endParaRPr>
          </a:p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b="1" dirty="0">
              <a:latin typeface="Arial" panose="020B0604020202020204" pitchFamily="34" charset="0"/>
            </a:endParaRPr>
          </a:p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b="1" dirty="0">
              <a:latin typeface="Arial" panose="020B0604020202020204" pitchFamily="34" charset="0"/>
            </a:endParaRPr>
          </a:p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b="1" dirty="0">
              <a:latin typeface="Arial" panose="020B0604020202020204" pitchFamily="34" charset="0"/>
            </a:endParaRPr>
          </a:p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b="1" dirty="0">
              <a:latin typeface="Arial" panose="020B0604020202020204" pitchFamily="34" charset="0"/>
            </a:endParaRPr>
          </a:p>
          <a:p>
            <a:pPr indent="336947"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100" b="1" dirty="0">
                <a:solidFill>
                  <a:srgbClr val="FF0000"/>
                </a:solidFill>
                <a:latin typeface="Arial" panose="020B0604020202020204" pitchFamily="34" charset="0"/>
              </a:rPr>
              <a:t>Способы образования новых слов.</a:t>
            </a:r>
            <a:endParaRPr lang="ru-RU" sz="21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350" b="1" dirty="0">
                <a:solidFill>
                  <a:schemeClr val="accent1"/>
                </a:solidFill>
                <a:latin typeface="Arial" panose="020B0604020202020204" pitchFamily="34" charset="0"/>
              </a:rPr>
              <a:t>ПРИСТАВОЧНЫЙ</a:t>
            </a:r>
            <a:r>
              <a:rPr lang="ru-RU" sz="1350" dirty="0">
                <a:solidFill>
                  <a:schemeClr val="accent1"/>
                </a:solidFill>
                <a:latin typeface="Arial" panose="020B0604020202020204" pitchFamily="34" charset="0"/>
              </a:rPr>
              <a:t> – при помощи приставки. Приставки прибавляются к целому слову.</a:t>
            </a:r>
          </a:p>
          <a:p>
            <a:pPr indent="336947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55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1543" y="857250"/>
            <a:ext cx="870245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350" dirty="0"/>
          </a:p>
          <a:p>
            <a:r>
              <a:rPr lang="ru-RU" sz="1350" dirty="0"/>
              <a:t>    </a:t>
            </a:r>
            <a:r>
              <a:rPr lang="ru-RU" sz="2400" dirty="0">
                <a:solidFill>
                  <a:schemeClr val="accent1"/>
                </a:solidFill>
              </a:rPr>
              <a:t>СУФФИКСАЛЬНЫЙ – при помощи суффикса</a:t>
            </a:r>
            <a:r>
              <a:rPr lang="ru-RU" sz="2400" dirty="0"/>
              <a:t>.</a:t>
            </a:r>
          </a:p>
          <a:p>
            <a:endParaRPr lang="ru-RU" sz="1350" dirty="0"/>
          </a:p>
          <a:p>
            <a:r>
              <a:rPr lang="ru-RU" sz="1350" dirty="0">
                <a:solidFill>
                  <a:srgbClr val="FF0000"/>
                </a:solidFill>
              </a:rPr>
              <a:t>ЗАПОМНИ! Группы слов, которые образуются суффиксальным способом6 а) существительные на –</a:t>
            </a:r>
            <a:r>
              <a:rPr lang="ru-RU" sz="1350" dirty="0" err="1">
                <a:solidFill>
                  <a:srgbClr val="FF0000"/>
                </a:solidFill>
              </a:rPr>
              <a:t>ие</a:t>
            </a:r>
            <a:r>
              <a:rPr lang="ru-RU" sz="1350" dirty="0">
                <a:solidFill>
                  <a:srgbClr val="FF0000"/>
                </a:solidFill>
              </a:rPr>
              <a:t>,</a:t>
            </a:r>
          </a:p>
          <a:p>
            <a:r>
              <a:rPr lang="ru-RU" sz="1350" dirty="0">
                <a:solidFill>
                  <a:srgbClr val="FF0000"/>
                </a:solidFill>
              </a:rPr>
              <a:t>образованные от глаголов.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400666"/>
              </p:ext>
            </p:extLst>
          </p:nvPr>
        </p:nvGraphicFramePr>
        <p:xfrm>
          <a:off x="441542" y="2126828"/>
          <a:ext cx="8539618" cy="3840480"/>
        </p:xfrm>
        <a:graphic>
          <a:graphicData uri="http://schemas.openxmlformats.org/drawingml/2006/table">
            <a:tbl>
              <a:tblPr/>
              <a:tblGrid>
                <a:gridCol w="4269809"/>
                <a:gridCol w="4269809"/>
              </a:tblGrid>
              <a:tr h="3840480">
                <a:tc>
                  <a:txBody>
                    <a:bodyPr/>
                    <a:lstStyle/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бездействие – бездействовать </a:t>
                      </a:r>
                    </a:p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бесславие – бесславить </a:t>
                      </a:r>
                    </a:p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возмужание – возмужать </a:t>
                      </a:r>
                    </a:p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выживание – выживать </a:t>
                      </a:r>
                    </a:p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заявление – заявлять </a:t>
                      </a:r>
                    </a:p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издание – издать </a:t>
                      </a:r>
                    </a:p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изменение – изменить </a:t>
                      </a:r>
                    </a:p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на обновления – обновлять </a:t>
                      </a:r>
                    </a:p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обогащения – обогатить </a:t>
                      </a:r>
                    </a:p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огорчение – огорчать</a:t>
                      </a:r>
                    </a:p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ожидание – ожидать </a:t>
                      </a:r>
                    </a:p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ощущение – ощущать </a:t>
                      </a:r>
                    </a:p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переживаний – переживать </a:t>
                      </a:r>
                    </a:p>
                    <a:p>
                      <a:pPr marL="228600" indent="45720"/>
                      <a:r>
                        <a:rPr lang="ru-RU" sz="1800" dirty="0">
                          <a:effectLst/>
                        </a:rPr>
                        <a:t>нагромождение – нагромоздить </a:t>
                      </a:r>
                    </a:p>
                  </a:txBody>
                  <a:tcPr marL="33995" marR="3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60020" algn="just"/>
                      <a:r>
                        <a:rPr lang="ru-RU" sz="1800" dirty="0">
                          <a:effectLst/>
                        </a:rPr>
                        <a:t>познание – познать </a:t>
                      </a:r>
                    </a:p>
                    <a:p>
                      <a:pPr indent="160020" algn="just"/>
                      <a:r>
                        <a:rPr lang="ru-RU" sz="1800" dirty="0">
                          <a:effectLst/>
                        </a:rPr>
                        <a:t>понимание – понимать </a:t>
                      </a:r>
                    </a:p>
                    <a:p>
                      <a:pPr indent="160020" algn="just"/>
                      <a:r>
                        <a:rPr lang="ru-RU" sz="1800" dirty="0">
                          <a:effectLst/>
                        </a:rPr>
                        <a:t>представление – представлять </a:t>
                      </a:r>
                    </a:p>
                    <a:p>
                      <a:pPr indent="160020" algn="just"/>
                      <a:r>
                        <a:rPr lang="ru-RU" sz="1800" dirty="0">
                          <a:effectLst/>
                        </a:rPr>
                        <a:t>предчувствие – предчувствовать </a:t>
                      </a:r>
                    </a:p>
                    <a:p>
                      <a:pPr indent="160020"/>
                      <a:r>
                        <a:rPr lang="ru-RU" sz="1800" dirty="0">
                          <a:effectLst/>
                        </a:rPr>
                        <a:t>препятствие – препятствует </a:t>
                      </a:r>
                    </a:p>
                    <a:p>
                      <a:pPr indent="160020"/>
                      <a:r>
                        <a:rPr lang="ru-RU" sz="1800" dirty="0">
                          <a:effectLst/>
                        </a:rPr>
                        <a:t>приобретение – приобретать </a:t>
                      </a:r>
                    </a:p>
                    <a:p>
                      <a:pPr indent="160020"/>
                      <a:r>
                        <a:rPr lang="ru-RU" sz="1800" dirty="0">
                          <a:effectLst/>
                        </a:rPr>
                        <a:t>прославление – прославлять</a:t>
                      </a:r>
                    </a:p>
                    <a:p>
                      <a:pPr indent="160020"/>
                      <a:r>
                        <a:rPr lang="ru-RU" sz="1800" dirty="0">
                          <a:effectLst/>
                        </a:rPr>
                        <a:t>путешествие – путешествовать </a:t>
                      </a:r>
                    </a:p>
                    <a:p>
                      <a:pPr indent="160020"/>
                      <a:r>
                        <a:rPr lang="ru-RU" sz="1800" dirty="0">
                          <a:effectLst/>
                        </a:rPr>
                        <a:t>развитие – развить </a:t>
                      </a:r>
                    </a:p>
                    <a:p>
                      <a:pPr indent="160020"/>
                      <a:r>
                        <a:rPr lang="ru-RU" sz="1800" dirty="0">
                          <a:effectLst/>
                        </a:rPr>
                        <a:t>размышления – размышлять </a:t>
                      </a:r>
                    </a:p>
                    <a:p>
                      <a:pPr indent="160020"/>
                      <a:r>
                        <a:rPr lang="ru-RU" sz="1800" dirty="0">
                          <a:effectLst/>
                        </a:rPr>
                        <a:t>разрешение – разрешить</a:t>
                      </a:r>
                    </a:p>
                    <a:p>
                      <a:pPr indent="160020"/>
                      <a:r>
                        <a:rPr lang="ru-RU" sz="1800" dirty="0">
                          <a:effectLst/>
                        </a:rPr>
                        <a:t>рассмотрение – рассмотреть</a:t>
                      </a:r>
                    </a:p>
                    <a:p>
                      <a:pPr indent="160020"/>
                      <a:r>
                        <a:rPr lang="ru-RU" sz="1800" dirty="0">
                          <a:effectLst/>
                        </a:rPr>
                        <a:t>сомнение – сомневаться</a:t>
                      </a:r>
                    </a:p>
                    <a:p>
                      <a:pPr indent="160020"/>
                      <a:r>
                        <a:rPr lang="ru-RU" sz="1800" dirty="0">
                          <a:effectLst/>
                        </a:rPr>
                        <a:t>углубление – углубить</a:t>
                      </a:r>
                    </a:p>
                  </a:txBody>
                  <a:tcPr marL="33995" marR="3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A9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A9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A9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9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86425" y="998238"/>
            <a:ext cx="6181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б)</a:t>
            </a:r>
            <a:r>
              <a:rPr lang="ru-RU" sz="2400" dirty="0">
                <a:solidFill>
                  <a:schemeClr val="accent1"/>
                </a:solidFill>
              </a:rPr>
              <a:t> наречия на -о,-е,-и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01058"/>
              </p:ext>
            </p:extLst>
          </p:nvPr>
        </p:nvGraphicFramePr>
        <p:xfrm>
          <a:off x="883085" y="1439711"/>
          <a:ext cx="7008312" cy="4480560"/>
        </p:xfrm>
        <a:graphic>
          <a:graphicData uri="http://schemas.openxmlformats.org/drawingml/2006/table">
            <a:tbl>
              <a:tblPr/>
              <a:tblGrid>
                <a:gridCol w="3808865"/>
                <a:gridCol w="3199447"/>
              </a:tblGrid>
              <a:tr h="4480560">
                <a:tc>
                  <a:txBody>
                    <a:bodyPr/>
                    <a:lstStyle/>
                    <a:p>
                      <a:pPr marL="45720"/>
                      <a:r>
                        <a:rPr lang="ru-RU" sz="2100" dirty="0">
                          <a:effectLst/>
                        </a:rPr>
                        <a:t>безлюдно – безлюдный </a:t>
                      </a:r>
                    </a:p>
                    <a:p>
                      <a:pPr marL="45720"/>
                      <a:r>
                        <a:rPr lang="ru-RU" sz="2100" dirty="0">
                          <a:effectLst/>
                        </a:rPr>
                        <a:t>беспомощно – беспомощный </a:t>
                      </a:r>
                    </a:p>
                    <a:p>
                      <a:pPr marL="45720"/>
                      <a:r>
                        <a:rPr lang="ru-RU" sz="2100" dirty="0">
                          <a:effectLst/>
                        </a:rPr>
                        <a:t>беспрепятственно - беспрепятственный</a:t>
                      </a:r>
                    </a:p>
                    <a:p>
                      <a:pPr marL="45720"/>
                      <a:r>
                        <a:rPr lang="ru-RU" sz="2100" dirty="0">
                          <a:effectLst/>
                        </a:rPr>
                        <a:t>бессмысленно – бессмысленный </a:t>
                      </a:r>
                    </a:p>
                    <a:p>
                      <a:pPr marL="45720"/>
                      <a:r>
                        <a:rPr lang="ru-RU" sz="2100" dirty="0">
                          <a:effectLst/>
                        </a:rPr>
                        <a:t>возможно – возможный</a:t>
                      </a:r>
                    </a:p>
                    <a:p>
                      <a:pPr marL="45720"/>
                      <a:r>
                        <a:rPr lang="ru-RU" sz="2100" dirty="0">
                          <a:effectLst/>
                        </a:rPr>
                        <a:t>вопросительно – вопросительный </a:t>
                      </a:r>
                    </a:p>
                    <a:p>
                      <a:pPr marL="45720"/>
                      <a:r>
                        <a:rPr lang="ru-RU" sz="2100" dirty="0">
                          <a:effectLst/>
                        </a:rPr>
                        <a:t>досрочно – досрочный </a:t>
                      </a:r>
                    </a:p>
                    <a:p>
                      <a:pPr marL="45720"/>
                      <a:r>
                        <a:rPr lang="ru-RU" sz="2100" dirty="0">
                          <a:effectLst/>
                        </a:rPr>
                        <a:t>заинтересованно – заинтересованный 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/>
                      <a:r>
                        <a:rPr lang="ru-RU" sz="2100" dirty="0">
                          <a:effectLst/>
                        </a:rPr>
                        <a:t>запальчиво – запальчивый</a:t>
                      </a:r>
                    </a:p>
                    <a:p>
                      <a:pPr marL="45720"/>
                      <a:r>
                        <a:rPr lang="ru-RU" sz="2100" dirty="0">
                          <a:effectLst/>
                        </a:rPr>
                        <a:t>малолюдно – малолюдный</a:t>
                      </a:r>
                    </a:p>
                    <a:p>
                      <a:pPr marL="45720"/>
                      <a:r>
                        <a:rPr lang="ru-RU" sz="2100" dirty="0">
                          <a:effectLst/>
                        </a:rPr>
                        <a:t>немножко – немного </a:t>
                      </a:r>
                    </a:p>
                    <a:p>
                      <a:pPr marL="45720"/>
                      <a:r>
                        <a:rPr lang="ru-RU" sz="2100" dirty="0">
                          <a:effectLst/>
                        </a:rPr>
                        <a:t>необходимо – необходимый одновременно – одновременный отчужденно – отчужденный </a:t>
                      </a:r>
                    </a:p>
                    <a:p>
                      <a:pPr marL="45720"/>
                      <a:r>
                        <a:rPr lang="ru-RU" sz="2100" dirty="0">
                          <a:effectLst/>
                        </a:rPr>
                        <a:t>постепенно – постепенный </a:t>
                      </a:r>
                    </a:p>
                    <a:p>
                      <a:pPr marL="45720"/>
                      <a:r>
                        <a:rPr lang="ru-RU" sz="2100" dirty="0">
                          <a:effectLst/>
                        </a:rPr>
                        <a:t>публично – публичный</a:t>
                      </a:r>
                    </a:p>
                    <a:p>
                      <a:pPr marL="45720"/>
                      <a:r>
                        <a:rPr lang="ru-RU" sz="2100" dirty="0">
                          <a:effectLst/>
                        </a:rPr>
                        <a:t>панически – панический 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A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A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A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61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827062"/>
              </p:ext>
            </p:extLst>
          </p:nvPr>
        </p:nvGraphicFramePr>
        <p:xfrm>
          <a:off x="713984" y="1054536"/>
          <a:ext cx="7243175" cy="4659682"/>
        </p:xfrm>
        <a:graphic>
          <a:graphicData uri="http://schemas.openxmlformats.org/drawingml/2006/table">
            <a:tbl>
              <a:tblPr/>
              <a:tblGrid>
                <a:gridCol w="3621209"/>
                <a:gridCol w="3621966"/>
              </a:tblGrid>
              <a:tr h="4659682">
                <a:tc>
                  <a:txBody>
                    <a:bodyPr/>
                    <a:lstStyle/>
                    <a:p>
                      <a:pPr marL="457200"/>
                      <a:r>
                        <a:rPr lang="ru-RU" sz="1500" b="1" dirty="0">
                          <a:effectLst/>
                        </a:rPr>
                        <a:t>в)</a:t>
                      </a:r>
                      <a:r>
                        <a:rPr lang="ru-RU" sz="1500" dirty="0">
                          <a:effectLst/>
                        </a:rPr>
                        <a:t> </a:t>
                      </a:r>
                      <a:r>
                        <a:rPr lang="ru-RU" sz="1500" u="sng" dirty="0">
                          <a:solidFill>
                            <a:srgbClr val="FF0000"/>
                          </a:solidFill>
                          <a:effectLst/>
                        </a:rPr>
                        <a:t>существительные на -ость </a:t>
                      </a:r>
                      <a:r>
                        <a:rPr lang="ru-RU" sz="1500" dirty="0">
                          <a:effectLst/>
                        </a:rPr>
                        <a:t>безнаказанность – безнаказанный </a:t>
                      </a:r>
                    </a:p>
                    <a:p>
                      <a:pPr marL="228600" indent="220980"/>
                      <a:r>
                        <a:rPr lang="ru-RU" sz="1500" dirty="0">
                          <a:effectLst/>
                        </a:rPr>
                        <a:t>беспомощность – беспомощный </a:t>
                      </a:r>
                    </a:p>
                    <a:p>
                      <a:pPr marL="228600" indent="220980"/>
                      <a:r>
                        <a:rPr lang="ru-RU" sz="1500" dirty="0">
                          <a:effectLst/>
                        </a:rPr>
                        <a:t>близорукость – близорукий </a:t>
                      </a:r>
                    </a:p>
                    <a:p>
                      <a:pPr marL="228600" indent="220980"/>
                      <a:r>
                        <a:rPr lang="ru-RU" sz="1500" dirty="0">
                          <a:effectLst/>
                        </a:rPr>
                        <a:t>возможность – возможный</a:t>
                      </a:r>
                    </a:p>
                    <a:p>
                      <a:pPr marL="228600" indent="220980"/>
                      <a:r>
                        <a:rPr lang="ru-RU" sz="1500" dirty="0">
                          <a:effectLst/>
                        </a:rPr>
                        <a:t>закономерность – закономерный </a:t>
                      </a:r>
                    </a:p>
                    <a:p>
                      <a:pPr marL="228600" indent="220980"/>
                      <a:r>
                        <a:rPr lang="ru-RU" sz="1500" dirty="0">
                          <a:effectLst/>
                        </a:rPr>
                        <a:t>необходимость – необходимый </a:t>
                      </a:r>
                    </a:p>
                    <a:p>
                      <a:pPr marL="228600" indent="220980"/>
                      <a:r>
                        <a:rPr lang="ru-RU" sz="1500" dirty="0">
                          <a:effectLst/>
                        </a:rPr>
                        <a:t>отзывчивости – отзывчивый </a:t>
                      </a:r>
                    </a:p>
                    <a:p>
                      <a:pPr marL="228600" indent="220980"/>
                      <a:r>
                        <a:rPr lang="ru-RU" sz="1500" dirty="0">
                          <a:effectLst/>
                        </a:rPr>
                        <a:t>повседневностью – повседневный</a:t>
                      </a:r>
                    </a:p>
                    <a:p>
                      <a:pPr marL="228600" indent="220980"/>
                      <a:r>
                        <a:rPr lang="ru-RU" sz="1500" b="1" dirty="0">
                          <a:effectLst/>
                        </a:rPr>
                        <a:t>г</a:t>
                      </a:r>
                      <a:r>
                        <a:rPr lang="ru-RU" sz="1500" b="1" u="sng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r>
                        <a:rPr lang="ru-RU" sz="1500" u="sng" dirty="0">
                          <a:solidFill>
                            <a:srgbClr val="FF0000"/>
                          </a:solidFill>
                          <a:effectLst/>
                        </a:rPr>
                        <a:t> существительные на –</a:t>
                      </a:r>
                      <a:r>
                        <a:rPr lang="ru-RU" sz="1500" u="sng" dirty="0" err="1">
                          <a:solidFill>
                            <a:srgbClr val="FF0000"/>
                          </a:solidFill>
                          <a:effectLst/>
                        </a:rPr>
                        <a:t>ство</a:t>
                      </a:r>
                      <a:endParaRPr lang="ru-RU" sz="1500" u="sng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228600" indent="220980"/>
                      <a:r>
                        <a:rPr lang="ru-RU" sz="1500" dirty="0">
                          <a:effectLst/>
                        </a:rPr>
                        <a:t>достоинство – достойный </a:t>
                      </a:r>
                    </a:p>
                    <a:p>
                      <a:pPr marL="228600" indent="220980"/>
                      <a:r>
                        <a:rPr lang="ru-RU" sz="1500" dirty="0">
                          <a:effectLst/>
                        </a:rPr>
                        <a:t>одиночество – одинокий</a:t>
                      </a:r>
                    </a:p>
                    <a:p>
                      <a:pPr marL="228600" indent="220980"/>
                      <a:r>
                        <a:rPr lang="ru-RU" sz="1500" dirty="0">
                          <a:effectLst/>
                        </a:rPr>
                        <a:t>человечества – человек</a:t>
                      </a:r>
                    </a:p>
                    <a:p>
                      <a:pPr marL="228600" indent="220980"/>
                      <a:r>
                        <a:rPr lang="ru-RU" sz="1500" b="1" dirty="0">
                          <a:effectLst/>
                        </a:rPr>
                        <a:t>д)</a:t>
                      </a:r>
                      <a:r>
                        <a:rPr lang="ru-RU" sz="1500" dirty="0">
                          <a:effectLst/>
                        </a:rPr>
                        <a:t> </a:t>
                      </a: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</a:rPr>
                        <a:t>существительные на -</a:t>
                      </a:r>
                      <a:r>
                        <a:rPr lang="ru-RU" sz="1500" dirty="0" err="1">
                          <a:solidFill>
                            <a:srgbClr val="FF0000"/>
                          </a:solidFill>
                          <a:effectLst/>
                        </a:rPr>
                        <a:t>тель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228600" indent="220980"/>
                      <a:r>
                        <a:rPr lang="ru-RU" sz="1500" dirty="0">
                          <a:effectLst/>
                        </a:rPr>
                        <a:t>обогреватель – обогревать</a:t>
                      </a:r>
                    </a:p>
                    <a:p>
                      <a:pPr marL="228600" indent="220980"/>
                      <a:r>
                        <a:rPr lang="ru-RU" sz="1500" dirty="0">
                          <a:effectLst/>
                        </a:rPr>
                        <a:t>завоеватель – завоевать</a:t>
                      </a:r>
                    </a:p>
                  </a:txBody>
                  <a:tcPr marL="29138" marR="29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6225"/>
                      <a:r>
                        <a:rPr lang="ru-RU" sz="1800" b="1" dirty="0">
                          <a:effectLst/>
                        </a:rPr>
                        <a:t>е</a:t>
                      </a:r>
                      <a:r>
                        <a:rPr lang="ru-RU" sz="1800" b="1" u="sng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r>
                        <a:rPr lang="ru-RU" sz="1800" u="sng" dirty="0">
                          <a:solidFill>
                            <a:srgbClr val="FF0000"/>
                          </a:solidFill>
                          <a:effectLst/>
                        </a:rPr>
                        <a:t> находка – находить </a:t>
                      </a:r>
                    </a:p>
                    <a:p>
                      <a:pPr marL="276225"/>
                      <a:r>
                        <a:rPr lang="ru-RU" sz="1800" dirty="0">
                          <a:effectLst/>
                        </a:rPr>
                        <a:t>отдача – отдать</a:t>
                      </a:r>
                    </a:p>
                    <a:p>
                      <a:pPr marL="276225"/>
                      <a:r>
                        <a:rPr lang="ru-RU" sz="1800" dirty="0">
                          <a:effectLst/>
                        </a:rPr>
                        <a:t>перегрузка – перегрузить </a:t>
                      </a:r>
                    </a:p>
                    <a:p>
                      <a:pPr marL="276225"/>
                      <a:r>
                        <a:rPr lang="ru-RU" sz="1800" dirty="0">
                          <a:effectLst/>
                        </a:rPr>
                        <a:t>переплавка – переплавить</a:t>
                      </a:r>
                    </a:p>
                    <a:p>
                      <a:pPr marL="276225"/>
                      <a:r>
                        <a:rPr lang="ru-RU" sz="1800" dirty="0">
                          <a:effectLst/>
                        </a:rPr>
                        <a:t>разгадка – разгадать </a:t>
                      </a:r>
                    </a:p>
                    <a:p>
                      <a:pPr marL="276225"/>
                      <a:r>
                        <a:rPr lang="ru-RU" sz="1800" dirty="0">
                          <a:effectLst/>
                        </a:rPr>
                        <a:t>связка – связать</a:t>
                      </a:r>
                    </a:p>
                    <a:p>
                      <a:pPr marL="276225"/>
                      <a:r>
                        <a:rPr lang="ru-RU" sz="1800" dirty="0">
                          <a:effectLst/>
                        </a:rPr>
                        <a:t>подарок – подарить</a:t>
                      </a:r>
                    </a:p>
                    <a:p>
                      <a:pPr marL="276225"/>
                      <a:r>
                        <a:rPr lang="ru-RU" sz="1800" dirty="0">
                          <a:effectLst/>
                        </a:rPr>
                        <a:t>работник – работать</a:t>
                      </a:r>
                    </a:p>
                    <a:p>
                      <a:pPr marL="276225"/>
                      <a:r>
                        <a:rPr lang="ru-RU" sz="1800" dirty="0">
                          <a:effectLst/>
                        </a:rPr>
                        <a:t>обложные(дожди) – обложить</a:t>
                      </a:r>
                    </a:p>
                    <a:p>
                      <a:pPr marL="276225"/>
                      <a:r>
                        <a:rPr lang="ru-RU" sz="1800" dirty="0">
                          <a:effectLst/>
                        </a:rPr>
                        <a:t>пароходный – пароход</a:t>
                      </a:r>
                    </a:p>
                    <a:p>
                      <a:pPr marL="276225"/>
                      <a:r>
                        <a:rPr lang="ru-RU" sz="1800" dirty="0">
                          <a:effectLst/>
                        </a:rPr>
                        <a:t>сельский – село </a:t>
                      </a:r>
                    </a:p>
                    <a:p>
                      <a:pPr marL="276225"/>
                      <a:r>
                        <a:rPr lang="ru-RU" sz="1800" dirty="0">
                          <a:effectLst/>
                        </a:rPr>
                        <a:t>зеленеть – зеленый</a:t>
                      </a:r>
                    </a:p>
                    <a:p>
                      <a:pPr marL="276225"/>
                      <a:r>
                        <a:rPr lang="ru-RU" sz="1800" dirty="0">
                          <a:effectLst/>
                        </a:rPr>
                        <a:t>преодолевать – преодолеть</a:t>
                      </a:r>
                    </a:p>
                    <a:p>
                      <a:pPr marL="276225"/>
                      <a:r>
                        <a:rPr lang="ru-RU" sz="1800" dirty="0">
                          <a:effectLst/>
                        </a:rPr>
                        <a:t>птичья - птица</a:t>
                      </a:r>
                    </a:p>
                    <a:p>
                      <a:pPr marL="276225"/>
                      <a:r>
                        <a:rPr lang="ru-RU" sz="1800" b="1" dirty="0">
                          <a:effectLst/>
                        </a:rPr>
                        <a:t>бескорыстие –бескорыстный заводила - заводить</a:t>
                      </a:r>
                      <a:endParaRPr lang="ru-RU" sz="1800" dirty="0">
                        <a:effectLst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1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1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1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7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0331" y="1232567"/>
            <a:ext cx="79759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>
                <a:solidFill>
                  <a:schemeClr val="accent1"/>
                </a:solidFill>
              </a:rPr>
              <a:t>ПРИСТАВОЧНО-СУФФИКСАЛЬНЫЙ – при помощи присоединения приставки и суффикса одновременно.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770935"/>
              </p:ext>
            </p:extLst>
          </p:nvPr>
        </p:nvGraphicFramePr>
        <p:xfrm>
          <a:off x="779744" y="1783676"/>
          <a:ext cx="7017709" cy="4218129"/>
        </p:xfrm>
        <a:graphic>
          <a:graphicData uri="http://schemas.openxmlformats.org/drawingml/2006/table">
            <a:tbl>
              <a:tblPr/>
              <a:tblGrid>
                <a:gridCol w="3504158"/>
                <a:gridCol w="3513551"/>
              </a:tblGrid>
              <a:tr h="1828800">
                <a:tc rowSpan="2">
                  <a:txBody>
                    <a:bodyPr/>
                    <a:lstStyle/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безлюдный – люди 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безрукавка – рукав</a:t>
                      </a:r>
                    </a:p>
                    <a:p>
                      <a:pPr marL="457200" indent="-7620"/>
                      <a:r>
                        <a:rPr lang="ru-RU" sz="1200" dirty="0">
                          <a:effectLst/>
                        </a:rPr>
                        <a:t>безжалостный – </a:t>
                      </a:r>
                      <a:r>
                        <a:rPr lang="ru-RU" sz="1200" dirty="0" smtClean="0">
                          <a:effectLst/>
                        </a:rPr>
                        <a:t>жалость</a:t>
                      </a:r>
                      <a:endParaRPr lang="ru-RU" sz="1200" dirty="0">
                        <a:effectLst/>
                      </a:endParaRP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бессмысленная – смысл 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впервые – первый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досрочный – срок 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международных – народ 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настенный – стена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нательные – тело 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оздоровить – здоровье</a:t>
                      </a:r>
                    </a:p>
                    <a:p>
                      <a:pPr marL="457200"/>
                      <a:r>
                        <a:rPr lang="ru-RU" sz="1200" dirty="0">
                          <a:effectLst/>
                        </a:rPr>
                        <a:t>осчастливить – счастливый 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</a:endParaRP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подмастерье – мастер 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пододеяльник – одеяло 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по-женски – жена 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покупать – купить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походка – ходить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прибрежный – берег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прислушаться – слушать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собеседника – беседа 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современном – время</a:t>
                      </a:r>
                    </a:p>
                    <a:p>
                      <a:pPr marL="228600" indent="220980"/>
                      <a:r>
                        <a:rPr lang="ru-RU" sz="1200" dirty="0">
                          <a:effectLst/>
                        </a:rPr>
                        <a:t>созвездие – звезда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влево – левый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впустую – пустой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вскоре – скорый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заодно – один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изредка – редкий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направо – правый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слева – левый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сначала – начало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снова – новый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справа – правый</a:t>
                      </a: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B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B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B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во-вторых – второй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во-первых – первый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в-пятых – пятый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в-третьих – третий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по-волчьи – волк</a:t>
                      </a:r>
                    </a:p>
                    <a:p>
                      <a:r>
                        <a:rPr lang="ru-RU" sz="1200" dirty="0" err="1">
                          <a:effectLst/>
                        </a:rPr>
                        <a:t>по-лисьи</a:t>
                      </a:r>
                      <a:r>
                        <a:rPr lang="ru-RU" sz="1200" dirty="0">
                          <a:effectLst/>
                        </a:rPr>
                        <a:t> – лиса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по-людски – люди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по-другому – другой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по-зимнему – зимний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по-новому – новый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по-прежнему – прежний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по-разному – разный</a:t>
                      </a: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B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B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B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7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" y="782905"/>
            <a:ext cx="1893758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35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schemeClr val="accent1"/>
                </a:solidFill>
                <a:latin typeface="Arial" panose="020B0604020202020204" pitchFamily="34" charset="0"/>
              </a:rPr>
              <a:t>бессуффиксный</a:t>
            </a:r>
            <a:endParaRPr lang="ru-RU" sz="2400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50" dirty="0">
                <a:latin typeface="Arial" panose="020B0604020202020204" pitchFamily="34" charset="0"/>
              </a:rPr>
              <a:t> </a:t>
            </a:r>
            <a:r>
              <a:rPr lang="ru-RU" sz="1350" dirty="0">
                <a:solidFill>
                  <a:srgbClr val="FF0000"/>
                </a:solidFill>
                <a:latin typeface="Arial" panose="020B0604020202020204" pitchFamily="34" charset="0"/>
              </a:rPr>
              <a:t>Имейте в виду: значение действия у имен существительных вторично.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50" dirty="0">
                <a:solidFill>
                  <a:srgbClr val="FF0000"/>
                </a:solidFill>
                <a:latin typeface="Arial" panose="020B0604020202020204" pitchFamily="34" charset="0"/>
              </a:rPr>
              <a:t>Существительные, образованные </a:t>
            </a:r>
            <a:r>
              <a:rPr lang="ru-RU" sz="1350" dirty="0" err="1">
                <a:solidFill>
                  <a:srgbClr val="FF0000"/>
                </a:solidFill>
                <a:latin typeface="Arial" panose="020B0604020202020204" pitchFamily="34" charset="0"/>
              </a:rPr>
              <a:t>бессуффиксным</a:t>
            </a:r>
            <a:r>
              <a:rPr lang="ru-RU" sz="1350" dirty="0">
                <a:solidFill>
                  <a:srgbClr val="FF0000"/>
                </a:solidFill>
                <a:latin typeface="Arial" panose="020B0604020202020204" pitchFamily="34" charset="0"/>
              </a:rPr>
              <a:t> способом, являются результатом действия.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50" dirty="0" err="1">
                <a:solidFill>
                  <a:srgbClr val="FF0000"/>
                </a:solidFill>
                <a:latin typeface="Arial" panose="020B0604020202020204" pitchFamily="34" charset="0"/>
              </a:rPr>
              <a:t>Бессуффиксным</a:t>
            </a:r>
            <a:r>
              <a:rPr lang="ru-RU" sz="1350" dirty="0">
                <a:solidFill>
                  <a:srgbClr val="FF0000"/>
                </a:solidFill>
                <a:latin typeface="Arial" panose="020B0604020202020204" pitchFamily="34" charset="0"/>
              </a:rPr>
              <a:t> способом образуются только существительные</a:t>
            </a:r>
            <a:r>
              <a:rPr lang="ru-RU" sz="1350" dirty="0">
                <a:latin typeface="Arial" panose="020B0604020202020204" pitchFamily="34" charset="0"/>
              </a:rPr>
              <a:t>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50" b="1" dirty="0">
                <a:solidFill>
                  <a:schemeClr val="accent1"/>
                </a:solidFill>
                <a:latin typeface="Arial" panose="020B0604020202020204" pitchFamily="34" charset="0"/>
              </a:rPr>
              <a:t>а) от глаголов</a:t>
            </a:r>
            <a:endParaRPr lang="ru-RU" sz="135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958448"/>
              </p:ext>
            </p:extLst>
          </p:nvPr>
        </p:nvGraphicFramePr>
        <p:xfrm>
          <a:off x="582461" y="2212301"/>
          <a:ext cx="7543801" cy="3840480"/>
        </p:xfrm>
        <a:graphic>
          <a:graphicData uri="http://schemas.openxmlformats.org/drawingml/2006/table">
            <a:tbl>
              <a:tblPr/>
              <a:tblGrid>
                <a:gridCol w="3771506"/>
                <a:gridCol w="3772295"/>
              </a:tblGrid>
              <a:tr h="3840480">
                <a:tc>
                  <a:txBody>
                    <a:bodyPr/>
                    <a:lstStyle/>
                    <a:p>
                      <a:pPr marL="266700"/>
                      <a:r>
                        <a:rPr lang="ru-RU" sz="2100" dirty="0">
                          <a:effectLst/>
                        </a:rPr>
                        <a:t>взглядах – взглянуть </a:t>
                      </a:r>
                    </a:p>
                    <a:p>
                      <a:pPr marL="266700"/>
                      <a:r>
                        <a:rPr lang="ru-RU" sz="2100" dirty="0" smtClean="0">
                          <a:effectLst/>
                        </a:rPr>
                        <a:t>вход </a:t>
                      </a:r>
                      <a:r>
                        <a:rPr lang="ru-RU" sz="2100" dirty="0">
                          <a:effectLst/>
                        </a:rPr>
                        <a:t>– входить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выбор – выбрать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выгода – выгадывать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вылет – вылететь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выход – выходить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завалов – завалить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защита – защитить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налет – налетать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насыпь – насыпать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облет – облетать </a:t>
                      </a:r>
                    </a:p>
                    <a:p>
                      <a:r>
                        <a:rPr lang="ru-RU" sz="2100" dirty="0">
                          <a:effectLst/>
                        </a:rPr>
                        <a:t> </a:t>
                      </a: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0"/>
                      <a:r>
                        <a:rPr lang="ru-RU" sz="2100" dirty="0">
                          <a:effectLst/>
                        </a:rPr>
                        <a:t>отбор – отбирать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отлет – отлетать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переход – переходить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поиск – поискать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приговор – приговорить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призыв – призывать </a:t>
                      </a:r>
                    </a:p>
                    <a:p>
                      <a:pPr marL="266700"/>
                      <a:r>
                        <a:rPr lang="ru-RU" sz="2100" dirty="0" smtClean="0">
                          <a:effectLst/>
                        </a:rPr>
                        <a:t>спрос </a:t>
                      </a:r>
                      <a:r>
                        <a:rPr lang="ru-RU" sz="2100" dirty="0">
                          <a:effectLst/>
                        </a:rPr>
                        <a:t>– спросить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счету – считать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угрозы - угрожать </a:t>
                      </a:r>
                    </a:p>
                    <a:p>
                      <a:pPr marL="266700"/>
                      <a:r>
                        <a:rPr lang="ru-RU" sz="2100" dirty="0">
                          <a:effectLst/>
                        </a:rPr>
                        <a:t>удар – ударять</a:t>
                      </a:r>
                    </a:p>
                    <a:p>
                      <a:pPr marL="276225"/>
                      <a:r>
                        <a:rPr lang="ru-RU" sz="2100" dirty="0">
                          <a:effectLst/>
                        </a:rPr>
                        <a:t>утрата – утратить</a:t>
                      </a: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ED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ED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ED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0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1067</Words>
  <Application>Microsoft Office PowerPoint</Application>
  <PresentationFormat>Экран (4:3)</PresentationFormat>
  <Paragraphs>283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Подготовка к ЕГЭ</vt:lpstr>
      <vt:lpstr>Задание В 1</vt:lpstr>
      <vt:lpstr>Задание В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Тренировочные задания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ответы</vt:lpstr>
      <vt:lpstr>Источники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User</dc:creator>
  <cp:lastModifiedBy>User</cp:lastModifiedBy>
  <cp:revision>17</cp:revision>
  <dcterms:created xsi:type="dcterms:W3CDTF">2013-11-04T21:54:55Z</dcterms:created>
  <dcterms:modified xsi:type="dcterms:W3CDTF">2013-11-13T22:36:19Z</dcterms:modified>
</cp:coreProperties>
</file>