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00" y="1052513"/>
            <a:ext cx="5183188" cy="1470025"/>
          </a:xfrm>
        </p:spPr>
        <p:txBody>
          <a:bodyPr/>
          <a:lstStyle>
            <a:lvl1pPr algn="r">
              <a:defRPr sz="2800">
                <a:solidFill>
                  <a:srgbClr val="E271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2295525"/>
            <a:ext cx="6202362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6933E2-B7C8-48CC-B125-7CCDBF8E8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D24E28-A082-4F4C-BB74-EE6A5718A3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91EE6D-08AB-4408-97E4-FF43A3553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198A0-863E-4EAD-943A-021D0BDD1D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FBADA2-B8CC-4BB5-9A39-694C690B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1EA232-A991-4153-A7A7-590066BEC6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2CBD26-224E-4982-B38F-98CC3838A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B7A47B-FDE2-42C1-A627-3595692291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722BE6-D7A5-4087-8930-D41FAF8607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080CA0-EC71-4130-9DE0-9F7D29D9B6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  <a:br>
              <a:rPr lang="ru-RU" smtClean="0"/>
            </a:br>
            <a:r>
              <a:rPr lang="ru-RU" smtClean="0"/>
              <a:t>Можно в две строки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6013" y="6365875"/>
            <a:ext cx="549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  <a:br>
              <a:rPr lang="ru-RU" smtClean="0"/>
            </a:br>
            <a:r>
              <a:rPr lang="ru-RU" smtClean="0"/>
              <a:t>Можно в две строки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36587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bg1"/>
                </a:solidFill>
              </a:defRPr>
            </a:lvl1pPr>
          </a:lstStyle>
          <a:p>
            <a:fld id="{211ACA78-62B1-4A94-8F47-00D2AC4E44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3D1BD-C948-4E88-95A0-50D17E007845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Лексические нормы (употребление слова, паронимы)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Паронимы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/>
              <a:t>   Однокоренные слова, близкие по звучанию, но не совпадающие в значениях (узнать - признать, одеть - надеть, подпись - роспись), называются </a:t>
            </a:r>
            <a:r>
              <a:rPr lang="ru-RU" sz="2000" dirty="0" smtClean="0">
                <a:solidFill>
                  <a:srgbClr val="FF0000"/>
                </a:solidFill>
              </a:rPr>
              <a:t>паронимами</a:t>
            </a:r>
            <a:r>
              <a:rPr lang="ru-RU" sz="2000" dirty="0" smtClean="0"/>
              <a:t> (из гр. </a:t>
            </a:r>
            <a:r>
              <a:rPr lang="ru-RU" sz="2000" dirty="0" err="1" smtClean="0"/>
              <a:t>para</a:t>
            </a:r>
            <a:r>
              <a:rPr lang="ru-RU" sz="2000" dirty="0" smtClean="0"/>
              <a:t> - возле, </a:t>
            </a:r>
            <a:r>
              <a:rPr lang="ru-RU" sz="2000" dirty="0" err="1" smtClean="0"/>
              <a:t>onyma</a:t>
            </a:r>
            <a:r>
              <a:rPr lang="ru-RU" sz="2000" dirty="0" smtClean="0"/>
              <a:t> - имя). Паронимы, как правило, относятся к одной и той же части речи и выполняют в предложении аналогичные синтаксические функции.</a:t>
            </a:r>
          </a:p>
          <a:p>
            <a:pPr algn="just"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В каком предложении вместо слова КОМИЧЕСКИЙ нужно употребить КОМИЧНЫЙ?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1) В жизни вполне КОМИЧЕСКОЕ и вполне трагическое встречается редко.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2) КОМИЧЕСКАЯ опера Бомарше сразу понравилась зрителям.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3)  КОМИЧЕСКИЙ  жест  актера вызвал  смех  публики.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4)  У этого клоуна КОМИЧЕСКОЕ выражение лица.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Алгоритм выбора правильного ответа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/>
              <a:t>       1. Разграничиваем лексические значения паронимов путем подбора синонимов, антонимов или словосочетаний.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/>
              <a:t>       2.  Проводим смысловой анализ предложений.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/>
              <a:t>       3.  Определяем верный ответ.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dirty="0" smtClean="0"/>
              <a:t>	Внимательно читаем все предложения, три из них будут чем-то похожи: либо выделенные слова будут напрямую связаны с существительным, от которого образованы </a:t>
            </a:r>
            <a:r>
              <a:rPr lang="ru-RU" sz="1600" i="1" dirty="0" smtClean="0"/>
              <a:t>(демократический — </a:t>
            </a:r>
            <a:r>
              <a:rPr lang="ru-RU" sz="1600" dirty="0" smtClean="0"/>
              <a:t>связанный непосредственно с демократией, </a:t>
            </a:r>
            <a:r>
              <a:rPr lang="ru-RU" sz="1600" i="1" dirty="0" smtClean="0"/>
              <a:t>военный — с </a:t>
            </a:r>
            <a:r>
              <a:rPr lang="ru-RU" sz="1600" dirty="0" smtClean="0"/>
              <a:t>войной и т. п.), либо, наоборот, одно из слов будет напрямую связано с существительным, а остальные три — нет. Но если вдруг встретятся слова типа </a:t>
            </a:r>
            <a:r>
              <a:rPr lang="ru-RU" sz="1600" i="1" dirty="0" smtClean="0"/>
              <a:t>абонент — абонемент, </a:t>
            </a:r>
            <a:r>
              <a:rPr lang="ru-RU" sz="1600" dirty="0" smtClean="0"/>
              <a:t>то этот алгоритм уже не сработает. Здесь придется применить метод исключения и логические рассуждения.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1600" i="1" dirty="0" smtClean="0"/>
              <a:t>       Примечание. </a:t>
            </a:r>
            <a:r>
              <a:rPr lang="ru-RU" sz="1600" dirty="0" smtClean="0"/>
              <a:t>Разграничив лексические значения в данном задании, можно избежать ошибок, связанных с определенным сходством в звучании, морфемном строении и грамматических признаках слов-паронимов.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9838" y="2390775"/>
          <a:ext cx="4124325" cy="2076450"/>
        </p:xfrm>
        <a:graphic>
          <a:graphicData uri="http://schemas.openxmlformats.org/drawingml/2006/table">
            <a:tbl>
              <a:tblPr/>
              <a:tblGrid>
                <a:gridCol w="4124325"/>
              </a:tblGrid>
              <a:tr h="2076450">
                <a:tc>
                  <a:txBody>
                    <a:bodyPr/>
                    <a:lstStyle/>
                    <a:p>
                      <a:pPr marL="1908175" algn="l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4130" marR="24130" marT="36830" marB="368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0" y="0"/>
            <a:ext cx="4381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12725" algn="just"/>
            <a:r>
              <a:rPr lang="ru-RU" sz="11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501090" cy="6858000"/>
          </a:xfrm>
        </p:spPr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	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dirty="0"/>
              <a:t> </a:t>
            </a:r>
            <a:r>
              <a:rPr lang="ru-RU" sz="2900" dirty="0" smtClean="0"/>
              <a:t>      Анекдотический — анекдотичный,     артистичный — артистический,      архаический — архаичный,      безответный — безответственный,   благодарный — благодарственный,   болотный — болотистый,    будний — будничный,    вековой — вечный,    великий -величественный, виноватый — виновный, враждебный — вражеский,    водный — водяной,    военный — воинский,    воспитательный — воспитательский,      встряхнуть — стряхнуть,      всякий — всяческий,    выборный — выборочный,    гармонический — гармоничный, главный — заглавный, годовой — годовалый, гордость — гордыня,   гуманный — гуманитарный,   двойной — раздвоенный, действительный — действенный — действующий,    демонстративный — демонстрационный, дипломатичный — дипломатический, дипломат — дипломант,  доверчивый — доверительный,   жизненный — житейский,  злой — злостный,  знамя — знамение,  инженерный — инженерский,      информационный — информативный, информация — информатизация,        искусный — искусственный, каменный — каменистый,   косный — костяной,    конный — конский, консервация — консервирование, красочный — красящий, ледяной — ледовый,     нетерпимый — нестерпимый,     опасный —опасливый, освоить — усвоить, осуждение — обсуждение, пугливый — пуганый — пуганный,   представить — предоставить,   почтительный — почтенный,         раздражение — раздражительность, скрытый — скрытный,       тактичный — тактический,       технический — техничный, удачливый - удачный, фактический — фактичный, хозяйский — хозяйственный.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8</TotalTime>
  <Words>115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шаблон</vt:lpstr>
      <vt:lpstr>1_Оформление по умолчанию</vt:lpstr>
      <vt:lpstr>Тема Office</vt:lpstr>
      <vt:lpstr>Лексические нормы (употребление слова, паронимы)</vt:lpstr>
      <vt:lpstr>Паронимы</vt:lpstr>
      <vt:lpstr>В каком предложении вместо слова КОМИЧЕСКИЙ нужно употребить КОМИЧНЫЙ?</vt:lpstr>
      <vt:lpstr>Алгоритм выбора правильного ответа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нормы (употребление слова, паронимы)</dc:title>
  <dc:creator>Екатерина</dc:creator>
  <cp:lastModifiedBy>Екатерина</cp:lastModifiedBy>
  <cp:revision>3</cp:revision>
  <dcterms:modified xsi:type="dcterms:W3CDTF">2013-09-27T10:40:24Z</dcterms:modified>
</cp:coreProperties>
</file>