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6" r:id="rId3"/>
    <p:sldId id="283" r:id="rId4"/>
    <p:sldId id="257" r:id="rId5"/>
    <p:sldId id="282" r:id="rId6"/>
    <p:sldId id="281" r:id="rId7"/>
    <p:sldId id="284" r:id="rId8"/>
    <p:sldId id="276" r:id="rId9"/>
    <p:sldId id="258" r:id="rId10"/>
    <p:sldId id="290" r:id="rId11"/>
    <p:sldId id="291" r:id="rId12"/>
    <p:sldId id="292" r:id="rId13"/>
    <p:sldId id="289" r:id="rId14"/>
    <p:sldId id="288" r:id="rId15"/>
    <p:sldId id="260" r:id="rId16"/>
    <p:sldId id="280" r:id="rId17"/>
    <p:sldId id="278" r:id="rId18"/>
    <p:sldId id="279" r:id="rId19"/>
    <p:sldId id="277" r:id="rId20"/>
    <p:sldId id="261" r:id="rId21"/>
    <p:sldId id="262" r:id="rId22"/>
    <p:sldId id="293" r:id="rId23"/>
    <p:sldId id="296" r:id="rId24"/>
    <p:sldId id="294" r:id="rId25"/>
    <p:sldId id="274" r:id="rId26"/>
    <p:sldId id="27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3000" autoAdjust="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5ADF42-BF14-4C56-BC2E-94016C8CFAB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F56C6C-9B69-4FB8-B5BB-593031B72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508318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Constantia" pitchFamily="18" charset="0"/>
              </a:rPr>
              <a:t/>
            </a:r>
            <a:br>
              <a:rPr lang="ru-RU" sz="4800" b="1" dirty="0" smtClean="0">
                <a:latin typeface="Constantia" pitchFamily="18" charset="0"/>
              </a:rPr>
            </a:br>
            <a:r>
              <a:rPr lang="ru-RU" sz="5000" b="1" dirty="0" smtClean="0">
                <a:latin typeface="Constantia" pitchFamily="18" charset="0"/>
              </a:rPr>
              <a:t>Урок русского языка</a:t>
            </a:r>
            <a:br>
              <a:rPr lang="ru-RU" sz="5000" b="1" dirty="0" smtClean="0">
                <a:latin typeface="Constantia" pitchFamily="18" charset="0"/>
              </a:rPr>
            </a:br>
            <a:r>
              <a:rPr lang="ru-RU" sz="5000" b="1" dirty="0" smtClean="0">
                <a:latin typeface="Constantia" pitchFamily="18" charset="0"/>
              </a:rPr>
              <a:t> в </a:t>
            </a:r>
            <a:r>
              <a:rPr lang="ru-RU" sz="5000" b="1" smtClean="0">
                <a:latin typeface="Constantia" pitchFamily="18" charset="0"/>
              </a:rPr>
              <a:t>9 </a:t>
            </a:r>
            <a:r>
              <a:rPr lang="ru-RU" sz="5000" b="1" smtClean="0">
                <a:latin typeface="Constantia" pitchFamily="18" charset="0"/>
              </a:rPr>
              <a:t>кла</a:t>
            </a:r>
            <a:r>
              <a:rPr lang="ru-RU" sz="5000" smtClean="0">
                <a:latin typeface="Constantia" pitchFamily="18" charset="0"/>
              </a:rPr>
              <a:t>ссе</a:t>
            </a:r>
            <a:endParaRPr lang="ru-RU" sz="4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каждого из нас возникает чувство защищённости и покоя, когда рядом с нами мать. Мама желает ребёнку только добра. Любовь к Родине начинается с любви к матери, а человек начинается с отношения к ней.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Карточка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Любовь к матери заложена в нас самой природой. С горем и радостью ребёнок идёт к матери, он находит у неё понимание. Мы будем вечно прославлять ту женщину, чьё имя – Мать.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Карточка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Постоянной заботы, внимания, сердечности, сочувствия, доброты ждёт от нас мама. Дети не всегда хорошо понимают, что значит для них мать. Ты одна мне помощь и отрада, ты одна мне -  несказанный свет.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Карточка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Расставьте запятые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214282" y="1071546"/>
            <a:ext cx="8786874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lang="en-US" sz="3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я стараюсь вспомнить матушку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такою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какою она была в это время мне представляются только её карие глаза.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Пишут мне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ты тая тревогу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Загрустила шибко обо мне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ты часто ходишь на дорогу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старомодном ветхом шушуне.                   </a:t>
            </a:r>
            <a:r>
              <a:rPr lang="ru-RU" sz="3200" dirty="0" smtClean="0"/>
              <a:t>   </a:t>
            </a:r>
            <a:r>
              <a:rPr lang="en-US" sz="3200" dirty="0" smtClean="0"/>
              <a:t>                   </a:t>
            </a:r>
            <a:endParaRPr lang="ru-RU" sz="3200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714356"/>
            <a:ext cx="821537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200" dirty="0" smtClean="0"/>
          </a:p>
          <a:p>
            <a:r>
              <a:rPr lang="ru-RU" sz="2800" dirty="0" smtClean="0"/>
              <a:t> 2.</a:t>
            </a:r>
            <a:r>
              <a:rPr lang="en-US" sz="2800" dirty="0" smtClean="0"/>
              <a:t>[</a:t>
            </a:r>
            <a:r>
              <a:rPr lang="ru-RU" sz="2800" dirty="0" smtClean="0"/>
              <a:t>Пишут мне</a:t>
            </a:r>
            <a:r>
              <a:rPr lang="en-US" sz="2800" dirty="0" smtClean="0"/>
              <a:t>]</a:t>
            </a:r>
            <a:r>
              <a:rPr lang="ru-RU" sz="2800" dirty="0" smtClean="0"/>
              <a:t>, (что ты, тая тревогу, </a:t>
            </a:r>
          </a:p>
          <a:p>
            <a:r>
              <a:rPr lang="ru-RU" sz="2800" dirty="0" smtClean="0"/>
              <a:t>    Загрустила шибко обо мне), </a:t>
            </a:r>
          </a:p>
          <a:p>
            <a:r>
              <a:rPr lang="ru-RU" sz="2800" dirty="0" smtClean="0"/>
              <a:t>    (Что ты часто ходишь на дорогу </a:t>
            </a:r>
          </a:p>
          <a:p>
            <a:r>
              <a:rPr lang="ru-RU" sz="2800" dirty="0" smtClean="0"/>
              <a:t>    В старомодном ветхом шушуне).</a:t>
            </a:r>
          </a:p>
          <a:p>
            <a:r>
              <a:rPr lang="ru-RU" sz="2800" dirty="0" smtClean="0"/>
              <a:t>                       С.Есенин «Письмо к  матери»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19" y="0"/>
            <a:ext cx="8572561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1.(Когда я стараюсь вспомнить матушку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такою), (какою она была в это время),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мне представляются только её карие глаза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Проверим!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785818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Я помню руки матери моей, </a:t>
            </a:r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Что утирали слёзы мне когда-то.</a:t>
            </a:r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В пригоршнях приносили мне с полей</a:t>
            </a:r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Всё, чем весна в родном краю богата.</a:t>
            </a:r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 </a:t>
            </a:r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Я помню руки матери моей,</a:t>
            </a:r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И я хочу, чтоб повторяли дети:</a:t>
            </a:r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«Натруженные руки матерей,</a:t>
            </a:r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Святее вас нет ничего на свете!»</a:t>
            </a:r>
          </a:p>
          <a:p>
            <a:pPr>
              <a:buNone/>
            </a:pPr>
            <a:r>
              <a:rPr lang="ru-RU" sz="3200" dirty="0" smtClean="0">
                <a:latin typeface="Constantia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072494" cy="127478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Constantia" pitchFamily="18" charset="0"/>
              </a:rPr>
              <a:t>Стихотворение </a:t>
            </a:r>
            <a:r>
              <a:rPr lang="ru-RU" sz="4400" dirty="0" err="1" smtClean="0">
                <a:latin typeface="Constantia" pitchFamily="18" charset="0"/>
              </a:rPr>
              <a:t>Н.Рыленкова</a:t>
            </a:r>
            <a:r>
              <a:rPr lang="ru-RU" sz="4400" dirty="0" smtClean="0">
                <a:latin typeface="Constantia" pitchFamily="18" charset="0"/>
              </a:rPr>
              <a:t> </a:t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i="1" dirty="0" smtClean="0">
                <a:latin typeface="Constantia" pitchFamily="18" charset="0"/>
              </a:rPr>
              <a:t> </a:t>
            </a:r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endParaRPr lang="ru-RU" dirty="0">
              <a:latin typeface="Constantia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57166"/>
            <a:ext cx="771530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Я помню руки матери моей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(Что утирали слёзы мне когда-то).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 пригоршнях приносили мне с полей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Всё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, (чем весна в родном краю богата).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Я помню руки матери моей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И я хочу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, (чтоб повторяли дети):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«Натруженные руки матерей,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Святее вас нет ничего на свете!»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Constantia" pitchFamily="18" charset="0"/>
              </a:rPr>
              <a:t>«Милая моя мамочка! Ты всё думаешь, что это шутки, а я серьёзнейшим образом говорю, что очень люблю твои письма и что ты чрезвычайно близка мне в письмах и по духу, и по уму…</a:t>
            </a:r>
          </a:p>
          <a:p>
            <a:pPr>
              <a:buNone/>
            </a:pPr>
            <a:endParaRPr lang="ru-RU" sz="8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Всегда я знаю и чувствую, что никто так не поймёт меня, как ты. Если я огорчаю тебя, то знай, что сам я от этого мучаюсь и стыжусь. Просто я недостаточно хороший человек, чтобы полностью отплатить тебе за всё твоё добро, и я это сознаю».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35731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dirty="0" smtClean="0">
                <a:latin typeface="Constantia" pitchFamily="18" charset="0"/>
              </a:rPr>
              <a:t>Послушайте письмо писателя Л.Андреева </a:t>
            </a:r>
            <a:r>
              <a:rPr lang="ru-RU" sz="2800" i="1" dirty="0" smtClean="0">
                <a:latin typeface="Constantia" pitchFamily="18" charset="0"/>
              </a:rPr>
              <a:t>(автора рассказа «Кусака»)</a:t>
            </a:r>
            <a:r>
              <a:rPr lang="ru-RU" sz="2800" dirty="0" smtClean="0">
                <a:latin typeface="Constantia" pitchFamily="18" charset="0"/>
              </a:rPr>
              <a:t> к матери. Этот документ – свидетельство сыновней любви, духовной близости и безграничного доверия: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42852"/>
            <a:ext cx="85725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«Милая моя мамочка! Ты всё думаешь, (что это шутки), а я серьёзнейшим образом говорю, (что очень люблю твои письма) и (что ты чрезвычайно близка мне в письмах и по духу, и по уму…)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Всегда я знаю и чувствую, (что никто так не поймёт меня), (как ты).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Если я огорчаю тебя), то знай, (что сам я от этого мучаюсь и стыжусь). Просто я недостаточно хороший человек,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чтобы полностью отплатить тебе за всё твоё добро), и я это сознаю».</a:t>
            </a:r>
            <a:r>
              <a:rPr lang="ru-RU" sz="320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onstantia" pitchFamily="18" charset="0"/>
              </a:rPr>
              <a:t>   Начало предложений: </a:t>
            </a:r>
          </a:p>
          <a:p>
            <a:pPr>
              <a:buNone/>
            </a:pPr>
            <a:r>
              <a:rPr lang="ru-RU" i="1" dirty="0" smtClean="0">
                <a:latin typeface="Constantia" pitchFamily="18" charset="0"/>
              </a:rPr>
              <a:t>   При солнце тепло,… Птица радуется весне,… Без отца – полсироты,… У детины заболит пальчик,… Живы родители – почитай,… Мать кормит детей…</a:t>
            </a:r>
          </a:p>
          <a:p>
            <a:pPr>
              <a:buNone/>
            </a:pPr>
            <a:endParaRPr lang="ru-RU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Constantia" pitchFamily="18" charset="0"/>
              </a:rPr>
              <a:t>   Продолжение предложений: </a:t>
            </a:r>
            <a:r>
              <a:rPr lang="ru-RU" i="1" dirty="0" smtClean="0">
                <a:latin typeface="Constantia" pitchFamily="18" charset="0"/>
              </a:rPr>
              <a:t>…а младенец – матери; а при матери добро; а у матери – сердце; а без матери – и вся сирота; умерли – поминай; как земля людей.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nstantia" pitchFamily="18" charset="0"/>
              </a:rPr>
              <a:t>Составьте предложения (устно)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85728"/>
            <a:ext cx="664373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Ты улыбкой,  как солнышком, брызни,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Выходя по утру из ворот.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Понимаешь, у каждого в жизни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Предостаточно бед и забот.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Разве любы нам хмурые лица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Или чья-то сердитая речь?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Ты улыбкой сумей поделиться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И ответную искру зажечь.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Подарите улыбки друг другу.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Улыбнитесь друг другу, себе.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Окажите такую услугу,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Улыбнитесь, пожалуйста, мне.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Приятного вам учебного дня!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33764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 smtClean="0">
                <a:latin typeface="Constantia" pitchFamily="18" charset="0"/>
              </a:rPr>
              <a:t>[</a:t>
            </a:r>
            <a:r>
              <a:rPr lang="ru-RU" sz="3200" dirty="0" smtClean="0">
                <a:latin typeface="Constantia" pitchFamily="18" charset="0"/>
              </a:rPr>
              <a:t>Я знаю…</a:t>
            </a:r>
            <a:r>
              <a:rPr lang="en-US" sz="3200" dirty="0" smtClean="0">
                <a:latin typeface="Constantia" pitchFamily="18" charset="0"/>
              </a:rPr>
              <a:t>]</a:t>
            </a:r>
            <a:r>
              <a:rPr lang="ru-RU" sz="3200" dirty="0" smtClean="0">
                <a:latin typeface="Constantia" pitchFamily="18" charset="0"/>
              </a:rPr>
              <a:t>, (как…   ), (</a:t>
            </a:r>
            <a:r>
              <a:rPr lang="ru-RU" sz="3200" dirty="0" err="1" smtClean="0">
                <a:latin typeface="Constantia" pitchFamily="18" charset="0"/>
              </a:rPr>
              <a:t>как</a:t>
            </a:r>
            <a:r>
              <a:rPr lang="ru-RU" sz="3200" dirty="0" smtClean="0">
                <a:latin typeface="Constantia" pitchFamily="18" charset="0"/>
              </a:rPr>
              <a:t>…  ).</a:t>
            </a:r>
          </a:p>
          <a:p>
            <a:pPr>
              <a:buFont typeface="Wingdings" pitchFamily="2" charset="2"/>
              <a:buNone/>
            </a:pPr>
            <a:endParaRPr lang="ru-RU" sz="32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Constantia" pitchFamily="18" charset="0"/>
              </a:rPr>
              <a:t>(Чтобы...  ), </a:t>
            </a:r>
            <a:r>
              <a:rPr lang="en-US" sz="3200" dirty="0" smtClean="0">
                <a:latin typeface="Constantia" pitchFamily="18" charset="0"/>
              </a:rPr>
              <a:t>[</a:t>
            </a:r>
            <a:r>
              <a:rPr lang="ru-RU" sz="3200" dirty="0" smtClean="0">
                <a:latin typeface="Constantia" pitchFamily="18" charset="0"/>
              </a:rPr>
              <a:t>  </a:t>
            </a:r>
            <a:r>
              <a:rPr lang="en-US" sz="3200" dirty="0" smtClean="0">
                <a:latin typeface="Constantia" pitchFamily="18" charset="0"/>
              </a:rPr>
              <a:t>]</a:t>
            </a:r>
            <a:r>
              <a:rPr lang="ru-RU" sz="3200" dirty="0" smtClean="0">
                <a:latin typeface="Constantia" pitchFamily="18" charset="0"/>
              </a:rPr>
              <a:t>, (как…  ).</a:t>
            </a:r>
          </a:p>
          <a:p>
            <a:pPr>
              <a:buNone/>
            </a:pPr>
            <a:endParaRPr lang="ru-RU" sz="32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Constantia" pitchFamily="18" charset="0"/>
              </a:rPr>
              <a:t>[</a:t>
            </a:r>
            <a:r>
              <a:rPr lang="ru-RU" sz="3200" dirty="0" smtClean="0">
                <a:latin typeface="Constantia" pitchFamily="18" charset="0"/>
              </a:rPr>
              <a:t>Я уверен в том</a:t>
            </a:r>
            <a:r>
              <a:rPr lang="en-US" sz="3200" dirty="0" smtClean="0">
                <a:latin typeface="Constantia" pitchFamily="18" charset="0"/>
              </a:rPr>
              <a:t>]</a:t>
            </a:r>
            <a:r>
              <a:rPr lang="ru-RU" sz="3200" dirty="0" smtClean="0">
                <a:latin typeface="Constantia" pitchFamily="18" charset="0"/>
              </a:rPr>
              <a:t>, ( что…  ), (потому что …).</a:t>
            </a:r>
          </a:p>
          <a:p>
            <a:pPr>
              <a:buFont typeface="Wingdings" pitchFamily="2" charset="2"/>
              <a:buNone/>
            </a:pPr>
            <a:endParaRPr lang="ru-RU" sz="3200" dirty="0"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700" dirty="0" smtClean="0">
                <a:latin typeface="Constantia" pitchFamily="18" charset="0"/>
              </a:rPr>
              <a:t>Составьте предложения по схемам</a:t>
            </a:r>
            <a:endParaRPr lang="ru-RU" sz="3700" dirty="0">
              <a:latin typeface="Constantia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143932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[</a:t>
            </a:r>
            <a:r>
              <a:rPr lang="ru-RU" sz="3200" dirty="0" smtClean="0">
                <a:latin typeface="Constantia" pitchFamily="18" charset="0"/>
              </a:rPr>
              <a:t>Я знаю</a:t>
            </a:r>
            <a:r>
              <a:rPr lang="en-US" sz="3200" dirty="0" smtClean="0">
                <a:latin typeface="Constantia" pitchFamily="18" charset="0"/>
              </a:rPr>
              <a:t>]</a:t>
            </a:r>
            <a:r>
              <a:rPr lang="ru-RU" sz="3200" dirty="0" smtClean="0">
                <a:latin typeface="Constantia" pitchFamily="18" charset="0"/>
              </a:rPr>
              <a:t>, (как вам хочется успешно закончить этот учебный год), (как не терпится встретиться с летом).</a:t>
            </a:r>
          </a:p>
          <a:p>
            <a:pPr>
              <a:lnSpc>
                <a:spcPct val="90000"/>
              </a:lnSpc>
            </a:pPr>
            <a:endParaRPr lang="ru-RU" sz="14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Constantia" pitchFamily="18" charset="0"/>
              </a:rPr>
              <a:t>(Чтобы вы были всегда уверены в своих силах),</a:t>
            </a:r>
            <a:r>
              <a:rPr lang="en-US" sz="3200" dirty="0" smtClean="0">
                <a:latin typeface="Constantia" pitchFamily="18" charset="0"/>
              </a:rPr>
              <a:t>[</a:t>
            </a:r>
            <a:r>
              <a:rPr lang="ru-RU" sz="3200" dirty="0" smtClean="0">
                <a:latin typeface="Constantia" pitchFamily="18" charset="0"/>
              </a:rPr>
              <a:t>сегодня мы должны закрепить знания о том</a:t>
            </a:r>
            <a:r>
              <a:rPr lang="en-US" sz="3200" dirty="0" smtClean="0">
                <a:latin typeface="Constantia" pitchFamily="18" charset="0"/>
              </a:rPr>
              <a:t>]</a:t>
            </a:r>
            <a:r>
              <a:rPr lang="ru-RU" sz="3200" dirty="0" smtClean="0">
                <a:latin typeface="Constantia" pitchFamily="18" charset="0"/>
              </a:rPr>
              <a:t>, (как правильно ставить знаки препинания в СПП с несколькими придаточными).</a:t>
            </a:r>
            <a:r>
              <a:rPr lang="en-US" sz="3200" dirty="0" smtClean="0">
                <a:latin typeface="Constantia" pitchFamily="18" charset="0"/>
              </a:rPr>
              <a:t> </a:t>
            </a:r>
            <a:endParaRPr lang="ru-RU" sz="32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endParaRPr lang="ru-RU" sz="14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endParaRPr lang="ru-RU" sz="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[</a:t>
            </a:r>
            <a:r>
              <a:rPr lang="ru-RU" sz="3200" dirty="0" smtClean="0">
                <a:latin typeface="Constantia" pitchFamily="18" charset="0"/>
              </a:rPr>
              <a:t>Я уверена в том</a:t>
            </a:r>
            <a:r>
              <a:rPr lang="en-US" sz="3200" dirty="0" smtClean="0">
                <a:latin typeface="Constantia" pitchFamily="18" charset="0"/>
              </a:rPr>
              <a:t>]</a:t>
            </a:r>
            <a:r>
              <a:rPr lang="ru-RU" sz="3200" dirty="0" smtClean="0">
                <a:latin typeface="Constantia" pitchFamily="18" charset="0"/>
              </a:rPr>
              <a:t>, ( что эти знания вам пригодятся),(потому что вижу  всех вас в будущем образованными и успешными).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8424936" cy="3786214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onstantia" pitchFamily="18" charset="0"/>
              </a:rPr>
              <a:t/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В знанье – величие и красота,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Знанье дороже, чем </a:t>
            </a:r>
            <a:r>
              <a:rPr lang="ru-RU" sz="3200" dirty="0">
                <a:latin typeface="Constantia" pitchFamily="18" charset="0"/>
              </a:rPr>
              <a:t>клад жемчужин: </a:t>
            </a:r>
            <a:r>
              <a:rPr lang="ru-RU" sz="3200" dirty="0" smtClean="0">
                <a:latin typeface="Constantia" pitchFamily="18" charset="0"/>
              </a:rPr>
              <a:t/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Время любой уничтожит клад,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Мудрый и знающий вечно нужен.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Исследовательская работа на </a:t>
            </a:r>
            <a:br>
              <a:rPr lang="ru-RU" dirty="0" smtClean="0"/>
            </a:br>
            <a:r>
              <a:rPr lang="ru-RU" dirty="0" smtClean="0"/>
              <a:t>тему: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«Частотность употребления СПП в текстах разных стилей и типов речи». </a:t>
            </a:r>
          </a:p>
          <a:p>
            <a:pPr>
              <a:buNone/>
            </a:pPr>
            <a:r>
              <a:rPr lang="ru-RU" sz="4000" dirty="0" smtClean="0"/>
              <a:t>(Выступления учащихся).</a:t>
            </a:r>
            <a:endParaRPr lang="ru-RU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Выполнение тестовых заданий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285728"/>
            <a:ext cx="857256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Итог урока: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■ Чему вы научились на уроке?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■ Какие задания понравились?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■ Над чем заставил задуматься?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■ На какие размышления навёл?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3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Оценки за урок.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86808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Домашнее задание.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nstantia" pitchFamily="18" charset="0"/>
              <a:ea typeface="+mj-ea"/>
              <a:cs typeface="+mj-cs"/>
            </a:endParaRPr>
          </a:p>
          <a:p>
            <a:r>
              <a:rPr lang="ru-RU" sz="3200" dirty="0" smtClean="0">
                <a:latin typeface="Constantia" pitchFamily="18" charset="0"/>
              </a:rPr>
              <a:t>1. Готовиться к контрольной работе по теме.</a:t>
            </a:r>
          </a:p>
          <a:p>
            <a:endParaRPr lang="ru-RU" sz="1000" dirty="0" smtClean="0">
              <a:latin typeface="Constantia" pitchFamily="18" charset="0"/>
            </a:endParaRPr>
          </a:p>
          <a:p>
            <a:r>
              <a:rPr lang="ru-RU" sz="3200" dirty="0" smtClean="0">
                <a:latin typeface="Constantia" pitchFamily="18" charset="0"/>
              </a:rPr>
              <a:t>2. </a:t>
            </a:r>
            <a:r>
              <a:rPr lang="ru-RU" sz="3200" u="sng" dirty="0" smtClean="0">
                <a:latin typeface="Constantia" pitchFamily="18" charset="0"/>
              </a:rPr>
              <a:t>На выбор: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Constantia" pitchFamily="18" charset="0"/>
              </a:rPr>
              <a:t>сочинить рассказ, состоящий только из СПП;</a:t>
            </a:r>
          </a:p>
          <a:p>
            <a:endParaRPr lang="ru-RU" sz="800" dirty="0" smtClean="0">
              <a:latin typeface="Constantia" pitchFamily="18" charset="0"/>
            </a:endParaRPr>
          </a:p>
          <a:p>
            <a:endParaRPr lang="ru-RU" sz="800" dirty="0" smtClean="0">
              <a:latin typeface="Constantia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latin typeface="Constantia" pitchFamily="18" charset="0"/>
              </a:rPr>
              <a:t> сказку о СПП;</a:t>
            </a:r>
          </a:p>
          <a:p>
            <a:endParaRPr lang="ru-RU" sz="800" dirty="0" smtClean="0">
              <a:latin typeface="Constantia" pitchFamily="18" charset="0"/>
            </a:endParaRPr>
          </a:p>
          <a:p>
            <a:r>
              <a:rPr lang="ru-RU" sz="3200" dirty="0" smtClean="0">
                <a:latin typeface="Constantia" pitchFamily="18" charset="0"/>
              </a:rPr>
              <a:t>- кроссворд о СПП.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6000" b="1" dirty="0" smtClean="0">
                <a:latin typeface="Constantia" pitchFamily="18" charset="0"/>
              </a:rPr>
              <a:t>Сложноподчинённое предложение</a:t>
            </a:r>
            <a:endParaRPr lang="ru-RU" sz="6000" dirty="0" smtClean="0">
              <a:latin typeface="Constantia" pitchFamily="18" charset="0"/>
            </a:endParaRPr>
          </a:p>
          <a:p>
            <a:pPr algn="ctr"/>
            <a:endParaRPr lang="ru-RU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Constantia" pitchFamily="18" charset="0"/>
              </a:rPr>
              <a:t>(обобщение и систематизация изученного)</a:t>
            </a:r>
          </a:p>
          <a:p>
            <a:pPr algn="ctr">
              <a:buNone/>
            </a:pPr>
            <a:r>
              <a:rPr lang="ru-RU" sz="3200" dirty="0" smtClean="0">
                <a:latin typeface="Constantia" pitchFamily="18" charset="0"/>
              </a:rPr>
              <a:t>(2 урока)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4000" dirty="0">
              <a:latin typeface="Constantia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501122" cy="48577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onstantia" pitchFamily="18" charset="0"/>
                <a:cs typeface="Times New Roman" pitchFamily="18" charset="0"/>
              </a:rPr>
              <a:t>Повторить классификацию основных групп сложноподчиненных предложений.</a:t>
            </a:r>
          </a:p>
          <a:p>
            <a:endParaRPr lang="ru-RU" sz="800" b="1" dirty="0" smtClean="0">
              <a:latin typeface="Constantia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Constantia" pitchFamily="18" charset="0"/>
                <a:cs typeface="Times New Roman" pitchFamily="18" charset="0"/>
              </a:rPr>
              <a:t>Повторить классификацию СПП с несколькими придаточными.</a:t>
            </a:r>
          </a:p>
          <a:p>
            <a:endParaRPr lang="ru-RU" sz="800" b="1" dirty="0" smtClean="0">
              <a:latin typeface="Constantia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Constantia" pitchFamily="18" charset="0"/>
                <a:cs typeface="Times New Roman" pitchFamily="18" charset="0"/>
              </a:rPr>
              <a:t>Привести в систему знания по данной теме.</a:t>
            </a:r>
          </a:p>
          <a:p>
            <a:endParaRPr lang="ru-RU" sz="800" b="1" dirty="0" smtClean="0">
              <a:latin typeface="Constantia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Constantia" pitchFamily="18" charset="0"/>
                <a:cs typeface="Times New Roman" pitchFamily="18" charset="0"/>
              </a:rPr>
              <a:t>Повторить синтаксический разбо</a:t>
            </a:r>
            <a:r>
              <a:rPr lang="ru-RU" sz="2800" dirty="0" smtClean="0">
                <a:latin typeface="Constantia" pitchFamily="18" charset="0"/>
                <a:cs typeface="Times New Roman" pitchFamily="18" charset="0"/>
              </a:rPr>
              <a:t>р </a:t>
            </a:r>
            <a:r>
              <a:rPr lang="ru-RU" sz="2800" b="1" dirty="0" smtClean="0">
                <a:latin typeface="Constantia" pitchFamily="18" charset="0"/>
                <a:cs typeface="Times New Roman" pitchFamily="18" charset="0"/>
              </a:rPr>
              <a:t>СПП.</a:t>
            </a:r>
          </a:p>
          <a:p>
            <a:endParaRPr lang="ru-RU" sz="800" b="1" dirty="0" smtClean="0">
              <a:latin typeface="Constantia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Constantia" pitchFamily="18" charset="0"/>
                <a:cs typeface="Times New Roman" pitchFamily="18" charset="0"/>
              </a:rPr>
              <a:t>Выявить частотность употребления СПП в разных стилях и типах речи.</a:t>
            </a:r>
            <a:endParaRPr lang="ru-RU" sz="28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>
                <a:solidFill>
                  <a:schemeClr val="tx2">
                    <a:satMod val="130000"/>
                  </a:schemeClr>
                </a:solidFill>
                <a:latin typeface="Constantia" pitchFamily="18" charset="0"/>
                <a:cs typeface="Times New Roman" pitchFamily="18" charset="0"/>
              </a:rPr>
              <a:t>Цели</a:t>
            </a: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  <a:latin typeface="Constantia" pitchFamily="18" charset="0"/>
                <a:cs typeface="Times New Roman" pitchFamily="18" charset="0"/>
              </a:rPr>
              <a:t> урока:</a:t>
            </a:r>
            <a:endParaRPr lang="ru-RU" sz="4400" dirty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4000" dirty="0" smtClean="0">
                <a:latin typeface="Constantia" pitchFamily="18" charset="0"/>
              </a:rPr>
              <a:t> Какие типы сложных  предложений знаете?</a:t>
            </a:r>
          </a:p>
          <a:p>
            <a:pPr>
              <a:buNone/>
            </a:pPr>
            <a:endParaRPr lang="ru-RU" sz="800" dirty="0" smtClean="0">
              <a:latin typeface="Constantia" pitchFamily="18" charset="0"/>
            </a:endParaRPr>
          </a:p>
          <a:p>
            <a:r>
              <a:rPr lang="ru-RU" sz="4000" dirty="0" smtClean="0">
                <a:latin typeface="Constantia" pitchFamily="18" charset="0"/>
              </a:rPr>
              <a:t> Как определить, что это сложное предложение?</a:t>
            </a:r>
          </a:p>
          <a:p>
            <a:pPr>
              <a:buNone/>
            </a:pPr>
            <a:endParaRPr lang="ru-RU" sz="800" dirty="0" smtClean="0">
              <a:latin typeface="Constantia" pitchFamily="18" charset="0"/>
            </a:endParaRPr>
          </a:p>
          <a:p>
            <a:r>
              <a:rPr lang="ru-RU" sz="4000" dirty="0" smtClean="0">
                <a:latin typeface="Constantia" pitchFamily="18" charset="0"/>
              </a:rPr>
              <a:t> Как определить тип сложного предложения?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5500726" cy="1143000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ru-RU" sz="4500" dirty="0" smtClean="0">
                <a:solidFill>
                  <a:schemeClr val="tx2">
                    <a:satMod val="130000"/>
                  </a:schemeClr>
                </a:solidFill>
                <a:latin typeface="Constantia" pitchFamily="18" charset="0"/>
                <a:cs typeface="Times New Roman" pitchFamily="18" charset="0"/>
              </a:rPr>
              <a:t>Повторим</a:t>
            </a:r>
            <a:r>
              <a:rPr lang="ru-RU" sz="4400" b="1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  <a:endParaRPr lang="ru-RU" sz="440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Constantia" pitchFamily="18" charset="0"/>
              </a:rPr>
              <a:t>1 группа</a:t>
            </a:r>
          </a:p>
          <a:p>
            <a:endParaRPr lang="ru-RU" sz="32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Constantia" pitchFamily="18" charset="0"/>
              </a:rPr>
              <a:t>  </a:t>
            </a:r>
            <a:r>
              <a:rPr lang="ru-RU" sz="3000" dirty="0" smtClean="0">
                <a:latin typeface="Constantia" pitchFamily="18" charset="0"/>
              </a:rPr>
              <a:t>Составьте опорную схему по теоретическому материалу</a:t>
            </a:r>
            <a:endParaRPr lang="ru-RU" sz="3000" dirty="0">
              <a:latin typeface="Constant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357686" y="1428736"/>
            <a:ext cx="4643470" cy="3714775"/>
          </a:xfrm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2 и 3 группы </a:t>
            </a:r>
          </a:p>
          <a:p>
            <a:pPr marL="533400" indent="-53340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  </a:t>
            </a:r>
          </a:p>
          <a:p>
            <a:pPr marL="533400" indent="-533400"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   Дайте характеристику сложноподчинённому </a:t>
            </a:r>
          </a:p>
          <a:p>
            <a:pPr marL="533400" indent="-533400"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    предложению по контрольным вопросам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5257808" cy="1143000"/>
          </a:xfrm>
          <a:noFill/>
          <a:ln>
            <a:noFill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z="4500" dirty="0" smtClean="0">
                <a:solidFill>
                  <a:schemeClr val="tx2">
                    <a:satMod val="130000"/>
                  </a:schemeClr>
                </a:solidFill>
                <a:latin typeface="Constantia" pitchFamily="18" charset="0"/>
                <a:cs typeface="Times New Roman" pitchFamily="18" charset="0"/>
              </a:rPr>
              <a:t>Задания группам</a:t>
            </a:r>
            <a:endParaRPr lang="ru-RU" sz="4500" dirty="0">
              <a:solidFill>
                <a:schemeClr val="tx2">
                  <a:satMod val="130000"/>
                </a:schemeClr>
              </a:solidFill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3214678" y="1142984"/>
            <a:ext cx="928694" cy="1285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>
            <a:off x="4143372" y="1142984"/>
            <a:ext cx="3643338" cy="2286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4143372" y="1142984"/>
            <a:ext cx="1214446" cy="178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1142976" y="1142984"/>
            <a:ext cx="3000396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857364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определительные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2428868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изъяснительные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2928934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обстоятельственные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00728" y="3429000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присоединительные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50" y="500042"/>
            <a:ext cx="8929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itchFamily="18" charset="0"/>
                <a:ea typeface="+mj-ea"/>
                <a:cs typeface="Times New Roman" pitchFamily="18" charset="0"/>
              </a:rPr>
              <a:t>ВИДЫ СЛОЖНОПОДЧИНЁННЫХ ПРЕДЛОЖЕНИЙ</a:t>
            </a:r>
            <a:endParaRPr lang="ru-RU" sz="2600" b="1" dirty="0">
              <a:solidFill>
                <a:schemeClr val="tx2">
                  <a:satMod val="13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nstant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1000100" y="228599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3071802" y="2857496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>
            <a:off x="5429256" y="335756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31"/>
          <p:cNvSpPr>
            <a:spLocks noChangeShapeType="1"/>
          </p:cNvSpPr>
          <p:nvPr/>
        </p:nvSpPr>
        <p:spPr bwMode="auto">
          <a:xfrm>
            <a:off x="8072462" y="385762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3286124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Какой? Который? Чей?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857760"/>
            <a:ext cx="1009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[</a:t>
            </a:r>
            <a:r>
              <a:rPr lang="ru-RU" dirty="0" smtClean="0"/>
              <a:t> </a:t>
            </a:r>
            <a:r>
              <a:rPr lang="ru-RU" dirty="0" smtClean="0">
                <a:latin typeface="Constantia" pitchFamily="18" charset="0"/>
              </a:rPr>
              <a:t>сущ</a:t>
            </a:r>
            <a:r>
              <a:rPr lang="ru-RU" dirty="0" smtClean="0"/>
              <a:t>.</a:t>
            </a:r>
            <a:r>
              <a:rPr lang="ru-RU" sz="2400" dirty="0" smtClean="0"/>
              <a:t>]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71538" y="4929198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</a:t>
            </a:r>
            <a:r>
              <a:rPr lang="ru-RU" dirty="0" smtClean="0">
                <a:latin typeface="Constantia" pitchFamily="18" charset="0"/>
              </a:rPr>
              <a:t>с.сл</a:t>
            </a:r>
            <a:r>
              <a:rPr lang="ru-RU" dirty="0" smtClean="0"/>
              <a:t>. ).</a:t>
            </a:r>
            <a:endParaRPr lang="ru-RU" dirty="0"/>
          </a:p>
        </p:txBody>
      </p:sp>
      <p:sp>
        <p:nvSpPr>
          <p:cNvPr id="21" name="AutoShape 57"/>
          <p:cNvSpPr>
            <a:spLocks noChangeArrowheads="1"/>
          </p:cNvSpPr>
          <p:nvPr/>
        </p:nvSpPr>
        <p:spPr bwMode="auto">
          <a:xfrm>
            <a:off x="285720" y="4572008"/>
            <a:ext cx="1443038" cy="228600"/>
          </a:xfrm>
          <a:prstGeom prst="curvedDownArrow">
            <a:avLst>
              <a:gd name="adj1" fmla="val 7394"/>
              <a:gd name="adj2" fmla="val 131949"/>
              <a:gd name="adj3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14546" y="3714752"/>
            <a:ext cx="1857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Вопросы косвенных падежей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14546" y="5357826"/>
            <a:ext cx="2643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[</a:t>
            </a:r>
            <a:r>
              <a:rPr lang="ru-RU" dirty="0" smtClean="0">
                <a:latin typeface="Constantia" pitchFamily="18" charset="0"/>
              </a:rPr>
              <a:t>    </a:t>
            </a:r>
            <a:r>
              <a:rPr lang="ru-RU" sz="2400" dirty="0" smtClean="0">
                <a:latin typeface="Constantia" pitchFamily="18" charset="0"/>
              </a:rPr>
              <a:t>]</a:t>
            </a:r>
            <a:r>
              <a:rPr lang="ru-RU" dirty="0" smtClean="0">
                <a:latin typeface="Constantia" pitchFamily="18" charset="0"/>
              </a:rPr>
              <a:t>,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5357826"/>
            <a:ext cx="1683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onstantia" pitchFamily="18" charset="0"/>
              </a:rPr>
              <a:t>(с.сл., союз 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25" name="AutoShape 58"/>
          <p:cNvSpPr>
            <a:spLocks noChangeArrowheads="1"/>
          </p:cNvSpPr>
          <p:nvPr/>
        </p:nvSpPr>
        <p:spPr bwMode="auto">
          <a:xfrm>
            <a:off x="2500298" y="5072074"/>
            <a:ext cx="1443037" cy="228600"/>
          </a:xfrm>
          <a:prstGeom prst="curvedDownArrow">
            <a:avLst>
              <a:gd name="adj1" fmla="val 7394"/>
              <a:gd name="adj2" fmla="val 131949"/>
              <a:gd name="adj3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643438" y="4286256"/>
            <a:ext cx="239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Вопросы обстоятельств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14876" y="5500702"/>
            <a:ext cx="702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[ </a:t>
            </a:r>
            <a:r>
              <a:rPr lang="ru-RU" dirty="0" smtClean="0"/>
              <a:t>  </a:t>
            </a:r>
            <a:r>
              <a:rPr lang="ru-RU" sz="2400" dirty="0" smtClean="0">
                <a:latin typeface="Constantia" pitchFamily="18" charset="0"/>
              </a:rPr>
              <a:t>]</a:t>
            </a:r>
            <a:r>
              <a:rPr lang="ru-RU" dirty="0" smtClean="0">
                <a:latin typeface="Constantia" pitchFamily="18" charset="0"/>
              </a:rPr>
              <a:t>,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5500702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(</a:t>
            </a:r>
            <a:r>
              <a:rPr lang="ru-RU" dirty="0" smtClean="0">
                <a:latin typeface="Constantia" pitchFamily="18" charset="0"/>
              </a:rPr>
              <a:t>с.сл., союз 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29" name="AutoShape 59"/>
          <p:cNvSpPr>
            <a:spLocks noChangeArrowheads="1"/>
          </p:cNvSpPr>
          <p:nvPr/>
        </p:nvSpPr>
        <p:spPr bwMode="auto">
          <a:xfrm>
            <a:off x="5072066" y="5214950"/>
            <a:ext cx="1443037" cy="228600"/>
          </a:xfrm>
          <a:prstGeom prst="curvedDownArrow">
            <a:avLst>
              <a:gd name="adj1" fmla="val 7394"/>
              <a:gd name="adj2" fmla="val 131949"/>
              <a:gd name="adj3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7858148" y="457200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H="1">
            <a:off x="7858148" y="457200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929586" y="4572008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405127" y="3244334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215206" y="5715016"/>
            <a:ext cx="67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[  </a:t>
            </a:r>
            <a:r>
              <a:rPr lang="ru-RU" sz="2400" dirty="0" smtClean="0">
                <a:latin typeface="Constantia" pitchFamily="18" charset="0"/>
              </a:rPr>
              <a:t>],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36" name="AutoShape 60"/>
          <p:cNvSpPr>
            <a:spLocks noChangeArrowheads="1"/>
          </p:cNvSpPr>
          <p:nvPr/>
        </p:nvSpPr>
        <p:spPr bwMode="auto">
          <a:xfrm>
            <a:off x="7500958" y="5357826"/>
            <a:ext cx="1285884" cy="214314"/>
          </a:xfrm>
          <a:prstGeom prst="curvedDownArrow">
            <a:avLst>
              <a:gd name="adj1" fmla="val 7613"/>
              <a:gd name="adj2" fmla="val 135868"/>
              <a:gd name="adj3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143900" y="5715016"/>
            <a:ext cx="1000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(</a:t>
            </a:r>
            <a:r>
              <a:rPr lang="ru-RU" dirty="0" smtClean="0">
                <a:latin typeface="Constantia" pitchFamily="18" charset="0"/>
              </a:rPr>
              <a:t>с.сл.</a:t>
            </a:r>
            <a:r>
              <a:rPr lang="ru-RU" sz="2400" dirty="0" smtClean="0">
                <a:latin typeface="Constantia" pitchFamily="18" charset="0"/>
              </a:rPr>
              <a:t>)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5" grpId="0" animBg="1"/>
      <p:bldP spid="29" grpId="0" animBg="1"/>
      <p:bldP spid="30" grpId="0" animBg="1"/>
      <p:bldP spid="31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214290"/>
            <a:ext cx="4000528" cy="1000132"/>
          </a:xfrm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itchFamily="18" charset="0"/>
                <a:ea typeface="+mj-ea"/>
                <a:cs typeface="Times New Roman" pitchFamily="18" charset="0"/>
              </a:rPr>
              <a:t>Должны знать:</a:t>
            </a:r>
            <a:endParaRPr lang="ru-RU" sz="3500" b="1" dirty="0">
              <a:solidFill>
                <a:schemeClr val="tx2">
                  <a:satMod val="13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nstant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714876" y="214290"/>
            <a:ext cx="4114800" cy="1000131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itchFamily="18" charset="0"/>
                <a:ea typeface="+mj-ea"/>
                <a:cs typeface="Times New Roman" pitchFamily="18" charset="0"/>
              </a:rPr>
              <a:t>Должны уметь:</a:t>
            </a:r>
            <a:endParaRPr lang="ru-RU" sz="3500" b="1" dirty="0">
              <a:solidFill>
                <a:schemeClr val="tx2">
                  <a:satMod val="13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nstant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57158" y="1500174"/>
            <a:ext cx="4140230" cy="4697427"/>
          </a:xfrm>
          <a:solidFill>
            <a:schemeClr val="bg2">
              <a:lumMod val="5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b="1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Constantia" pitchFamily="18" charset="0"/>
              </a:rPr>
              <a:t>1. Чем отличается СПП от других видов СП;   </a:t>
            </a:r>
          </a:p>
          <a:p>
            <a:pPr>
              <a:buNone/>
            </a:pPr>
            <a:r>
              <a:rPr lang="ru-RU" sz="3500" dirty="0" smtClean="0">
                <a:latin typeface="Constantia" pitchFamily="18" charset="0"/>
              </a:rPr>
              <a:t>2. Подчинительные союзы и союзные слова</a:t>
            </a:r>
            <a:r>
              <a:rPr lang="ru-RU" sz="3600" dirty="0" smtClean="0">
                <a:latin typeface="Constantia" pitchFamily="18" charset="0"/>
              </a:rPr>
              <a:t>;</a:t>
            </a:r>
          </a:p>
          <a:p>
            <a:pPr>
              <a:buNone/>
            </a:pPr>
            <a:r>
              <a:rPr lang="ru-RU" sz="3600" dirty="0" smtClean="0">
                <a:latin typeface="Constantia" pitchFamily="18" charset="0"/>
              </a:rPr>
              <a:t> 3. Виды СПП.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4876" y="1500174"/>
            <a:ext cx="4114800" cy="4643470"/>
          </a:xfrm>
          <a:solidFill>
            <a:schemeClr val="bg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3600" dirty="0" smtClean="0">
                <a:latin typeface="Constantia" pitchFamily="18" charset="0"/>
              </a:rPr>
              <a:t>1. Распознавать СПП и их виды;</a:t>
            </a:r>
          </a:p>
          <a:p>
            <a:pPr>
              <a:buNone/>
            </a:pPr>
            <a:r>
              <a:rPr lang="ru-RU" sz="3600" dirty="0" smtClean="0">
                <a:latin typeface="Constantia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Constantia" pitchFamily="18" charset="0"/>
              </a:rPr>
              <a:t>2. Ставить знаки препинания;</a:t>
            </a:r>
          </a:p>
          <a:p>
            <a:pPr>
              <a:buNone/>
            </a:pPr>
            <a:r>
              <a:rPr lang="ru-RU" sz="3600" dirty="0" smtClean="0">
                <a:latin typeface="Constantia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Constantia" pitchFamily="18" charset="0"/>
              </a:rPr>
              <a:t>3. Изображать графически СПП.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 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 smtClean="0">
                <a:latin typeface="Constantia" pitchFamily="18" charset="0"/>
              </a:rPr>
              <a:t>1. О матерях можно рассказывать бесконечно.</a:t>
            </a:r>
          </a:p>
          <a:p>
            <a:endParaRPr lang="ru-RU" sz="900" dirty="0" smtClean="0">
              <a:latin typeface="Constantia" pitchFamily="18" charset="0"/>
            </a:endParaRPr>
          </a:p>
          <a:p>
            <a:r>
              <a:rPr lang="ru-RU" sz="3000" dirty="0" smtClean="0">
                <a:latin typeface="Constantia" pitchFamily="18" charset="0"/>
              </a:rPr>
              <a:t>2. Мама первая заглянула в наши глаза, она первая услышала наш голос. </a:t>
            </a:r>
          </a:p>
          <a:p>
            <a:endParaRPr lang="ru-RU" sz="900" dirty="0" smtClean="0">
              <a:latin typeface="Constantia" pitchFamily="18" charset="0"/>
            </a:endParaRPr>
          </a:p>
          <a:p>
            <a:r>
              <a:rPr lang="ru-RU" sz="3000" dirty="0" smtClean="0">
                <a:latin typeface="Constantia" pitchFamily="18" charset="0"/>
              </a:rPr>
              <a:t>3. В её чутком сердцё никогда не гаснет любовь, и она ни к чему не останется равнодушной.</a:t>
            </a:r>
          </a:p>
          <a:p>
            <a:pPr>
              <a:buNone/>
            </a:pPr>
            <a:endParaRPr lang="ru-RU" sz="900" dirty="0" smtClean="0">
              <a:latin typeface="Constantia" pitchFamily="18" charset="0"/>
            </a:endParaRPr>
          </a:p>
          <a:p>
            <a:r>
              <a:rPr lang="ru-RU" sz="3000" dirty="0" smtClean="0">
                <a:latin typeface="Constantia" pitchFamily="18" charset="0"/>
              </a:rPr>
              <a:t>4. Мы в вечном долгу перед матерью, чья любовь сопровождает нас всю жизнь. </a:t>
            </a:r>
            <a:endParaRPr lang="ru-RU" sz="3000" dirty="0"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nstantia" pitchFamily="18" charset="0"/>
              </a:rPr>
              <a:t>Укажите сложноподчинённое предложение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1153</Words>
  <Application>Microsoft Office PowerPoint</Application>
  <PresentationFormat>Экран (4:3)</PresentationFormat>
  <Paragraphs>200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 Урок русского языка  в 9 классе</vt:lpstr>
      <vt:lpstr>Слайд 2</vt:lpstr>
      <vt:lpstr>Слайд 3</vt:lpstr>
      <vt:lpstr>Цели урока:</vt:lpstr>
      <vt:lpstr>Повторим:</vt:lpstr>
      <vt:lpstr>Задания группам</vt:lpstr>
      <vt:lpstr>Слайд 7</vt:lpstr>
      <vt:lpstr>               </vt:lpstr>
      <vt:lpstr>Укажите сложноподчинённое предложение</vt:lpstr>
      <vt:lpstr>Карточка 1</vt:lpstr>
      <vt:lpstr>Карточка 2</vt:lpstr>
      <vt:lpstr>Карточка 3</vt:lpstr>
      <vt:lpstr>Расставьте запятые</vt:lpstr>
      <vt:lpstr>Проверим!</vt:lpstr>
      <vt:lpstr>  Стихотворение Н.Рыленкова    </vt:lpstr>
      <vt:lpstr>Слайд 16</vt:lpstr>
      <vt:lpstr> Послушайте письмо писателя Л.Андреева (автора рассказа «Кусака») к матери. Этот документ – свидетельство сыновней любви, духовной близости и безграничного доверия: </vt:lpstr>
      <vt:lpstr>Слайд 18</vt:lpstr>
      <vt:lpstr>Составьте предложения (устно)</vt:lpstr>
      <vt:lpstr>Составьте предложения по схемам</vt:lpstr>
      <vt:lpstr>Слайд 21</vt:lpstr>
      <vt:lpstr> В знанье – величие и красота, Знанье дороже, чем клад жемчужин:  Время любой уничтожит клад, Мудрый и знающий вечно нужен.</vt:lpstr>
      <vt:lpstr>Исследовательская работа на  тему:</vt:lpstr>
      <vt:lpstr>Выполнение тестовых заданий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Admin</cp:lastModifiedBy>
  <cp:revision>63</cp:revision>
  <dcterms:created xsi:type="dcterms:W3CDTF">2010-02-08T22:26:21Z</dcterms:created>
  <dcterms:modified xsi:type="dcterms:W3CDTF">2013-11-14T13:51:50Z</dcterms:modified>
</cp:coreProperties>
</file>