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2" r:id="rId3"/>
    <p:sldId id="256" r:id="rId4"/>
    <p:sldId id="273" r:id="rId5"/>
    <p:sldId id="257" r:id="rId6"/>
    <p:sldId id="272" r:id="rId7"/>
    <p:sldId id="260" r:id="rId8"/>
    <p:sldId id="259" r:id="rId9"/>
    <p:sldId id="258" r:id="rId10"/>
    <p:sldId id="267" r:id="rId11"/>
    <p:sldId id="261" r:id="rId12"/>
    <p:sldId id="274" r:id="rId13"/>
    <p:sldId id="263" r:id="rId14"/>
    <p:sldId id="264" r:id="rId15"/>
    <p:sldId id="269" r:id="rId16"/>
    <p:sldId id="268" r:id="rId17"/>
    <p:sldId id="265" r:id="rId18"/>
    <p:sldId id="266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2095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Урок развития речи в 5-м классе по картине </a:t>
            </a: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А.А</a:t>
            </a:r>
            <a:r>
              <a:rPr lang="ru-RU" sz="3600" b="1" dirty="0" smtClean="0">
                <a:latin typeface="Comic Sans MS" pitchFamily="66" charset="0"/>
              </a:rPr>
              <a:t>. Пластова "Летом"</a:t>
            </a:r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3933055"/>
            <a:ext cx="5626968" cy="2239461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 МОУ г.Мурманска СОШ № 26</a:t>
            </a:r>
          </a:p>
          <a:p>
            <a:r>
              <a:rPr lang="ru-RU" dirty="0" smtClean="0"/>
              <a:t> Костючек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872442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 </a:t>
            </a: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Учимся понимать 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картину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летом плас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7"/>
            <a:ext cx="3813165" cy="578647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6143644"/>
            <a:ext cx="365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«</a:t>
            </a:r>
            <a:r>
              <a:rPr lang="ru-RU" b="1" i="1" dirty="0" smtClean="0">
                <a:solidFill>
                  <a:srgbClr val="FFFF00"/>
                </a:solidFill>
              </a:rPr>
              <a:t>Летом. Грибы», 1953-1954 год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431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rgbClr val="FFFF00"/>
                </a:solidFill>
              </a:rPr>
              <a:t>Какое первое впечатление </a:t>
            </a:r>
          </a:p>
          <a:p>
            <a:pPr marL="342900" indent="-342900"/>
            <a:r>
              <a:rPr lang="ru-RU" sz="2400" b="1" i="1" dirty="0" smtClean="0">
                <a:solidFill>
                  <a:srgbClr val="FFFF00"/>
                </a:solidFill>
              </a:rPr>
              <a:t>у тебя от картины?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286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rgbClr val="FFFF00"/>
                </a:solidFill>
              </a:rPr>
              <a:t>Что можно сказать о</a:t>
            </a:r>
          </a:p>
          <a:p>
            <a:pPr marL="342900" indent="-342900"/>
            <a:r>
              <a:rPr lang="ru-RU" sz="2400" b="1" i="1" dirty="0" smtClean="0">
                <a:solidFill>
                  <a:srgbClr val="FFFF00"/>
                </a:solidFill>
              </a:rPr>
              <a:t>художнике?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9" name="Picture 9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572140"/>
            <a:ext cx="4338638" cy="113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038600" cy="14258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solidFill>
                  <a:srgbClr val="FFFF00"/>
                </a:solidFill>
              </a:rPr>
              <a:t>Что привлекает ваше внимание в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картине?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000504"/>
            <a:ext cx="4038600" cy="13544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Солнечная полянка, сидящая девочка, уставшая женщина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071810"/>
            <a:ext cx="3730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Picture 9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72140"/>
            <a:ext cx="8610600" cy="1133460"/>
          </a:xfrm>
          <a:prstGeom prst="rect">
            <a:avLst/>
          </a:prstGeom>
          <a:noFill/>
        </p:spPr>
      </p:pic>
      <p:pic>
        <p:nvPicPr>
          <p:cNvPr id="8" name="Picture 4" descr="летом плас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3236718" cy="491172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000018 - копия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437" y="428604"/>
            <a:ext cx="3309261" cy="5357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530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Кто изображен на картине?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4929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Девочка</a:t>
            </a:r>
            <a:r>
              <a:rPr lang="ru-RU" sz="2400" b="1" i="1" dirty="0" smtClean="0">
                <a:solidFill>
                  <a:srgbClr val="FFFF00"/>
                </a:solidFill>
              </a:rPr>
              <a:t> – загорелая, на щеках румянец; красная косынка и   простое платьице; обрывает спелые ягоды и складывает     их   в      кружку.</a:t>
            </a:r>
          </a:p>
          <a:p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Женщина</a:t>
            </a:r>
            <a:r>
              <a:rPr lang="ru-RU" sz="2400" b="1" i="1" dirty="0" smtClean="0">
                <a:solidFill>
                  <a:srgbClr val="FFFF00"/>
                </a:solidFill>
              </a:rPr>
              <a:t> – уставшая; в синем платье и   синем   платке;     загорелая     рука труженицы.</a:t>
            </a:r>
          </a:p>
          <a:p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Собака </a:t>
            </a:r>
            <a:r>
              <a:rPr lang="ru-RU" sz="2400" b="1" i="1" dirty="0" smtClean="0">
                <a:solidFill>
                  <a:srgbClr val="FFFF00"/>
                </a:solidFill>
              </a:rPr>
              <a:t>– верная, положила   голову  на лапы, отдыхает и охраняет.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400420" cy="113982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Давайте опишем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девочку.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28604"/>
            <a:ext cx="50006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FF00"/>
                </a:solidFill>
              </a:rPr>
              <a:t>Девочка (ей можно дать имя) сидит на траве, о чем-то думает, обрывая ягодки с ветки, и бросает в кружечку, ноги она вытянула, т.к. устала от долгой ходьбы по лесу, девочка босая, на ней белое платье и красная косыночка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4643446"/>
            <a:ext cx="5929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Лицо девочки спокойное, загорелое, глаза опущены, а темные волосы выбиваются из-под косынки, спадая на грудь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00570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Что можете сказать о лице девочки и ее наряде?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428868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Где расположились грибники? Почему они выбрали это место?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143380"/>
            <a:ext cx="8143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FF00"/>
                </a:solidFill>
              </a:rPr>
              <a:t>Грибники расположились на красивой полянке в тени березки, среди сочной изумрудной травы, в которой виднеются цветы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57554" y="1643051"/>
            <a:ext cx="5214974" cy="121444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9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72140"/>
            <a:ext cx="8610600" cy="1133460"/>
          </a:xfrm>
          <a:prstGeom prst="rect">
            <a:avLst/>
          </a:prstGeom>
          <a:noFill/>
        </p:spPr>
      </p:pic>
      <p:pic>
        <p:nvPicPr>
          <p:cNvPr id="9" name="Picture 5" descr="00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714776" cy="364731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000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00306"/>
            <a:ext cx="4059954" cy="398622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Поляна</a:t>
            </a:r>
            <a:r>
              <a:rPr lang="ru-RU" sz="2800" b="1" i="1" dirty="0" smtClean="0">
                <a:solidFill>
                  <a:srgbClr val="FFFF00"/>
                </a:solidFill>
              </a:rPr>
              <a:t>  –   светлая, просторная, залитая   солнцем,   изумрудная   трава, кроткие полевые цветы.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Берёзки </a:t>
            </a:r>
            <a:r>
              <a:rPr lang="ru-RU" sz="2800" b="1" i="1" dirty="0" smtClean="0">
                <a:solidFill>
                  <a:srgbClr val="FFFF00"/>
                </a:solidFill>
              </a:rPr>
              <a:t>–   словно   сестрёнки, распустили    косы,   стоят  в сторонке.</a:t>
            </a:r>
          </a:p>
          <a:p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Лес </a:t>
            </a:r>
            <a:r>
              <a:rPr lang="ru-RU" sz="2800" b="1" i="1" dirty="0" smtClean="0">
                <a:solidFill>
                  <a:srgbClr val="FFFF00"/>
                </a:solidFill>
              </a:rPr>
              <a:t>– тёмный, встаёт стеной.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 descr="00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099" y="2456689"/>
            <a:ext cx="4059954" cy="398622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rmAutofit fontScale="90000"/>
          </a:bodyPr>
          <a:lstStyle/>
          <a:p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Щедрые дары природы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5" descr="000018 -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46" y="1071546"/>
            <a:ext cx="3611821" cy="321471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285860"/>
            <a:ext cx="1589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Кувшин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7859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– глиняный,    красно-коричневый, с питьём.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786058"/>
            <a:ext cx="1663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Корзина</a:t>
            </a:r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3575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– плетёная,  доверху наполненная   грибами.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357694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Ведро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7132" y="4786322"/>
            <a:ext cx="54168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– чёрное, утопающее в лесной 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 траве.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1" name="Picture 9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572140"/>
            <a:ext cx="8610600" cy="113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3471858" cy="235426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dirty="0" smtClean="0"/>
              <a:t>    Какие цвета использовал художник для изображения летнего дня?</a:t>
            </a:r>
          </a:p>
          <a:p>
            <a:pPr algn="just">
              <a:buNone/>
            </a:pPr>
            <a:endParaRPr lang="ru-RU" i="1" dirty="0" smtClean="0"/>
          </a:p>
          <a:p>
            <a:pPr algn="just">
              <a:buNone/>
            </a:pP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286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9900"/>
                </a:solidFill>
              </a:rPr>
              <a:t>Зеленый,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светло-зеленый, </a:t>
            </a:r>
          </a:p>
          <a:p>
            <a:r>
              <a:rPr lang="ru-RU" sz="2800" b="1" i="1" dirty="0" smtClean="0"/>
              <a:t>белый, </a:t>
            </a:r>
            <a:r>
              <a:rPr lang="ru-RU" sz="2800" b="1" i="1" dirty="0" smtClean="0">
                <a:solidFill>
                  <a:srgbClr val="FFFF00"/>
                </a:solidFill>
              </a:rPr>
              <a:t>желтый,</a:t>
            </a:r>
            <a:r>
              <a:rPr lang="ru-RU" sz="2800" b="1" i="1" dirty="0" smtClean="0"/>
              <a:t> </a:t>
            </a:r>
          </a:p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светло-коричневый, </a:t>
            </a:r>
            <a:r>
              <a:rPr lang="ru-RU" sz="2800" b="1" i="1" dirty="0" smtClean="0">
                <a:solidFill>
                  <a:srgbClr val="FF33CC"/>
                </a:solidFill>
              </a:rPr>
              <a:t>розовый,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красный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9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72140"/>
            <a:ext cx="8610600" cy="11334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928934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 smtClean="0"/>
              <a:t>Какие краски преобладают</a:t>
            </a:r>
          </a:p>
          <a:p>
            <a:pPr algn="just">
              <a:buNone/>
            </a:pPr>
            <a:r>
              <a:rPr lang="ru-RU" sz="2800" b="1" i="1" dirty="0" smtClean="0"/>
              <a:t> в картине?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714620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В картине художник использует краски теплых и холодных тонов, но больше – теплых. Чтобы передать богатство летней природы, художник использует сочетание этих цветов (красная косынка и белое платье девочки)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Какое впечатление произвела на вас картина?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/>
              <a:t>Глядя на картину, вспоминаю жаркое лето, вдыхаю запах ягод и цветов, создается впечатление, что я нахожусь там, на этой прекрасной полянке, где расположились грибники</a:t>
            </a:r>
          </a:p>
          <a:p>
            <a:pPr>
              <a:buNone/>
            </a:pPr>
            <a:endParaRPr lang="ru-RU" b="1" i="1" dirty="0" smtClean="0"/>
          </a:p>
          <a:p>
            <a:pPr algn="just">
              <a:buNone/>
            </a:pPr>
            <a:endParaRPr lang="ru-RU" b="1" i="1" dirty="0" smtClean="0"/>
          </a:p>
          <a:p>
            <a:pPr algn="just"/>
            <a:r>
              <a:rPr lang="ru-RU" b="1" i="1" dirty="0" smtClean="0"/>
              <a:t>Сочетание даже контрастных цветов придаёт картине особую красоту, вызывает чувство радости.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53536"/>
            <a:ext cx="7215238" cy="153239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А теперь – творческая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работа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дминистратор\Мои документы\Мои рисунки\Организатор клипов (Microsoft)\j0432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83720">
            <a:off x="64275" y="-36251"/>
            <a:ext cx="22304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226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2939"/>
            <a:ext cx="8858280" cy="5553588"/>
          </a:xfrm>
          <a:prstGeom prst="rect">
            <a:avLst/>
          </a:prstGeom>
          <a:noFill/>
        </p:spPr>
      </p:pic>
      <p:pic>
        <p:nvPicPr>
          <p:cNvPr id="6" name="Picture 7" descr="AbeillePetit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6469">
            <a:off x="5037512" y="2542605"/>
            <a:ext cx="762000" cy="674688"/>
          </a:xfrm>
          <a:prstGeom prst="rect">
            <a:avLst/>
          </a:prstGeom>
          <a:noFill/>
        </p:spPr>
      </p:pic>
      <p:pic>
        <p:nvPicPr>
          <p:cNvPr id="7" name="Picture 6" descr="butterflies_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752087">
            <a:off x="6720149" y="1790933"/>
            <a:ext cx="1039812" cy="103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58204" cy="138951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 </a:t>
            </a:r>
            <a:r>
              <a:rPr lang="ru-RU" sz="3200" dirty="0" smtClean="0">
                <a:latin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00971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речь учащихся; </a:t>
            </a:r>
            <a:endParaRPr lang="ru-RU" sz="1800" dirty="0" smtClean="0">
              <a:latin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наблюдать, составлять предложения, учить детей  описывать  изображенное на картине; </a:t>
            </a:r>
            <a:endParaRPr lang="ru-RU" sz="1800" dirty="0" smtClean="0">
              <a:latin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активизировать лексику учащихся по  теме, отрабатывать правописание падежных окончаний имён прилагательных; </a:t>
            </a:r>
            <a:endParaRPr lang="ru-RU" sz="1800" dirty="0" smtClean="0">
              <a:latin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расширить кругозор учащихся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познакомить с жизнью и творчеством А.А. Пластова;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любовь к родной природе. </a:t>
            </a:r>
            <a:endParaRPr lang="ru-RU" sz="4400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Описание картины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А.А. Пластова “Летом”.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Творческая работа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786190"/>
            <a:ext cx="704374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И так, друзья, внимание – 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ведь  прозвенел звонок, 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Садитесь поудобнее: 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 начнём скорей урок. </a:t>
            </a:r>
          </a:p>
          <a:p>
            <a:pPr algn="just"/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И. Суриков «Полдень»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6237"/>
            <a:ext cx="4114800" cy="452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Ярко солнце светит,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воздухе тепло.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И куда ни взглянешь,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Все кругом светло.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 лугу пестреют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Яркие цветы.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Золотом облиты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Темные листы.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Дремлет лес: ни звука,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Лист не шевелит,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Только жаворонок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воздухе звенит.</a:t>
            </a:r>
          </a:p>
          <a:p>
            <a:endParaRPr lang="ru-RU" dirty="0"/>
          </a:p>
        </p:txBody>
      </p:sp>
      <p:pic>
        <p:nvPicPr>
          <p:cNvPr id="4" name="Picture 32" descr="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535113" cy="1676400"/>
          </a:xfrm>
          <a:prstGeom prst="rect">
            <a:avLst/>
          </a:prstGeom>
          <a:noFill/>
        </p:spPr>
      </p:pic>
      <p:pic>
        <p:nvPicPr>
          <p:cNvPr id="5" name="Picture 29" descr="62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00052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104212"/>
          </a:xfrm>
        </p:spPr>
        <p:txBody>
          <a:bodyPr>
            <a:normAutofit fontScale="90000"/>
          </a:bodyPr>
          <a:lstStyle/>
          <a:p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/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chemeClr val="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Мир А.А.Пластова  - 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мир вечной крестьянской России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7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1"/>
            <a:ext cx="3548058" cy="37147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29" descr="62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429000"/>
            <a:ext cx="5029200" cy="3048000"/>
          </a:xfrm>
          <a:prstGeom prst="rect">
            <a:avLst/>
          </a:prstGeom>
          <a:noFill/>
        </p:spPr>
      </p:pic>
      <p:pic>
        <p:nvPicPr>
          <p:cNvPr id="5" name="Picture 32" descr="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928802"/>
            <a:ext cx="153511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400948" cy="1461270"/>
          </a:xfrm>
        </p:spPr>
        <p:txBody>
          <a:bodyPr>
            <a:normAutofit fontScale="90000"/>
          </a:bodyPr>
          <a:lstStyle/>
          <a:p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Тема красоты родной природы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8" descr="пластов золотые березы 1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670300" cy="2540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10" descr="пластов июльский вечер 19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644900" cy="2540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12" descr="пластов стожки 19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657600" cy="22764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364331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«Золотые берёзы», 1950 год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7" name="Picture 15" descr="622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000504"/>
            <a:ext cx="4524404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3643314"/>
            <a:ext cx="3238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«</a:t>
            </a:r>
            <a:r>
              <a:rPr lang="ru-RU" b="1" i="1" dirty="0" smtClean="0">
                <a:solidFill>
                  <a:srgbClr val="FFFF00"/>
                </a:solidFill>
              </a:rPr>
              <a:t>Июльский вечер», 1940 год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6286520"/>
            <a:ext cx="2496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«Стожки», 1952 год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686568" cy="1175200"/>
          </a:xfrm>
        </p:spPr>
        <p:txBody>
          <a:bodyPr>
            <a:normAutofit fontScale="90000"/>
          </a:bodyPr>
          <a:lstStyle/>
          <a:p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Тема крестьянского труда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5" descr="пласов на поповой поляне 19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759200" cy="2540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7" descr="пластов сенок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886200" cy="2514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9" descr="пластов ужин тракторис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3810000" cy="4429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3500438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«</a:t>
            </a:r>
            <a:r>
              <a:rPr lang="ru-RU" b="1" i="1" dirty="0" smtClean="0">
                <a:solidFill>
                  <a:srgbClr val="FFFF00"/>
                </a:solidFill>
              </a:rPr>
              <a:t>На Поповой поляне», 1938 год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6488668"/>
            <a:ext cx="128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«Сенокос»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6143644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«Ужин тракториста»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Жизненная правда полотен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</a:b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Monotype Corsiva"/>
              </a:rPr>
              <a:t>А.А. Пластова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2" descr="4e7a4414a20fcc01928c08b88432f1b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4038600" cy="313608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25" descr="svid170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382" y="3571876"/>
            <a:ext cx="2237442" cy="296704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24" descr="Jiva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8"/>
            <a:ext cx="2643206" cy="273435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Картина "Летом. Грибы"</a:t>
            </a:r>
            <a:b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</a:br>
            <a:r>
              <a:rPr lang="ru-RU" sz="4800" b="1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Аркадия Александровича Пластова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2571744"/>
            <a:ext cx="4143404" cy="392909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dirty="0"/>
          </a:p>
        </p:txBody>
      </p:sp>
      <p:pic>
        <p:nvPicPr>
          <p:cNvPr id="7" name="Picture 4" descr="622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7715304" cy="3728662"/>
          </a:xfrm>
          <a:prstGeom prst="rect">
            <a:avLst/>
          </a:prstGeom>
          <a:noFill/>
        </p:spPr>
      </p:pic>
      <p:pic>
        <p:nvPicPr>
          <p:cNvPr id="8" name="Picture 7" descr="AbeillePeti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6469">
            <a:off x="1036986" y="2256853"/>
            <a:ext cx="762000" cy="674688"/>
          </a:xfrm>
          <a:prstGeom prst="rect">
            <a:avLst/>
          </a:prstGeom>
          <a:noFill/>
        </p:spPr>
      </p:pic>
      <p:pic>
        <p:nvPicPr>
          <p:cNvPr id="9" name="Picture 6" descr="butterflies_6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52087">
            <a:off x="5148513" y="3505446"/>
            <a:ext cx="1039812" cy="103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152</TotalTime>
  <Words>589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Урок развития речи в 5-м классе по картине  А.А. Пластова "Летом" </vt:lpstr>
      <vt:lpstr>Цели:  </vt:lpstr>
      <vt:lpstr>Описание картины  А.А. Пластова “Летом”. Творческая работа</vt:lpstr>
      <vt:lpstr>И. Суриков «Полдень»</vt:lpstr>
      <vt:lpstr> Мир А.А.Пластова  -  мир вечной крестьянской России </vt:lpstr>
      <vt:lpstr>Тема красоты родной природы </vt:lpstr>
      <vt:lpstr>Тема крестьянского труда </vt:lpstr>
      <vt:lpstr>Жизненная правда полотен А.А. Пластова </vt:lpstr>
      <vt:lpstr>Картина "Летом. Грибы" Аркадия Александровича Пластова</vt:lpstr>
      <vt:lpstr>     Учимся понимать  картину</vt:lpstr>
      <vt:lpstr>Слайд 11</vt:lpstr>
      <vt:lpstr>Слайд 12</vt:lpstr>
      <vt:lpstr>Слайд 13</vt:lpstr>
      <vt:lpstr>Слайд 14</vt:lpstr>
      <vt:lpstr>Слайд 15</vt:lpstr>
      <vt:lpstr>Щедрые дары природы </vt:lpstr>
      <vt:lpstr>Слайд 17</vt:lpstr>
      <vt:lpstr>Какое впечатление произвела на вас картина? </vt:lpstr>
      <vt:lpstr>А теперь – творческая 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картины  А.А. Пластова “Летом”. </dc:title>
  <cp:lastModifiedBy>Admin</cp:lastModifiedBy>
  <cp:revision>20</cp:revision>
  <dcterms:modified xsi:type="dcterms:W3CDTF">2011-01-26T15:06:56Z</dcterms:modified>
</cp:coreProperties>
</file>