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57" r:id="rId9"/>
    <p:sldId id="265" r:id="rId10"/>
    <p:sldId id="258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2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357166"/>
            <a:ext cx="7772400" cy="1470025"/>
          </a:xfrm>
        </p:spPr>
        <p:txBody>
          <a:bodyPr/>
          <a:lstStyle/>
          <a:p>
            <a:r>
              <a:rPr lang="ru-RU" dirty="0" smtClean="0"/>
              <a:t>Прямая речь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43042" y="5105400"/>
            <a:ext cx="6400800" cy="175260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Урок в 5 классе</a:t>
            </a:r>
          </a:p>
          <a:p>
            <a:r>
              <a:rPr lang="ru-RU" sz="2800" dirty="0" smtClean="0"/>
              <a:t>Учитель: Литвинова Е.С., школа №78 </a:t>
            </a:r>
            <a:endParaRPr lang="ru-RU" sz="2800" dirty="0"/>
          </a:p>
        </p:txBody>
      </p:sp>
      <p:pic>
        <p:nvPicPr>
          <p:cNvPr id="4" name="Рисунок 3" descr="Servicii-educative-After-school_4369163_127836066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4678" y="1571612"/>
            <a:ext cx="3429000" cy="3429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Подведение итогов:</a:t>
            </a:r>
            <a:endParaRPr lang="ru-RU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428736"/>
            <a:ext cx="7929586" cy="5429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792958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0" y="1571612"/>
            <a:ext cx="7929586" cy="14847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Проверочная работа</a:t>
            </a:r>
            <a:endParaRPr lang="ru-RU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1571612"/>
            <a:ext cx="7329510" cy="435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8129494-kids-with-a-blank-board-against-white-backgroun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4612" y="3479153"/>
            <a:ext cx="4143404" cy="3378847"/>
          </a:xfrm>
          <a:prstGeom prst="rect">
            <a:avLst/>
          </a:prstGeom>
        </p:spPr>
      </p:pic>
      <p:pic>
        <p:nvPicPr>
          <p:cNvPr id="5" name="Рисунок 4" descr="vector-frames_94597.jpg"/>
          <p:cNvPicPr>
            <a:picLocks noChangeAspect="1"/>
          </p:cNvPicPr>
          <p:nvPr/>
        </p:nvPicPr>
        <p:blipFill>
          <a:blip r:embed="rId3"/>
          <a:srcRect l="42811" t="14057" r="5671" b="50000"/>
          <a:stretch>
            <a:fillRect/>
          </a:stretch>
        </p:blipFill>
        <p:spPr>
          <a:xfrm>
            <a:off x="428596" y="2000240"/>
            <a:ext cx="3071834" cy="214314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357159" y="2285992"/>
            <a:ext cx="3286148" cy="17081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1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Мария Ивановна</a:t>
            </a:r>
          </a:p>
          <a:p>
            <a:pPr algn="ctr"/>
            <a:r>
              <a:rPr lang="ru-RU" sz="21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сказала так: </a:t>
            </a:r>
          </a:p>
          <a:p>
            <a:pPr algn="ctr"/>
            <a:r>
              <a:rPr lang="ru-RU" sz="21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«Домашнее задание </a:t>
            </a:r>
          </a:p>
          <a:p>
            <a:pPr algn="ctr"/>
            <a:r>
              <a:rPr lang="ru-RU" sz="21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делать необязательно!»</a:t>
            </a:r>
            <a:endParaRPr lang="ru-RU" sz="21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7" name="Рисунок 6" descr="vector-frames_94597.jpg"/>
          <p:cNvPicPr>
            <a:picLocks noChangeAspect="1"/>
          </p:cNvPicPr>
          <p:nvPr/>
        </p:nvPicPr>
        <p:blipFill>
          <a:blip r:embed="rId3"/>
          <a:srcRect l="42811" t="14057" r="5671" b="50000"/>
          <a:stretch>
            <a:fillRect/>
          </a:stretch>
        </p:blipFill>
        <p:spPr>
          <a:xfrm>
            <a:off x="4214810" y="857232"/>
            <a:ext cx="3071834" cy="3500462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4000496" y="1214422"/>
            <a:ext cx="3286148" cy="23544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1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«Нет, неправда! - Мария Ивановна</a:t>
            </a:r>
          </a:p>
          <a:p>
            <a:pPr algn="ctr"/>
            <a:r>
              <a:rPr lang="ru-RU" sz="21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сказала  вот так, - </a:t>
            </a:r>
          </a:p>
          <a:p>
            <a:pPr algn="ctr"/>
            <a:r>
              <a:rPr lang="ru-RU" sz="21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Домашнее задание </a:t>
            </a:r>
          </a:p>
          <a:p>
            <a:pPr algn="ctr"/>
            <a:r>
              <a:rPr lang="ru-RU" sz="21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делать необязательно тем, кто выполнил все задания в классе!»</a:t>
            </a:r>
            <a:endParaRPr lang="ru-RU" sz="21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3500" dirty="0" smtClean="0"/>
              <a:t>О чем спорят ребята?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500" dirty="0" smtClean="0"/>
              <a:t>Кто бы мог быстро разрешить их спор?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500" dirty="0" smtClean="0"/>
              <a:t>А как вы думаете, кто из них прав?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500" dirty="0" smtClean="0"/>
              <a:t>Ребята, а вы обратили внимание, на пунктуацию этих предложений? Что в них особенного?</a:t>
            </a:r>
          </a:p>
          <a:p>
            <a:pPr marL="514350" indent="-514350">
              <a:buNone/>
            </a:pPr>
            <a:r>
              <a:rPr lang="ru-RU" sz="3500" b="1" u="sng" dirty="0" smtClean="0">
                <a:solidFill>
                  <a:srgbClr val="7030A0"/>
                </a:solidFill>
              </a:rPr>
              <a:t>Кавычки – это знак выделения, служат для обозначения прямой речи.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500" dirty="0" smtClean="0"/>
              <a:t>А может ли кто-нибудь в классе объяснить термин «прямая речь»?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500" dirty="0" smtClean="0"/>
              <a:t>Давайте познакомимся с этим термином при помощи нашего учебника.</a:t>
            </a:r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Закрепление материала:</a:t>
            </a:r>
            <a:endParaRPr lang="ru-RU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357298"/>
            <a:ext cx="7358114" cy="4525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Слова автора в конце:</a:t>
            </a:r>
          </a:p>
          <a:p>
            <a:pPr marL="514350" indent="-514350">
              <a:buFont typeface="+mj-lt"/>
              <a:buAutoNum type="arabicPeriod"/>
            </a:pP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Слова автора в начале:</a:t>
            </a:r>
          </a:p>
          <a:p>
            <a:pPr marL="514350" indent="-514350">
              <a:buFont typeface="+mj-lt"/>
              <a:buAutoNum type="arabicPeriod"/>
            </a:pP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Слова автора в середине: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336000" y="1214422"/>
            <a:ext cx="5937844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«П!» – а.</a:t>
            </a:r>
          </a:p>
          <a:p>
            <a:pPr algn="ctr"/>
            <a:r>
              <a:rPr lang="ru-RU" sz="5400" b="1" cap="none" spc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«П,» - а.     «П?» - а.</a:t>
            </a:r>
            <a:endParaRPr lang="ru-RU" sz="5400" b="1" cap="none" spc="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401209" y="2857496"/>
            <a:ext cx="5742791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А: «П».</a:t>
            </a:r>
          </a:p>
          <a:p>
            <a:pPr algn="ctr"/>
            <a:r>
              <a:rPr lang="ru-RU" sz="5400" b="1" cap="none" spc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А: «П!»       А: «П?»</a:t>
            </a:r>
            <a:endParaRPr lang="ru-RU" sz="5400" b="1" cap="none" spc="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564174" y="4572008"/>
            <a:ext cx="35798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«П, - а, -П».</a:t>
            </a:r>
            <a:endParaRPr lang="ru-RU" sz="5400" b="1" cap="none" spc="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142976" y="5500702"/>
            <a:ext cx="79292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«П! - А, -П».     «П, - а, –П!!</a:t>
            </a:r>
            <a:endParaRPr lang="ru-RU" sz="5400" b="1" cap="none" spc="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00034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eorgia" pitchFamily="18" charset="0"/>
                <a:ea typeface="+mj-ea"/>
                <a:cs typeface="+mj-cs"/>
              </a:rPr>
              <a:t>Творческая мастерская: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Georgia" pitchFamily="18" charset="0"/>
              <a:ea typeface="+mj-ea"/>
              <a:cs typeface="+mj-cs"/>
            </a:endParaRPr>
          </a:p>
        </p:txBody>
      </p:sp>
      <p:pic>
        <p:nvPicPr>
          <p:cNvPr id="5" name="Рисунок 4" descr="22881225834036_184847sdccmyk3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00760" y="4357694"/>
            <a:ext cx="1436398" cy="2500306"/>
          </a:xfrm>
          <a:prstGeom prst="rect">
            <a:avLst/>
          </a:prstGeom>
        </p:spPr>
      </p:pic>
      <p:pic>
        <p:nvPicPr>
          <p:cNvPr id="6" name="Рисунок 5" descr="untitled.bmp"/>
          <p:cNvPicPr>
            <a:picLocks noChangeAspect="1"/>
          </p:cNvPicPr>
          <p:nvPr/>
        </p:nvPicPr>
        <p:blipFill>
          <a:blip r:embed="rId3" cstate="print"/>
          <a:srcRect r="55882" b="42704"/>
          <a:stretch>
            <a:fillRect/>
          </a:stretch>
        </p:blipFill>
        <p:spPr>
          <a:xfrm>
            <a:off x="2000232" y="4000504"/>
            <a:ext cx="1256323" cy="2428892"/>
          </a:xfrm>
          <a:prstGeom prst="rect">
            <a:avLst/>
          </a:prstGeom>
        </p:spPr>
      </p:pic>
      <p:pic>
        <p:nvPicPr>
          <p:cNvPr id="7" name="Рисунок 6" descr="0_61ec3_58234ad4_XL.jpg"/>
          <p:cNvPicPr>
            <a:picLocks noChangeAspect="1"/>
          </p:cNvPicPr>
          <p:nvPr/>
        </p:nvPicPr>
        <p:blipFill>
          <a:blip r:embed="rId4"/>
          <a:srcRect l="4687" t="10151" r="62500" b="54195"/>
          <a:stretch>
            <a:fillRect/>
          </a:stretch>
        </p:blipFill>
        <p:spPr>
          <a:xfrm>
            <a:off x="0" y="1571612"/>
            <a:ext cx="4000496" cy="2428892"/>
          </a:xfrm>
          <a:prstGeom prst="rect">
            <a:avLst/>
          </a:prstGeom>
        </p:spPr>
      </p:pic>
      <p:pic>
        <p:nvPicPr>
          <p:cNvPr id="8" name="Рисунок 7" descr="0_61ec3_58234ad4_XL.jpg"/>
          <p:cNvPicPr>
            <a:picLocks noChangeAspect="1"/>
          </p:cNvPicPr>
          <p:nvPr/>
        </p:nvPicPr>
        <p:blipFill>
          <a:blip r:embed="rId4"/>
          <a:srcRect l="4687" t="10151" r="62500" b="54195"/>
          <a:stretch>
            <a:fillRect/>
          </a:stretch>
        </p:blipFill>
        <p:spPr>
          <a:xfrm>
            <a:off x="3929058" y="1928802"/>
            <a:ext cx="3714776" cy="2428892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 rot="21127493">
            <a:off x="89152" y="1759836"/>
            <a:ext cx="3898310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- Слушай, Настя, а что </a:t>
            </a:r>
          </a:p>
          <a:p>
            <a:pPr algn="ctr"/>
            <a:r>
              <a:rPr lang="ru-RU" sz="2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нас мама просила сделать </a:t>
            </a:r>
          </a:p>
          <a:p>
            <a:pPr algn="ctr"/>
            <a:r>
              <a:rPr lang="ru-RU" sz="2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сразу, как мы</a:t>
            </a:r>
          </a:p>
          <a:p>
            <a:pPr algn="ctr"/>
            <a:r>
              <a:rPr lang="ru-RU" sz="2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вернемся со школы?</a:t>
            </a:r>
            <a:endParaRPr lang="ru-RU" sz="2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0" name="Прямоугольник 9"/>
          <p:cNvSpPr/>
          <p:nvPr/>
        </p:nvSpPr>
        <p:spPr>
          <a:xfrm rot="21127493">
            <a:off x="4257855" y="2486356"/>
            <a:ext cx="3276153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- Мама утром сказала: </a:t>
            </a:r>
          </a:p>
          <a:p>
            <a:pPr algn="ctr"/>
            <a:r>
              <a:rPr lang="ru-RU" sz="2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…</a:t>
            </a:r>
            <a:endParaRPr lang="ru-RU" sz="2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1" name="Прямоугольник 10"/>
          <p:cNvSpPr/>
          <p:nvPr/>
        </p:nvSpPr>
        <p:spPr>
          <a:xfrm rot="21127493">
            <a:off x="326181" y="2092693"/>
            <a:ext cx="3492303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- Точно!</a:t>
            </a:r>
          </a:p>
          <a:p>
            <a:pPr algn="ctr"/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А еще она просила: «…»</a:t>
            </a:r>
            <a:endParaRPr lang="ru-RU" sz="2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2" name="Прямоугольник 11"/>
          <p:cNvSpPr/>
          <p:nvPr/>
        </p:nvSpPr>
        <p:spPr>
          <a:xfrm rot="21127493">
            <a:off x="4309028" y="2257721"/>
            <a:ext cx="282372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>
              <a:buFontTx/>
              <a:buChar char="-"/>
            </a:pPr>
            <a:r>
              <a:rPr lang="ru-RU" sz="2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Ой, надо быстрее</a:t>
            </a:r>
          </a:p>
          <a:p>
            <a:pPr algn="ctr">
              <a:buFontTx/>
              <a:buChar char="-"/>
            </a:pPr>
            <a:r>
              <a:rPr lang="ru-RU" sz="2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выполнять. </a:t>
            </a:r>
          </a:p>
          <a:p>
            <a:pPr algn="ctr"/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А то мама придет с </a:t>
            </a:r>
          </a:p>
          <a:p>
            <a:pPr algn="ctr"/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Работы и</a:t>
            </a:r>
            <a:r>
              <a:rPr lang="ru-RU" sz="2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скажет: …</a:t>
            </a:r>
            <a:endParaRPr lang="ru-RU" sz="2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Задание №2</a:t>
            </a:r>
            <a:endParaRPr lang="ru-RU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714488"/>
            <a:ext cx="7901199" cy="514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428596" y="928670"/>
            <a:ext cx="72866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Georgia" pitchFamily="18" charset="0"/>
              </a:rPr>
              <a:t>Расставьте номера предложений в нужную колонку, устно объясняя пунктуацию.</a:t>
            </a:r>
            <a:endParaRPr lang="ru-RU" sz="2400" dirty="0">
              <a:latin typeface="Georgia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00034" y="2143116"/>
            <a:ext cx="100219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1, 3. </a:t>
            </a:r>
            <a:endParaRPr lang="ru-RU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 flipH="1" flipV="1">
            <a:off x="5965835" y="3964785"/>
            <a:ext cx="213520" cy="79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2357422" y="2214554"/>
            <a:ext cx="100219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4, 6. </a:t>
            </a:r>
            <a:endParaRPr lang="ru-RU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286248" y="2214554"/>
            <a:ext cx="100219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5, 8. </a:t>
            </a:r>
            <a:endParaRPr lang="ru-RU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215074" y="2214554"/>
            <a:ext cx="100219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2, 7. </a:t>
            </a:r>
            <a:endParaRPr lang="ru-RU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r>
              <a:rPr lang="ru-RU" dirty="0" smtClean="0"/>
              <a:t>Проверка знаний:</a:t>
            </a: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928778"/>
            <a:ext cx="8699462" cy="492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0" y="928670"/>
            <a:ext cx="87154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2"/>
            <a:r>
              <a:rPr lang="ru-RU" sz="2400" b="1" u="sng" dirty="0" smtClean="0"/>
              <a:t>Задание: «Путаница» </a:t>
            </a:r>
          </a:p>
          <a:p>
            <a:r>
              <a:rPr lang="ru-RU" sz="2400" dirty="0" smtClean="0"/>
              <a:t>Восстановите истину, исправьте ошибки в разборе предложения.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b="12500"/>
          <a:stretch>
            <a:fillRect/>
          </a:stretch>
        </p:blipFill>
        <p:spPr bwMode="auto">
          <a:xfrm>
            <a:off x="0" y="0"/>
            <a:ext cx="7858148" cy="6000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Прямоугольник 5"/>
          <p:cNvSpPr/>
          <p:nvPr/>
        </p:nvSpPr>
        <p:spPr>
          <a:xfrm>
            <a:off x="1000100" y="5643578"/>
            <a:ext cx="442146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Пожалуйста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313</Words>
  <PresentationFormat>Экран (4:3)</PresentationFormat>
  <Paragraphs>57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Прямая речь</vt:lpstr>
      <vt:lpstr>Проверочная работа</vt:lpstr>
      <vt:lpstr>Слайд 3</vt:lpstr>
      <vt:lpstr>Слайд 4</vt:lpstr>
      <vt:lpstr>Закрепление материала:</vt:lpstr>
      <vt:lpstr>Слайд 6</vt:lpstr>
      <vt:lpstr>Задание №2</vt:lpstr>
      <vt:lpstr>Проверка знаний:</vt:lpstr>
      <vt:lpstr>Слайд 9</vt:lpstr>
      <vt:lpstr>Подведение итогов: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Прямая речь</dc:title>
  <cp:lastModifiedBy>Admin</cp:lastModifiedBy>
  <cp:revision>8</cp:revision>
  <dcterms:modified xsi:type="dcterms:W3CDTF">2013-11-16T17:28:16Z</dcterms:modified>
</cp:coreProperties>
</file>