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2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714488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Простые и сложные предложения</a:t>
            </a:r>
            <a:endParaRPr lang="ru-RU" sz="40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Урок русского языка в 5 классе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Учитель: Литвинова Е.С.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Задание №2.</a:t>
            </a:r>
            <a:endParaRPr lang="ru-RU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14488"/>
            <a:ext cx="822960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85786" y="5000636"/>
            <a:ext cx="80010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3300"/>
                </a:solidFill>
                <a:latin typeface="Georgia" pitchFamily="18" charset="0"/>
              </a:rPr>
              <a:t>Спишите предложения, расставьте знаки препинания, подчеркните однородные члены.</a:t>
            </a:r>
            <a:endParaRPr lang="ru-RU" sz="2800" b="1" dirty="0">
              <a:solidFill>
                <a:srgbClr val="0033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28736"/>
            <a:ext cx="822960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71472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Задание №3.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Выводы:</a:t>
            </a:r>
            <a:endParaRPr lang="ru-RU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3300"/>
                </a:solidFill>
                <a:latin typeface="Georgia" pitchFamily="18" charset="0"/>
              </a:rPr>
              <a:t>Синтаксис – это раздел науки о языке, изучающий предложение, словосочетание и текст.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3300"/>
                </a:solidFill>
                <a:latin typeface="Georgia" pitchFamily="18" charset="0"/>
              </a:rPr>
              <a:t>По наличию грамматических основ предложение делится на простое и сложное.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3300"/>
                </a:solidFill>
                <a:latin typeface="Georgia" pitchFamily="18" charset="0"/>
              </a:rPr>
              <a:t>В простом предложении перед союзом И, соединяющим однородные члены, запятая не ставится, а в сложном предложении перед союзом И мы будем всегда ставить запятую.</a:t>
            </a:r>
            <a:endParaRPr lang="ru-RU" dirty="0">
              <a:solidFill>
                <a:srgbClr val="0033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Цели и задачи урока:</a:t>
            </a: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003300"/>
            </a:solidFill>
          </a:ln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Вспомнить основные изученные термины по разделу «Синтаксис»;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Выяснить, в чем же разница между сложным и простым предложениями;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Уметь отличать на письме сложное предложение от простого и использовать сложное предложение в собственной речи.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Блиц-опрос «Кто быстрее»</a:t>
            </a: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43536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Самая маленькая синтаксическая единица?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Словосочетание, предложение изучает раздел науки..?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Предложение «Напишите правильно!» по цели..?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Подлежащее и сказуемое – это..?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предложении «Лесной запах усиливался» грамматической основой будет …?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Предложение, которое содержит в себе сообщение о чем-либо по цели высказывания является ..?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Вопросительное предложение содержит в себе..?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1714488"/>
            <a:ext cx="352615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словосочетание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43372" y="1928802"/>
            <a:ext cx="22772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синтаксис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2786058"/>
            <a:ext cx="33028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побудительное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86050" y="3143248"/>
            <a:ext cx="58579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Грамматическая основа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0298" y="4143380"/>
            <a:ext cx="58579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Запах усиливался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14612" y="4714884"/>
            <a:ext cx="58579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побудительное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57290" y="5857892"/>
            <a:ext cx="585791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вопрос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Развиваем внимание </a:t>
            </a:r>
            <a:b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Играем в слова</a:t>
            </a: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8229600" cy="14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20" y="3214686"/>
            <a:ext cx="857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1) </a:t>
            </a:r>
            <a:endParaRPr lang="ru-RU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286124"/>
            <a:ext cx="5362591" cy="52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9" y="3857628"/>
            <a:ext cx="6072230" cy="48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428596" y="4286256"/>
            <a:ext cx="4301177" cy="1323439"/>
          </a:xfrm>
          <a:prstGeom prst="rect">
            <a:avLst/>
          </a:prstGeom>
          <a:noFill/>
          <a:ln>
            <a:solidFill>
              <a:srgbClr val="0033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Шествовать  и </a:t>
            </a:r>
          </a:p>
          <a:p>
            <a:pPr algn="ctr"/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шефствовать</a:t>
            </a:r>
            <a:endParaRPr lang="ru-RU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1500174"/>
            <a:ext cx="866717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стная синтаксическая минутка</a:t>
            </a: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85861"/>
            <a:ext cx="5305425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000372"/>
            <a:ext cx="678661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0" y="1857364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214686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4500570"/>
            <a:ext cx="8358246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ru-RU" sz="2800" dirty="0" smtClean="0">
                <a:latin typeface="Georgia" pitchFamily="18" charset="0"/>
              </a:rPr>
              <a:t>Присяду на камень </a:t>
            </a:r>
            <a:r>
              <a:rPr lang="ru-RU" sz="2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и</a:t>
            </a:r>
            <a:r>
              <a:rPr lang="ru-RU" sz="2800" dirty="0" smtClean="0">
                <a:latin typeface="Georgia" pitchFamily="18" charset="0"/>
              </a:rPr>
              <a:t> слушаю иволги плач.</a:t>
            </a:r>
          </a:p>
          <a:p>
            <a:pPr marL="514350" indent="-514350">
              <a:buAutoNum type="arabicParenR"/>
            </a:pPr>
            <a:endParaRPr lang="ru-RU" sz="2800" dirty="0" smtClean="0">
              <a:latin typeface="Georgia" pitchFamily="18" charset="0"/>
            </a:endParaRPr>
          </a:p>
          <a:p>
            <a:pPr marL="514350" indent="-514350">
              <a:buAutoNum type="arabicParenR"/>
            </a:pPr>
            <a:r>
              <a:rPr lang="ru-RU" sz="2800" dirty="0" smtClean="0">
                <a:latin typeface="Georgia" pitchFamily="18" charset="0"/>
              </a:rPr>
              <a:t>Северный ветер несет свинцовые облака</a:t>
            </a:r>
            <a:r>
              <a:rPr lang="ru-RU" sz="2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, и</a:t>
            </a:r>
            <a:r>
              <a:rPr lang="ru-RU" sz="2800" dirty="0" smtClean="0">
                <a:latin typeface="Georgia" pitchFamily="18" charset="0"/>
              </a:rPr>
              <a:t> в воздухе появляются белые снежинки.</a:t>
            </a:r>
            <a:endParaRPr lang="ru-RU" sz="2800" dirty="0">
              <a:latin typeface="Georgia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572000" y="4929198"/>
            <a:ext cx="1357322" cy="1588"/>
          </a:xfrm>
          <a:prstGeom prst="line">
            <a:avLst/>
          </a:prstGeom>
          <a:ln w="444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572000" y="5072074"/>
            <a:ext cx="1357322" cy="1588"/>
          </a:xfrm>
          <a:prstGeom prst="line">
            <a:avLst/>
          </a:prstGeom>
          <a:ln w="444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071538" y="5000636"/>
            <a:ext cx="1357322" cy="1588"/>
          </a:xfrm>
          <a:prstGeom prst="line">
            <a:avLst/>
          </a:prstGeom>
          <a:ln w="444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071538" y="5143512"/>
            <a:ext cx="1357322" cy="1588"/>
          </a:xfrm>
          <a:prstGeom prst="line">
            <a:avLst/>
          </a:prstGeom>
          <a:ln w="444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714612" y="5786454"/>
            <a:ext cx="928694" cy="1588"/>
          </a:xfrm>
          <a:prstGeom prst="line">
            <a:avLst/>
          </a:prstGeom>
          <a:ln w="444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786182" y="5786454"/>
            <a:ext cx="928694" cy="1588"/>
          </a:xfrm>
          <a:prstGeom prst="line">
            <a:avLst/>
          </a:prstGeom>
          <a:ln w="444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786182" y="5857892"/>
            <a:ext cx="928694" cy="1588"/>
          </a:xfrm>
          <a:prstGeom prst="line">
            <a:avLst/>
          </a:prstGeom>
          <a:ln w="444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428860" y="6215082"/>
            <a:ext cx="1928826" cy="1588"/>
          </a:xfrm>
          <a:prstGeom prst="line">
            <a:avLst/>
          </a:prstGeom>
          <a:ln w="444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428860" y="6357958"/>
            <a:ext cx="2000264" cy="1588"/>
          </a:xfrm>
          <a:prstGeom prst="line">
            <a:avLst/>
          </a:prstGeom>
          <a:ln w="444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500694" y="6215082"/>
            <a:ext cx="1643074" cy="1588"/>
          </a:xfrm>
          <a:prstGeom prst="line">
            <a:avLst/>
          </a:prstGeom>
          <a:ln w="444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Вывод по заданию:</a:t>
            </a:r>
            <a:endParaRPr lang="ru-RU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Первое предложение простое, так как в нем </a:t>
            </a:r>
            <a:r>
              <a:rPr lang="ru-RU" b="1" u="sng" dirty="0" smtClean="0">
                <a:solidFill>
                  <a:srgbClr val="003300"/>
                </a:solidFill>
              </a:rPr>
              <a:t>1 грамматическая основа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Второе предложение сложное, так как состоит </a:t>
            </a:r>
            <a:r>
              <a:rPr lang="ru-RU" b="1" u="sng" dirty="0" smtClean="0">
                <a:solidFill>
                  <a:srgbClr val="003300"/>
                </a:solidFill>
              </a:rPr>
              <a:t>из двух грамматических основ</a:t>
            </a:r>
            <a:r>
              <a:rPr lang="ru-RU" dirty="0" smtClean="0"/>
              <a:t>, объединенных союзом 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первом предложении перед союзом И </a:t>
            </a:r>
            <a:r>
              <a:rPr lang="ru-RU" b="1" dirty="0" smtClean="0">
                <a:solidFill>
                  <a:srgbClr val="003300"/>
                </a:solidFill>
              </a:rPr>
              <a:t>запятая не ставится</a:t>
            </a:r>
            <a:r>
              <a:rPr lang="ru-RU" dirty="0" smtClean="0"/>
              <a:t>, так как он объединяет однородные сказуемые. А во втором </a:t>
            </a:r>
            <a:r>
              <a:rPr lang="ru-RU" b="1" dirty="0" smtClean="0">
                <a:solidFill>
                  <a:srgbClr val="003300"/>
                </a:solidFill>
              </a:rPr>
              <a:t>ставится, так как там союз соединяет простые предложения в составе сложного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Теоретическая база</a:t>
            </a:r>
            <a:endParaRPr lang="ru-RU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Простое предложение </a:t>
            </a:r>
            <a:r>
              <a:rPr lang="ru-RU" dirty="0" smtClean="0"/>
              <a:t>– это предложение, в котором одна грамматическая основа.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Сложное предложение </a:t>
            </a:r>
            <a:r>
              <a:rPr lang="ru-RU" dirty="0" smtClean="0"/>
              <a:t>– это предложение, в котором не менее двух грамматических основ.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/>
              <a:t>Простые предложения в составе сложного могут между собой объединяться при помощи союза – это </a:t>
            </a: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союзное</a:t>
            </a:r>
            <a:r>
              <a:rPr lang="ru-RU" dirty="0" smtClean="0"/>
              <a:t> сложное предложение. А могут объединяться без союза, то есть по смыслу – это </a:t>
            </a: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бессоюзное</a:t>
            </a:r>
            <a:r>
              <a:rPr lang="ru-RU" dirty="0" smtClean="0"/>
              <a:t> предложение.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работы над предложением</a:t>
            </a:r>
            <a:endParaRPr lang="ru-RU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57214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Находим в предложении все главные члены.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 smtClean="0"/>
              <a:t>Определяем количество грамматических основ.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 smtClean="0"/>
              <a:t>Если перед нами сложное предложение, то ищем союз и делаем вывод – 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союзное оно или бессоюзное. 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571868" y="1928802"/>
            <a:ext cx="785818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3571868" y="3571876"/>
            <a:ext cx="785818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1357290" y="5643578"/>
            <a:ext cx="35719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786314" y="5643578"/>
            <a:ext cx="428628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Закрепление материала:</a:t>
            </a:r>
            <a:endParaRPr lang="ru-RU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571744"/>
            <a:ext cx="914400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28596" y="1428736"/>
            <a:ext cx="842968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800" b="1" dirty="0" smtClean="0">
                <a:solidFill>
                  <a:srgbClr val="003300"/>
                </a:solidFill>
              </a:rPr>
              <a:t>Выпишите только сложные предложения, работая по алгоритму, расставьте знаки препинания:</a:t>
            </a:r>
          </a:p>
          <a:p>
            <a:pPr marL="342900" indent="-342900">
              <a:buAutoNum type="arabicParenR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417</Words>
  <PresentationFormat>Экран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Простые и сложные предложения</vt:lpstr>
      <vt:lpstr>Цели и задачи урока:</vt:lpstr>
      <vt:lpstr>Блиц-опрос «Кто быстрее»</vt:lpstr>
      <vt:lpstr>Развиваем внимание  Играем в слова</vt:lpstr>
      <vt:lpstr>Устная синтаксическая минутка</vt:lpstr>
      <vt:lpstr>Вывод по заданию:</vt:lpstr>
      <vt:lpstr>Теоретическая база</vt:lpstr>
      <vt:lpstr>Алгоритм работы над предложением</vt:lpstr>
      <vt:lpstr>Закрепление материала:</vt:lpstr>
      <vt:lpstr>Задание №2.</vt:lpstr>
      <vt:lpstr>Слайд 11</vt:lpstr>
      <vt:lpstr>Выводы: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Простые и сложные предложения</dc:title>
  <cp:lastModifiedBy>Admin</cp:lastModifiedBy>
  <cp:revision>6</cp:revision>
  <dcterms:modified xsi:type="dcterms:W3CDTF">2013-11-16T15:55:24Z</dcterms:modified>
</cp:coreProperties>
</file>