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ГИА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Мастер - класс учителя русского языка и литературы МКОУ «Медвёдская СОШ №17» Антоновой Надежды Николаевны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повышению грамотности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Особенно большое значение имеет грамотность при получении оценок «4» и «5».</a:t>
            </a:r>
          </a:p>
          <a:p>
            <a:r>
              <a:rPr lang="ru-RU" dirty="0" smtClean="0"/>
              <a:t>Для сильных учеников необходимы специальные обобщающие уроки повторения орфографии. Для этого использую тестовый материал для сдачи ЕГЭ в 11 классе. Анализируем задания, самостоятельно решаем тесты, ещё раз объясняю орфограммы.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 помощи тестирования легко определяются пробелы в знаниях. Как правило, они минимальны и легко устранимы. </a:t>
            </a:r>
          </a:p>
          <a:p>
            <a:endParaRPr lang="ru-RU" dirty="0" smtClean="0"/>
          </a:p>
          <a:p>
            <a:r>
              <a:rPr lang="ru-RU" dirty="0" smtClean="0"/>
              <a:t>Учимся быстро работать с орфографическими словарями.</a:t>
            </a:r>
          </a:p>
          <a:p>
            <a:r>
              <a:rPr lang="ru-RU" dirty="0" smtClean="0"/>
              <a:t>Помогают нам тетради-справочники, которые начинаем вести с 7 класса. С ними же мои ученики идут учиться дальше.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С2. Сочинение – рассуждение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Обязательное ведение тетради-справочника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 этап – группировка высказываний</a:t>
            </a:r>
          </a:p>
          <a:p>
            <a:r>
              <a:rPr lang="ru-RU" dirty="0" smtClean="0"/>
              <a:t>(Лексика и грамматика, точность и выразительность речи; язык, речь и человек; языковые единицы; фразеологизмы, отдельные темы).</a:t>
            </a:r>
          </a:p>
          <a:p>
            <a:r>
              <a:rPr lang="ru-RU" dirty="0" smtClean="0"/>
              <a:t>                  Краткая инструкция     </a:t>
            </a:r>
          </a:p>
          <a:p>
            <a:pPr lvl="0"/>
            <a:r>
              <a:rPr lang="ru-RU" dirty="0" smtClean="0"/>
              <a:t>Внимательно прочитай высказывание, вспомни значение терминов.</a:t>
            </a:r>
          </a:p>
          <a:p>
            <a:pPr lvl="0"/>
            <a:r>
              <a:rPr lang="ru-RU" dirty="0" smtClean="0"/>
              <a:t>Определи, о чём следует писать.</a:t>
            </a:r>
          </a:p>
          <a:p>
            <a:pPr lvl="0"/>
            <a:r>
              <a:rPr lang="ru-RU" dirty="0" smtClean="0"/>
              <a:t>Подумай, какие 2 разных доказательства можно привести из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сочинений-рассуждений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«Сходство между наклонением условным и повелительным состоит в том, что оба они… выражают не действительное  событие, а идеальное, то есть представляемое существующим только в мысли говорящего» (А.А. </a:t>
            </a:r>
            <a:r>
              <a:rPr lang="ru-RU" dirty="0" err="1" smtClean="0"/>
              <a:t>Потебня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1800" dirty="0" smtClean="0"/>
              <a:t>Смысл высказывания А.А. </a:t>
            </a:r>
            <a:r>
              <a:rPr lang="ru-RU" sz="1800" dirty="0" err="1" smtClean="0"/>
              <a:t>Потебни</a:t>
            </a:r>
            <a:r>
              <a:rPr lang="ru-RU" sz="1800" dirty="0" smtClean="0"/>
              <a:t> я понимаю так: глаголы в форме повелительного и условного наклонения обозначают действия, желаемые или возможные при определённых условиях.</a:t>
            </a:r>
          </a:p>
          <a:p>
            <a:r>
              <a:rPr lang="ru-RU" sz="1800" dirty="0" smtClean="0"/>
              <a:t>Приведу примеры из текста. В предложении 11 автор использует глагол в повелительном наклонении: «Имейте в виду: конфликт с организмом не кончится в вашу пользу!».  Женщина-врач призывает больного задуматься о своём здоровье, тем самым лишь побуждая его действовать.</a:t>
            </a:r>
          </a:p>
          <a:p>
            <a:r>
              <a:rPr lang="ru-RU" sz="1800" dirty="0" smtClean="0"/>
              <a:t>В предложении 13 глагол в форме условного наклонения «так пожалели бы близких» выражает  желание врача видеть людей, заботящихся о своём здоровье хотя бы ради своих близких, если они не хотят думать о самих себе. Указанные формы глаголов выражают побуждение к действию и желаемое действие, а не то, которое происходит, происходило или будет происходить в действительности.</a:t>
            </a:r>
          </a:p>
          <a:p>
            <a:r>
              <a:rPr lang="ru-RU" sz="1800" dirty="0" smtClean="0"/>
              <a:t>Итак, А.А. </a:t>
            </a:r>
            <a:r>
              <a:rPr lang="ru-RU" sz="1800" dirty="0" err="1" smtClean="0"/>
              <a:t>Потебня</a:t>
            </a:r>
            <a:r>
              <a:rPr lang="ru-RU" sz="1800" dirty="0" smtClean="0"/>
              <a:t> был прав, утверждая, что глаголы в условном и повелительном наклонении «выражают не действительное событие, а….»</a:t>
            </a:r>
          </a:p>
          <a:p>
            <a:r>
              <a:rPr lang="ru-RU" sz="1800" dirty="0" smtClean="0"/>
              <a:t>                                                                                                                             Воеводская Дарья 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 вступления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учеников, не умеющих объяснить смысл высказывания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Светлана Ивановна Львова писала: «Пунктуационные знаки имеют своё определённое назначение в письменной речи. Как и каждая нота, пунктуационный знак имеет своё определённое место в системе письма, имеет свой неповторимый характер».</a:t>
            </a:r>
          </a:p>
          <a:p>
            <a:r>
              <a:rPr lang="ru-RU" sz="2400" dirty="0" smtClean="0"/>
              <a:t>Приведу примеры из текста, подтверждающие данное высказывание.</a:t>
            </a:r>
          </a:p>
          <a:p>
            <a:r>
              <a:rPr lang="ru-RU" sz="2400" dirty="0" smtClean="0"/>
              <a:t>……………………………………………………………………………………..</a:t>
            </a:r>
          </a:p>
          <a:p>
            <a:r>
              <a:rPr lang="ru-RU" sz="2400" dirty="0" smtClean="0"/>
              <a:t>Итак, С.И. Львова была права, утверждая, что знаки препинания очень важны в русском языке.</a:t>
            </a:r>
          </a:p>
          <a:p>
            <a:r>
              <a:rPr lang="ru-RU" sz="2400" dirty="0" smtClean="0"/>
              <a:t>                          Отрывок из сочинения-рассуждения Ханина А.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1.Обязательно отработать со слабыми учениками написание повторяющихся слов и словосочетаний</a:t>
            </a:r>
          </a:p>
          <a:p>
            <a:r>
              <a:rPr lang="ru-RU" sz="1800" dirty="0" smtClean="0"/>
              <a:t>(в </a:t>
            </a:r>
            <a:r>
              <a:rPr lang="ru-RU" sz="1800" dirty="0" err="1" smtClean="0"/>
              <a:t>предложениИ</a:t>
            </a:r>
            <a:r>
              <a:rPr lang="ru-RU" sz="1800" dirty="0" smtClean="0"/>
              <a:t>, я </a:t>
            </a:r>
            <a:r>
              <a:rPr lang="ru-RU" sz="1800" dirty="0" err="1" smtClean="0"/>
              <a:t>понИмаю</a:t>
            </a:r>
            <a:r>
              <a:rPr lang="ru-RU" sz="1800" dirty="0" smtClean="0"/>
              <a:t> так, </a:t>
            </a:r>
            <a:r>
              <a:rPr lang="ru-RU" sz="1800" dirty="0" err="1" smtClean="0"/>
              <a:t>привЕду</a:t>
            </a:r>
            <a:r>
              <a:rPr lang="ru-RU" sz="1800" dirty="0" smtClean="0"/>
              <a:t>  примеры из текста и т. д.).</a:t>
            </a:r>
          </a:p>
          <a:p>
            <a:r>
              <a:rPr lang="ru-RU" sz="1800" dirty="0" smtClean="0"/>
              <a:t>2. Учить не ошибаться в написании фамилий авторов высказываний, уметь их правильно склонять (или не склонять).</a:t>
            </a:r>
          </a:p>
          <a:p>
            <a:r>
              <a:rPr lang="ru-RU" sz="1800" dirty="0" smtClean="0"/>
              <a:t>3. Научить цитировать части  предложений, отдельные слова и сочетания, расставлять знаки препинания.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Чётко «отработать» начало и конец сочинений не только с точки зрения речевого оформления, но и орфографии и пунктуации.</a:t>
            </a:r>
          </a:p>
          <a:p>
            <a:endParaRPr lang="ru-RU" sz="1800" dirty="0" smtClean="0"/>
          </a:p>
          <a:p>
            <a:r>
              <a:rPr lang="ru-RU" sz="1800" dirty="0" smtClean="0"/>
              <a:t>Особое внимание обратить на следующие союзы и союзные слова: о чём, насколько, к чему , откуда и т.д.</a:t>
            </a:r>
          </a:p>
          <a:p>
            <a:r>
              <a:rPr lang="ru-RU" sz="1800" dirty="0" smtClean="0"/>
              <a:t>Настроить на обязательное написание сочинения.  Баллы за грамотность ученик получает только за определённое количество слов.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С1.</a:t>
            </a:r>
            <a:br>
              <a:rPr lang="ru-RU" dirty="0" smtClean="0"/>
            </a:br>
            <a:r>
              <a:rPr lang="ru-RU" dirty="0" smtClean="0"/>
              <a:t>Обучение сжатому изложению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lvl="0"/>
            <a:r>
              <a:rPr lang="ru-RU" dirty="0" smtClean="0"/>
              <a:t>5, 6 класс – учимся определять основную мысль каждого абзаца в тексте</a:t>
            </a:r>
          </a:p>
          <a:p>
            <a:pPr lvl="0"/>
            <a:r>
              <a:rPr lang="ru-RU" dirty="0" smtClean="0"/>
              <a:t>7 класс – знакомство со способами сжатия (исключение, обобщение,  упрощение)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Подготовка к сжатому изложению</a:t>
            </a:r>
          </a:p>
          <a:p>
            <a:r>
              <a:rPr lang="ru-RU" dirty="0" smtClean="0"/>
              <a:t>А) прочитать текст</a:t>
            </a:r>
          </a:p>
          <a:p>
            <a:r>
              <a:rPr lang="ru-RU" dirty="0" smtClean="0"/>
              <a:t>Б) определить тему</a:t>
            </a:r>
          </a:p>
          <a:p>
            <a:r>
              <a:rPr lang="ru-RU" dirty="0" smtClean="0"/>
              <a:t>В) определить идею (основную мысль)</a:t>
            </a:r>
          </a:p>
          <a:p>
            <a:r>
              <a:rPr lang="ru-RU" dirty="0" smtClean="0"/>
              <a:t>Г) выделить основные части</a:t>
            </a:r>
          </a:p>
          <a:p>
            <a:r>
              <a:rPr lang="ru-RU" dirty="0" smtClean="0"/>
              <a:t>Д) составить план текста</a:t>
            </a:r>
          </a:p>
          <a:p>
            <a:r>
              <a:rPr lang="ru-RU" dirty="0" smtClean="0"/>
              <a:t>Е) отметить существенное в каждой части</a:t>
            </a:r>
          </a:p>
          <a:p>
            <a:r>
              <a:rPr lang="ru-RU" dirty="0" smtClean="0"/>
              <a:t>Ж) подобрать ключевые слова</a:t>
            </a:r>
          </a:p>
          <a:p>
            <a:r>
              <a:rPr lang="ru-RU" dirty="0" smtClean="0"/>
              <a:t>З) написать сжатое изложение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сжатому изложению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3800" dirty="0" smtClean="0"/>
              <a:t>7, 8 класс:</a:t>
            </a:r>
          </a:p>
          <a:p>
            <a:r>
              <a:rPr lang="ru-RU" sz="3800" dirty="0" smtClean="0"/>
              <a:t>обучение «воздушному» плану.</a:t>
            </a:r>
          </a:p>
          <a:p>
            <a:r>
              <a:rPr lang="ru-RU" sz="3800" dirty="0" smtClean="0"/>
              <a:t>Учимся быстро осмысливать информацию, оставляя для записи только ключевые слова и выражения при первом прочтении. Пропускаем при записи 1-2 строки, чтобы при повторном чтении можно было бы  добавить нужное к записанному.</a:t>
            </a:r>
          </a:p>
          <a:p>
            <a:r>
              <a:rPr lang="ru-RU" sz="3800" dirty="0" smtClean="0"/>
              <a:t>Тренировочные работы по написанию изложений начинаю с более медленного чтения текста, в конце 8 класса для сжатых изложений  использую  звучащий  текст на диске. </a:t>
            </a:r>
          </a:p>
          <a:p>
            <a:endParaRPr lang="ru-RU" sz="32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800" dirty="0" smtClean="0"/>
              <a:t>Работа над специально подобранными для сжатия текстами упражнений в учебнике позволяет ученику неторопливо осмыслить прочитанную информацию, применить на практике способы сжатия текста.</a:t>
            </a:r>
          </a:p>
          <a:p>
            <a:r>
              <a:rPr lang="ru-RU" sz="3800" dirty="0" smtClean="0"/>
              <a:t>Такие задания выполняются как домашнее задание с последующей проверкой в классе.</a:t>
            </a:r>
          </a:p>
          <a:p>
            <a:r>
              <a:rPr lang="ru-RU" sz="3800" dirty="0" smtClean="0"/>
              <a:t>Чтобы исключить списывание, группы сильных и слабых учеников получают разные упражнения.</a:t>
            </a:r>
          </a:p>
          <a:p>
            <a:r>
              <a:rPr lang="ru-RU" sz="3800" dirty="0" smtClean="0"/>
              <a:t>При написании сжатых изложений во втором полугодии 9 класса использую бумагу для письма формата А4. Это дисциплинирует ученика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Часть 2 . </a:t>
            </a:r>
            <a:r>
              <a:rPr lang="ru-RU" smtClean="0"/>
              <a:t>Выполнение заданий  А1-А7; В1-В9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А3</a:t>
            </a:r>
            <a:r>
              <a:rPr lang="ru-RU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 тетрадь – справочник кратко записываем определения основных изобразительных средств, иногда для запоминания и осмысления более понятным становится пример, чем определение (оксюморон - грустное веселье, «Живой труп»).  На уроках литературы при анализе отрывков поэтического или прозаического текста определяем роль изобразительных средств.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А4. 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Что нужно знать</a:t>
            </a:r>
          </a:p>
          <a:p>
            <a:r>
              <a:rPr lang="ru-RU" dirty="0" smtClean="0"/>
              <a:t>Двойная роль букв Е, Ё, Ю, Я.</a:t>
            </a:r>
          </a:p>
          <a:p>
            <a:r>
              <a:rPr lang="ru-RU" dirty="0" smtClean="0"/>
              <a:t>Всегда твёрдые: Ж, Ш, Ц (придумать запоминающееся сочетание слов, начинающихся с этих звуков)</a:t>
            </a:r>
          </a:p>
          <a:p>
            <a:r>
              <a:rPr lang="ru-RU" dirty="0" smtClean="0"/>
              <a:t>Всегда мягкие: Ч, Щ, Й (чай в чаще)</a:t>
            </a:r>
          </a:p>
          <a:p>
            <a:r>
              <a:rPr lang="ru-RU" dirty="0" smtClean="0"/>
              <a:t>Озвончение: сбить - /</a:t>
            </a:r>
            <a:r>
              <a:rPr lang="ru-RU" dirty="0" err="1" smtClean="0"/>
              <a:t>зб</a:t>
            </a:r>
            <a:r>
              <a:rPr lang="ru-RU" dirty="0" smtClean="0"/>
              <a:t>*</a:t>
            </a:r>
            <a:r>
              <a:rPr lang="ru-RU" dirty="0" err="1" smtClean="0"/>
              <a:t>ит</a:t>
            </a:r>
            <a:r>
              <a:rPr lang="ru-RU" dirty="0" smtClean="0"/>
              <a:t>*/. Оглушение: вскоре - /</a:t>
            </a:r>
            <a:r>
              <a:rPr lang="ru-RU" dirty="0" err="1" smtClean="0"/>
              <a:t>фскор</a:t>
            </a:r>
            <a:r>
              <a:rPr lang="ru-RU" dirty="0" smtClean="0"/>
              <a:t>*и/</a:t>
            </a:r>
          </a:p>
          <a:p>
            <a:r>
              <a:rPr lang="ru-RU" dirty="0" smtClean="0"/>
              <a:t>Особенности транскрипции: улыбаться - /</a:t>
            </a:r>
            <a:r>
              <a:rPr lang="ru-RU" dirty="0" err="1" smtClean="0"/>
              <a:t>улыбаца</a:t>
            </a:r>
            <a:r>
              <a:rPr lang="ru-RU" dirty="0" smtClean="0"/>
              <a:t>/, соловьи -/</a:t>
            </a:r>
            <a:r>
              <a:rPr lang="ru-RU" dirty="0" err="1" smtClean="0"/>
              <a:t>салав</a:t>
            </a:r>
            <a:r>
              <a:rPr lang="ru-RU" dirty="0" smtClean="0"/>
              <a:t>*</a:t>
            </a:r>
            <a:r>
              <a:rPr lang="ru-RU" dirty="0" err="1" smtClean="0"/>
              <a:t>й</a:t>
            </a:r>
            <a:r>
              <a:rPr lang="ru-RU" dirty="0" smtClean="0"/>
              <a:t>*и/</a:t>
            </a:r>
          </a:p>
          <a:p>
            <a:r>
              <a:rPr lang="ru-RU" dirty="0" smtClean="0"/>
              <a:t>Обязательное выполнение фонетического разбора, фонетической транскрипции (особенно со слабыми учащимися), начиная с 5 класса.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А5, А6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А5. </a:t>
            </a:r>
          </a:p>
          <a:p>
            <a:endParaRPr lang="ru-RU" dirty="0" smtClean="0"/>
          </a:p>
          <a:p>
            <a:r>
              <a:rPr lang="ru-RU" dirty="0" smtClean="0"/>
              <a:t>Ученик должен знать, что все корни делятся на 3 группы: </a:t>
            </a:r>
            <a:r>
              <a:rPr lang="ru-RU" b="1" i="1" dirty="0" smtClean="0"/>
              <a:t>корни с чередованием, проверяемые ударением, непроверяемые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Периодически повторяем корни с чередованием,  используя опорные схемы к орфограммам и печатную таблицу. Перед выполнением задания слабые учащиеся перечисляют корни с чередованием.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А6.</a:t>
            </a:r>
          </a:p>
          <a:p>
            <a:endParaRPr lang="ru-RU" dirty="0" smtClean="0"/>
          </a:p>
          <a:p>
            <a:r>
              <a:rPr lang="ru-RU" b="1" i="1" dirty="0" smtClean="0"/>
              <a:t>Правописание приставок</a:t>
            </a:r>
          </a:p>
          <a:p>
            <a:r>
              <a:rPr lang="ru-RU" dirty="0" smtClean="0"/>
              <a:t>Действия ученика: обязательно обратить внимание на морфемный состав слова (выделить корень; узнать, есть ли приставка)</a:t>
            </a:r>
          </a:p>
          <a:p>
            <a:r>
              <a:rPr lang="ru-RU" dirty="0" smtClean="0"/>
              <a:t>Приставки на З и С, приставки ПРЕ- и ПРИ-, приставки, пишущиеся единообразно . Для более успешного усвоения использую схемы к орфограммам, таблицы по правописанию приставок.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А7, В2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А7. </a:t>
            </a:r>
          </a:p>
          <a:p>
            <a:endParaRPr lang="ru-RU" dirty="0" smtClean="0"/>
          </a:p>
          <a:p>
            <a:r>
              <a:rPr lang="ru-RU" b="1" i="1" dirty="0" smtClean="0"/>
              <a:t>Действия ученика</a:t>
            </a:r>
          </a:p>
          <a:p>
            <a:r>
              <a:rPr lang="ru-RU" dirty="0" smtClean="0"/>
              <a:t>Определить часть речи, выполнить морфемный разбор, вспомнить нужное правило. </a:t>
            </a:r>
          </a:p>
          <a:p>
            <a:r>
              <a:rPr lang="ru-RU" dirty="0" smtClean="0"/>
              <a:t>Использую обобщающую таблицу «-Н- ---НН- в частях речи» (показ).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В2.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Действия ученика</a:t>
            </a:r>
          </a:p>
          <a:p>
            <a:r>
              <a:rPr lang="ru-RU" dirty="0" smtClean="0"/>
              <a:t>Вспомнить, в чём заключаются  особенности согласования, управления, примыкания.</a:t>
            </a:r>
          </a:p>
          <a:p>
            <a:r>
              <a:rPr lang="ru-RU" dirty="0" smtClean="0"/>
              <a:t>Найти в исходном словосочетании главное слово. Оставив главное слово без изменения, подобрать однокоренное слово, выраженное другой частью речи, определить вид подчинительной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В3, В6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300" dirty="0" smtClean="0"/>
              <a:t>Грамматическая  основа – важнейшая часть пунктуационного разбора. При выполнении домашнего задания часто дополнительно требую выделения грамматической основы.</a:t>
            </a:r>
          </a:p>
          <a:p>
            <a:r>
              <a:rPr lang="ru-RU" sz="3300" dirty="0" smtClean="0"/>
              <a:t>Работа ведётся систематически с 5 класса. С определения грамматической основы начинается синтаксический разбор. </a:t>
            </a:r>
          </a:p>
          <a:p>
            <a:endParaRPr lang="ru-RU" sz="3300" dirty="0" smtClean="0"/>
          </a:p>
          <a:p>
            <a:r>
              <a:rPr lang="ru-RU" sz="3300" dirty="0" smtClean="0"/>
              <a:t>При синтаксическом разборе в 5-7 классах обязательно делается следующая запись: </a:t>
            </a:r>
            <a:r>
              <a:rPr lang="ru-RU" sz="3300" dirty="0" err="1" smtClean="0"/>
              <a:t>повеств</a:t>
            </a:r>
            <a:r>
              <a:rPr lang="ru-RU" sz="3300" dirty="0" smtClean="0"/>
              <a:t>., </a:t>
            </a:r>
            <a:r>
              <a:rPr lang="ru-RU" sz="3300" dirty="0" err="1" smtClean="0"/>
              <a:t>невоскл</a:t>
            </a:r>
            <a:r>
              <a:rPr lang="ru-RU" sz="3300" dirty="0" smtClean="0"/>
              <a:t>., сложное, 3 части, союзное. </a:t>
            </a:r>
          </a:p>
          <a:p>
            <a:r>
              <a:rPr lang="ru-RU" sz="3600" dirty="0" smtClean="0"/>
              <a:t>Части сложного предложения квадратными и круглыми скобками начинаем обозначать в 4 четверти 7 класса после изучения темы «Сочинительные и подчинительные союзы».</a:t>
            </a:r>
            <a:endParaRPr lang="ru-RU" sz="33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С этой темы начинаем при синтаксическом разборе указывать вид сложного предложения (бессоюзное, сложносочинённое, сложноподчинённое).</a:t>
            </a:r>
          </a:p>
          <a:p>
            <a:endParaRPr lang="ru-RU" sz="1600" dirty="0" smtClean="0"/>
          </a:p>
          <a:p>
            <a:r>
              <a:rPr lang="ru-RU" sz="1600" dirty="0" smtClean="0"/>
              <a:t>Напоминаю учащимся, что подлежащее, если оно выражено именной частью речи,  может быть только в форме именительного падежа. Обращение не является членом предложения.  </a:t>
            </a:r>
          </a:p>
          <a:p>
            <a:r>
              <a:rPr lang="ru-RU" sz="1600" dirty="0" smtClean="0"/>
              <a:t>Обращаю внимание на смысловые особенности составных именных сказуемых (руки были грязные), на однородные подлежащие и сказуемые.</a:t>
            </a:r>
          </a:p>
          <a:p>
            <a:r>
              <a:rPr lang="ru-RU" sz="1600" dirty="0" smtClean="0"/>
              <a:t> 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В7, В9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Задания тесно связаны с заданиями В3, В6.</a:t>
            </a:r>
          </a:p>
          <a:p>
            <a:r>
              <a:rPr lang="ru-RU" dirty="0" smtClean="0"/>
              <a:t>Продолжается работа, начатая в 7 классе. При пунктуационном и синтаксическом разборе кроме выделения грамматической основы обязательно выделяем скобками части сложных предложений, при этом определяем, какими союзами (сочинительными или подчинительными) связаны части. </a:t>
            </a:r>
          </a:p>
          <a:p>
            <a:endParaRPr lang="ru-RU" dirty="0" smtClean="0"/>
          </a:p>
          <a:p>
            <a:r>
              <a:rPr lang="ru-RU" dirty="0" smtClean="0"/>
              <a:t> Для лучшего усвоения союзов использую обобщающую таблицу «Сложное предложение» (показ).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Особое внимание обращаем на границы частей сложных предложений.</a:t>
            </a:r>
          </a:p>
          <a:p>
            <a:endParaRPr lang="ru-RU" dirty="0" smtClean="0"/>
          </a:p>
          <a:p>
            <a:r>
              <a:rPr lang="ru-RU" dirty="0" smtClean="0"/>
              <a:t>Обращаю внимание на обороты (причастные, деепричастные, сравнительные). Подчёркиваю, что они не имеют своей грамматической основы в отличие от придаточных сравнительных.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Задание В8 – единственное задание, изучением которого занимаемся в 9 классе.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тестах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Курс русского языка в 7 классе считаю самым сложным, поэтому основной анализ тестовых заданий ГИА  переношу на уроки в 8 классе, уплотняя при этом изучение текущего материала.  Переводной экзамен по русскому языку в 8 классе полностью включает тесты ГИА (кроме задания В8).</a:t>
            </a:r>
          </a:p>
          <a:p>
            <a:r>
              <a:rPr lang="ru-RU" dirty="0" smtClean="0"/>
              <a:t>Напомню, что диагностические работы по русскому языку в 5 классах уже включают задания на знание причастий, деепричастий, производных предлогов, т. е. тем, традиционно изучаемых в 7 классе. Из этого следует, что некоторое опережающее изучение материала не только оправданно, но  и необходимо.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Итак, даже самый слабый ученик,   знающий отличительные особенности  частей речи, части слова, умеющий находить грамматическую основу в предложении, должен безошибочно справиться с большей частью заданий ГИА, т.к. другие части ещё сложнее.</a:t>
            </a:r>
          </a:p>
          <a:p>
            <a:endParaRPr lang="ru-RU" dirty="0" smtClean="0"/>
          </a:p>
          <a:p>
            <a:r>
              <a:rPr lang="ru-RU" dirty="0" smtClean="0"/>
              <a:t>Необходимо напоминать ученикам, что безошибочное решение даже всех тестовых заданий, это «2». </a:t>
            </a:r>
          </a:p>
          <a:p>
            <a:r>
              <a:rPr lang="ru-RU" dirty="0" smtClean="0"/>
              <a:t>Чтобы получить хотя бы «3», необходимо написать сжатое изложение и сочинение - рассуждение.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168</TotalTime>
  <Words>1562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Подготовка к ГИА</vt:lpstr>
      <vt:lpstr>Задание С1. Обучение сжатому изложению</vt:lpstr>
      <vt:lpstr>Обучение сжатому изложению</vt:lpstr>
      <vt:lpstr>Часть 2 . Выполнение заданий  А1-А7; В1-В9</vt:lpstr>
      <vt:lpstr>Задания А5, А6</vt:lpstr>
      <vt:lpstr>Задания А7, В2</vt:lpstr>
      <vt:lpstr>Задания В3, В6</vt:lpstr>
      <vt:lpstr>Задания В7, В9</vt:lpstr>
      <vt:lpstr>О тестах ГИА</vt:lpstr>
      <vt:lpstr>Работа по повышению грамотности </vt:lpstr>
      <vt:lpstr>Задание С2. Сочинение – рассуждение</vt:lpstr>
      <vt:lpstr>Примеры сочинений-рассуждений</vt:lpstr>
      <vt:lpstr>Вариант вступления</vt:lpstr>
      <vt:lpstr>Советы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</dc:title>
  <cp:lastModifiedBy>Admin</cp:lastModifiedBy>
  <cp:revision>20</cp:revision>
  <dcterms:modified xsi:type="dcterms:W3CDTF">2013-11-10T18:45:46Z</dcterms:modified>
</cp:coreProperties>
</file>