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8"/>
  </p:notesMasterIdLst>
  <p:sldIdLst>
    <p:sldId id="267" r:id="rId2"/>
    <p:sldId id="266" r:id="rId3"/>
    <p:sldId id="268" r:id="rId4"/>
    <p:sldId id="269" r:id="rId5"/>
    <p:sldId id="272" r:id="rId6"/>
    <p:sldId id="270" r:id="rId7"/>
    <p:sldId id="271" r:id="rId8"/>
    <p:sldId id="256" r:id="rId9"/>
    <p:sldId id="257" r:id="rId10"/>
    <p:sldId id="259" r:id="rId11"/>
    <p:sldId id="261" r:id="rId12"/>
    <p:sldId id="262" r:id="rId13"/>
    <p:sldId id="263" r:id="rId14"/>
    <p:sldId id="264" r:id="rId15"/>
    <p:sldId id="26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A2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702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AEC08-5F75-4238-BEFA-261AC894CC52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C74CC-5374-4341-A1EF-ECF559B3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74CC-5374-4341-A1EF-ECF559B3BE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E820C-834E-45EE-B573-99EB6C2D1F81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915AA6-5205-48A3-B63F-B5247DB8A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53287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Городская межшкольная конференция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– исследователь»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Секция «Русский язык»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52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СЛОВА - УНИВЕРБАТЫ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214422"/>
          <a:ext cx="8143930" cy="49456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авансцена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cs-CZ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нтоновка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безмазняк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боксерки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бумажники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аварийка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аскорбинка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безнал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больничка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бытовка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авиапочта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атаман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безналичка/ безнал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больной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бюджетник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авиатор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атомка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безналичка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большегрузка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велогонки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автомагистраль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атомник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безопаска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борода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ветровка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автомотоклуб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атомщик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бензобак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бортовичок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ветрянка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втопоилка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ахилл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бензозаправка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бортовка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вечерка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автостанция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багажный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бетонка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бред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взводный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кадемка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баклажка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блатной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брезентовка/ брезентуха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взлетка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кционерка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балбес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блатняк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брезентуха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взрывчатка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лександринка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барахолка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богатей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брульянт/ брюлик/ брулик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висюлька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анонимка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батальонный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боковушка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брусчатка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витаминка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29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71480"/>
          <a:ext cx="8143930" cy="5769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внештатник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галифе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cs-CZ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остинка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десятилетка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жигуль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гарантийка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гоструд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детдом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жилищник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военкомат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гарантийщик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готовка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детектив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жилплощадь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воздушка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гебешник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гречка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детсад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житуха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волосня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гендиректор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гримерка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дешевка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заведующий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вольняга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гепеушник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грудники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джинсовка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завкафедрой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встроенка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главбух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грузовик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джинсуха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завлаб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высоковольтка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глазник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групповуха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документашка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загранка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высотка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голубые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гуманитарка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дошкольник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зажигалка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выхлопная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горняк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двенадцатилетка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дубленка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заказняк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вышка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горючка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двухквартирник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женатик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замдиректора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вязанка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госаппарат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двухсменка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жертва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зануда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газировка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госдума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жестянка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заочник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газовик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госкомитет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деревенщина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живодерня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западник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48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571480"/>
          <a:ext cx="8143930" cy="5769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14512"/>
                <a:gridCol w="1500198"/>
                <a:gridCol w="1671648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запретка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испанка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кирзачи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конина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cs-CZ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иговка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запчасти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кагебешник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клеши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конкретика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ликбез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зарплата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кадровик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клуша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контакты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линейка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засос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кадровичка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кожанка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копирка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лошадь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заточка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кайфоломщик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кожизделия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космодром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льготник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зачетка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калаш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кожник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крановщик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магнитка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звездолет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камвольщик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кольцевуха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кредитка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максималка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зеленый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канцелярка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колючка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криминалка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максимка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землянка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караулка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командировочные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курилка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малометражка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зенитка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карманные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комиссионка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курсовик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инвалидка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кассетник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коммуналка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лабораторка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марганцовка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иностранка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квартплата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комок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легковушка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cs-CZ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ариинка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интим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киношник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компьютерщик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>
                          <a:latin typeface="Times New Roman"/>
                          <a:ea typeface="Times New Roman"/>
                        </a:rPr>
                        <a:t>лепешечная </a:t>
                      </a:r>
                      <a:endParaRPr lang="ru-RU" sz="1600" b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маршрутка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информационщик</a:t>
                      </a: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кирза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cs-CZ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омсомолка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летучка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массовка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51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00042"/>
          <a:ext cx="8143930" cy="5769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матанализ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молодняк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нейтралка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овсянка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парадка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матлогика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монтажка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неотложка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одиночка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матпомощь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мореходка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нержавейка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однодневка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первичка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медвежатина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морозилка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неучтенка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однокомнатка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передовица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медовуха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мостовая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обелевка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однушка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передовуха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енделеевка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моторка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ночлежка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оперативка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персоналка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методичка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мотоспорт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ночник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операционка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перцовка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микроволновка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музейники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ночнушка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операционная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етропавловка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минералка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мултик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нулевка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оптовка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пивнушка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минималка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мультипликашка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обжора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особняк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пищевики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многоквартирка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мухо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бойка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обменник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отпускные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платник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мобила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наличка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оборонка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отставники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плетенка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мобильник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налоговик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обувщик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охранка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повременка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мобильный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незнакомка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общепит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очник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подзащитный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26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00042"/>
          <a:ext cx="8143930" cy="5769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подземщик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прихожая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пшенка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сгущенка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спорткомлекс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подсменный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продленка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пыльник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силовик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спортмобиль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подсобка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проездной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пятидневка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скорый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спортплощадка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подсудимый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промокашка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пятилетка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слесарка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старпом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подчиненный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проселок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пятиэтажка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служащий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стартовик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пожарка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противошумы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раздевалка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служебка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стенгазета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полумиллионник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профбюро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раскладушка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сокращенка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стиралка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помойка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профверсия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резинка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сольник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столярка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попутка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профком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роддом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сопроводиловка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сторублевка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похоронка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профсоюз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родинка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сопромат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стотонник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почасовики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рублевка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сорняк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стратегия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предварилка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психфак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самоходка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спецавтомобили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струйник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препод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убличка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сберкасса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студгородок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присяжный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пуховка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сберкнижка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спецфак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студень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40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571480"/>
          <a:ext cx="8143930" cy="57699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суточные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толкучка 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тушенка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учебка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чернуха</a:t>
                      </a:r>
                      <a:endParaRPr lang="ru-RU" sz="16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сырник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торгпредство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тысяча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учредилка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читалка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аганка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тормозуха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ужастик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факультатив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читательский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таможенный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рансмиссионка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узкоколейка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федералы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шашлычная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танцпол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cs-CZ" sz="1600" dirty="0" smtClean="0">
                          <a:latin typeface="Times New Roman"/>
                          <a:ea typeface="Times New Roman"/>
                        </a:rPr>
                        <a:t>ретьяковка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ультрафиолет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физкультура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швейники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телевизионка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трехдверка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нивер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филфак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шестерка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телевизионщик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трехминутка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универмаг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Финка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шестисотый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телефонник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трехсоттысячник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нивермаг/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ниверсам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фотик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штатный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тельняжка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трешка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управляющий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хозтовары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экономы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теплушка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трикотажка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уравниловка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холостые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электромобиль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типовуха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трудящийся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уравнительство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хрущовка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электропоезд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типовушка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туберкулезник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утренник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централка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эскадронный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титулярный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турфирма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участковый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чаевые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этилка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1214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товарняк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тусовка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учащийся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ядерщик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Tm="2018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/>
          <a:lstStyle/>
          <a:p>
            <a:r>
              <a:rPr lang="ru-RU" dirty="0" smtClean="0"/>
              <a:t>Мы убедились, что </a:t>
            </a:r>
            <a:r>
              <a:rPr lang="ru-RU" dirty="0" err="1" smtClean="0"/>
              <a:t>универбаты</a:t>
            </a:r>
            <a:r>
              <a:rPr lang="ru-RU" dirty="0" smtClean="0"/>
              <a:t> присущи в большей степени разговорной речи, стремящейся к удобству и экономии речевых усилий. Языковая экономия, по моему мнению, является неоспоримым фактом и функционирует достаточно активно в современном обществе.</a:t>
            </a:r>
          </a:p>
          <a:p>
            <a:r>
              <a:rPr lang="ru-RU" dirty="0" smtClean="0"/>
              <a:t>	Изучение </a:t>
            </a:r>
            <a:r>
              <a:rPr lang="ru-RU" dirty="0" err="1" smtClean="0"/>
              <a:t>универбации</a:t>
            </a:r>
            <a:r>
              <a:rPr lang="ru-RU" dirty="0" smtClean="0"/>
              <a:t> с точки зрения лингвистики дает возможность раскрыть существенные стороны языка как явления культуры и установить характеристики речевого поведения людей.</a:t>
            </a:r>
          </a:p>
          <a:p>
            <a:endParaRPr lang="ru-RU" dirty="0"/>
          </a:p>
        </p:txBody>
      </p:sp>
    </p:spTree>
  </p:cSld>
  <p:clrMapOvr>
    <a:masterClrMapping/>
  </p:clrMapOvr>
  <p:transition advTm="5358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Пресса, свежие газеты - фотоклипарт | Newspa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3438" cy="103632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92043"/>
            <a:ext cx="8429652" cy="179621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СЛОВА–УНИВЕРБАТЫ                      НА ГАЗЕТНОЙ ПОЛОСЕ</a:t>
            </a:r>
            <a:endParaRPr lang="ru-RU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93302"/>
            <a:ext cx="9144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Выполнила: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Буренок Марина</a:t>
            </a:r>
            <a:endParaRPr lang="en-US" sz="1600" dirty="0" smtClean="0">
              <a:latin typeface="Arial" pitchFamily="34" charset="0"/>
              <a:ea typeface="Times New Roman" pitchFamily="18" charset="0"/>
            </a:endParaRP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ученица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6 А класса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						     БОУ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школы № 15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</a:rPr>
              <a:t>                                                                                             Самарского района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				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Научный  руководитель: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Гилянина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А.П.                     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учитель русского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языка и литературы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            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148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3184" y="1428737"/>
          <a:ext cx="6933592" cy="5000654"/>
        </p:xfrm>
        <a:graphic>
          <a:graphicData uri="http://schemas.openxmlformats.org/drawingml/2006/table">
            <a:tbl>
              <a:tblPr/>
              <a:tblGrid>
                <a:gridCol w="6278396"/>
                <a:gridCol w="655196"/>
              </a:tblGrid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Введение………………………………………………………………………...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УНИВЕРБАЦИЯ РУССКОГО СЛОВООБРАЗОВАНИЯ……………..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1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Могозначность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универбатов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……………………………………………..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4-8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ПРЕДМЕТНОЕ ЗНАЧЕНИЕ УНИВЕРБАТОВ………………………..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8-12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2.1 Однозначные универбы……………………………………………….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12-13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2.2 Многозначные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универбы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……………………………………………...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Ш УПОТРЕБЛЕНИЕ УНИВЕРБАТОВ В ГАЗЕТНОМ ТЕКСТЕ……...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3.1 Язык средств массовой информации……………………………….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14-16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3.2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Универбаты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в современном тексте………………………………….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16-22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Заключение……………………………………………………………………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Список используемой литературы………………………………………….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3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Приложение……………………………………………………………………..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sz="4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</a:t>
            </a:r>
            <a:endParaRPr lang="ru-RU" sz="5400" b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76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На протяжении длительного времени словообразованию уделяют пристальное внимание. </a:t>
            </a:r>
            <a:r>
              <a:rPr lang="ru-RU" dirty="0" err="1" smtClean="0"/>
              <a:t>Компрессивное</a:t>
            </a:r>
            <a:r>
              <a:rPr lang="ru-RU" dirty="0" smtClean="0"/>
              <a:t> (</a:t>
            </a:r>
            <a:r>
              <a:rPr lang="ru-RU" dirty="0" err="1" smtClean="0"/>
              <a:t>универбация</a:t>
            </a:r>
            <a:r>
              <a:rPr lang="ru-RU" dirty="0" smtClean="0"/>
              <a:t>) словообразование широко используется в разговорной речи прежде всего потому, что, как известно, оно порождает стремление к экономии языковых средств, а также благодаря своей краткости и экспрессивности.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Проблема</a:t>
            </a:r>
            <a:r>
              <a:rPr lang="ru-RU" dirty="0" err="1" smtClean="0"/>
              <a:t>-раскрыть</a:t>
            </a:r>
            <a:r>
              <a:rPr lang="ru-RU" dirty="0" smtClean="0"/>
              <a:t> существенные стороны языка как явления культуры, расширить  лексический  состав русского языка, пополнить словарный состав языка.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564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Актуальность темы исследования</a:t>
            </a:r>
            <a:r>
              <a:rPr lang="ru-RU" dirty="0" smtClean="0"/>
              <a:t> определяется тем, что появляются новые перспективы для познания языковой системы в целом, для создания новых словообразовательных моделей. Словарный состав языка обогащается не только в количественном, но и в качественном отношении.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работе рассматривается </a:t>
            </a:r>
            <a:r>
              <a:rPr lang="ru-RU" dirty="0" err="1" smtClean="0"/>
              <a:t>универбация</a:t>
            </a:r>
            <a:r>
              <a:rPr lang="ru-RU" dirty="0" smtClean="0"/>
              <a:t> как один из видом  </a:t>
            </a:r>
            <a:r>
              <a:rPr lang="ru-RU" dirty="0" err="1" smtClean="0"/>
              <a:t>компрессивного</a:t>
            </a:r>
            <a:r>
              <a:rPr lang="ru-RU" dirty="0" smtClean="0"/>
              <a:t> Объект </a:t>
            </a:r>
            <a:r>
              <a:rPr lang="ru-RU" dirty="0" err="1" smtClean="0"/>
              <a:t>исследования-это</a:t>
            </a:r>
            <a:r>
              <a:rPr lang="ru-RU" dirty="0" smtClean="0"/>
              <a:t> употребление </a:t>
            </a:r>
            <a:r>
              <a:rPr lang="ru-RU" dirty="0" err="1" smtClean="0"/>
              <a:t>универбатов</a:t>
            </a:r>
            <a:r>
              <a:rPr lang="ru-RU" dirty="0" smtClean="0"/>
              <a:t> в газетном тексте </a:t>
            </a:r>
          </a:p>
          <a:p>
            <a:endParaRPr lang="ru-RU" dirty="0"/>
          </a:p>
        </p:txBody>
      </p:sp>
    </p:spTree>
  </p:cSld>
  <p:clrMapOvr>
    <a:masterClrMapping/>
  </p:clrMapOvr>
  <p:transition advTm="57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Предмет исследования</a:t>
            </a:r>
            <a:r>
              <a:rPr lang="ru-RU" dirty="0" smtClean="0"/>
              <a:t> –</a:t>
            </a:r>
            <a:r>
              <a:rPr lang="ru-RU" dirty="0" err="1" smtClean="0"/>
              <a:t>слова-универбаты</a:t>
            </a:r>
            <a:r>
              <a:rPr lang="ru-RU" dirty="0" smtClean="0"/>
              <a:t>, встречающиеся в этимологических словарях и в текстах </a:t>
            </a:r>
            <a:r>
              <a:rPr lang="ru-RU" dirty="0" err="1" smtClean="0"/>
              <a:t>журналов,газет</a:t>
            </a:r>
            <a:endParaRPr lang="ru-RU" dirty="0" smtClean="0"/>
          </a:p>
          <a:p>
            <a:r>
              <a:rPr lang="ru-RU" b="1" u="sng" dirty="0" smtClean="0"/>
              <a:t>Цель работы</a:t>
            </a:r>
            <a:r>
              <a:rPr lang="ru-RU" dirty="0" smtClean="0"/>
              <a:t> – выяснить роль слов – </a:t>
            </a:r>
            <a:r>
              <a:rPr lang="ru-RU" dirty="0" err="1" smtClean="0"/>
              <a:t>универбатов</a:t>
            </a:r>
            <a:r>
              <a:rPr lang="ru-RU" dirty="0" smtClean="0"/>
              <a:t> в пополнении словарного состава русского языка</a:t>
            </a:r>
          </a:p>
          <a:p>
            <a:r>
              <a:rPr lang="ru-RU" dirty="0" smtClean="0"/>
              <a:t>	Для реализации этой цели были поставлены следующие </a:t>
            </a:r>
            <a:r>
              <a:rPr lang="ru-RU" b="1" u="sng" dirty="0" smtClean="0"/>
              <a:t>задачи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характеристика </a:t>
            </a:r>
            <a:r>
              <a:rPr lang="ru-RU" dirty="0" err="1" smtClean="0"/>
              <a:t>универбации</a:t>
            </a:r>
            <a:r>
              <a:rPr lang="ru-RU" dirty="0" smtClean="0"/>
              <a:t> и определение её места в системе </a:t>
            </a:r>
            <a:r>
              <a:rPr lang="ru-RU" dirty="0" err="1" smtClean="0"/>
              <a:t>компрессивного</a:t>
            </a:r>
            <a:r>
              <a:rPr lang="ru-RU" dirty="0" smtClean="0"/>
              <a:t> словообразования в русском языке;</a:t>
            </a:r>
          </a:p>
          <a:p>
            <a:pPr lvl="0"/>
            <a:r>
              <a:rPr lang="ru-RU" dirty="0" smtClean="0"/>
              <a:t>определение признаков </a:t>
            </a:r>
            <a:r>
              <a:rPr lang="ru-RU" dirty="0" err="1" smtClean="0"/>
              <a:t>универбатов</a:t>
            </a:r>
            <a:r>
              <a:rPr lang="ru-RU" dirty="0" smtClean="0"/>
              <a:t> и их лексических групп;</a:t>
            </a:r>
          </a:p>
          <a:p>
            <a:pPr lvl="0"/>
            <a:r>
              <a:rPr lang="ru-RU" dirty="0" smtClean="0"/>
              <a:t>анализ способов образования </a:t>
            </a:r>
            <a:r>
              <a:rPr lang="ru-RU" dirty="0" err="1" smtClean="0"/>
              <a:t>универбатов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выявить предметное значение </a:t>
            </a:r>
            <a:r>
              <a:rPr lang="ru-RU" dirty="0" err="1" smtClean="0"/>
              <a:t>универбатов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Tm="424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Методы исследования</a:t>
            </a:r>
            <a:r>
              <a:rPr lang="ru-RU" dirty="0" smtClean="0"/>
              <a:t>. В соответствии с поставленными задачами в работе предполагалось использовать следующие методы исследования:</a:t>
            </a:r>
          </a:p>
          <a:p>
            <a:pPr lvl="0"/>
            <a:r>
              <a:rPr lang="ru-RU" dirty="0" smtClean="0"/>
              <a:t>метод наблюдения, позволяющий обнаруживать факты речи, появившиеся в периодической печати;</a:t>
            </a:r>
          </a:p>
          <a:p>
            <a:pPr lvl="0"/>
            <a:r>
              <a:rPr lang="ru-RU" dirty="0" smtClean="0"/>
              <a:t>метод системного исследования, включающий в себя анализ собранного материала ;который позволил сделать вывод о роли и значении </a:t>
            </a:r>
            <a:r>
              <a:rPr lang="ru-RU" dirty="0" err="1" smtClean="0"/>
              <a:t>универбов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метод сравнения-использования </a:t>
            </a:r>
            <a:r>
              <a:rPr lang="ru-RU" dirty="0" err="1" smtClean="0"/>
              <a:t>универбов</a:t>
            </a:r>
            <a:r>
              <a:rPr lang="ru-RU" dirty="0" smtClean="0"/>
              <a:t> в речи и в газетном тексте, что дает возможность сделать вывод о роли и значении.</a:t>
            </a:r>
          </a:p>
          <a:p>
            <a:endParaRPr lang="ru-RU" dirty="0"/>
          </a:p>
        </p:txBody>
      </p:sp>
    </p:spTree>
  </p:cSld>
  <p:clrMapOvr>
    <a:masterClrMapping/>
  </p:clrMapOvr>
  <p:transition advTm="1021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0" y="4929198"/>
            <a:ext cx="9144000" cy="1928802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«В языке утверждается то, что ему действительно нужно, что пополняет его словообразовательные средства и в конечном счете обогащает их»</a:t>
            </a:r>
            <a:br>
              <a:rPr lang="ru-RU" sz="2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400" i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                            В.В.Лопатин</a:t>
            </a:r>
            <a:endParaRPr lang="ru-RU" sz="2400" i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098" name="Picture 2" descr="Рис. 1. Первая полоса газеты «Известия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00" y="214290"/>
            <a:ext cx="3571900" cy="4500594"/>
          </a:xfrm>
          <a:prstGeom prst="rect">
            <a:avLst/>
          </a:prstGeom>
          <a:noFill/>
        </p:spPr>
      </p:pic>
      <p:pic>
        <p:nvPicPr>
          <p:cNvPr id="4102" name="Picture 6" descr="Рис. 4. Верстка последней полосы газеты «Известия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290"/>
            <a:ext cx="3286096" cy="4429156"/>
          </a:xfrm>
          <a:prstGeom prst="rect">
            <a:avLst/>
          </a:prstGeom>
          <a:noFill/>
        </p:spPr>
      </p:pic>
      <p:pic>
        <p:nvPicPr>
          <p:cNvPr id="4100" name="Picture 4" descr="Рис. 5. Верстка газетного разворота без средника. Газета «Ракурс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785794"/>
            <a:ext cx="5715000" cy="40386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5382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словам В. В. Лопатина, русские ученные называют этот способ «сведением» или «стяжением», «а иногда и латинским термином “</a:t>
            </a:r>
            <a:r>
              <a:rPr lang="ru-RU" dirty="0" err="1" smtClean="0"/>
              <a:t>универбация</a:t>
            </a:r>
            <a:r>
              <a:rPr lang="ru-RU" dirty="0" smtClean="0"/>
              <a:t>“ – буквально образование единого слова (латинское </a:t>
            </a:r>
            <a:r>
              <a:rPr lang="ru-RU" dirty="0" err="1" smtClean="0"/>
              <a:t>unus</a:t>
            </a:r>
            <a:r>
              <a:rPr lang="ru-RU" dirty="0" smtClean="0"/>
              <a:t> – один, единый, </a:t>
            </a:r>
            <a:r>
              <a:rPr lang="ru-RU" dirty="0" err="1" smtClean="0"/>
              <a:t>verbum</a:t>
            </a:r>
            <a:r>
              <a:rPr lang="ru-RU" dirty="0" smtClean="0"/>
              <a:t> – слово).  </a:t>
            </a:r>
          </a:p>
          <a:p>
            <a:r>
              <a:rPr lang="ru-RU" dirty="0" smtClean="0"/>
              <a:t>Термин </a:t>
            </a:r>
            <a:r>
              <a:rPr lang="ru-RU" dirty="0" err="1" smtClean="0"/>
              <a:t>универбация</a:t>
            </a:r>
            <a:r>
              <a:rPr lang="ru-RU" dirty="0" smtClean="0"/>
              <a:t> издавна имеет место в истории русского словообразования. В первый раз этот термин употребил К. </a:t>
            </a:r>
            <a:r>
              <a:rPr lang="ru-RU" dirty="0" err="1" smtClean="0"/>
              <a:t>Бругманн</a:t>
            </a:r>
            <a:r>
              <a:rPr lang="ru-RU" dirty="0" smtClean="0"/>
              <a:t> в 1904 г. для обозначения звуковых единиц, возникших на основе словосочетаний, внешне цельнооформленных, но не обладающих содержательной изолированностью.</a:t>
            </a:r>
            <a:endParaRPr lang="ru-RU" dirty="0"/>
          </a:p>
        </p:txBody>
      </p:sp>
    </p:spTree>
  </p:cSld>
  <p:clrMapOvr>
    <a:masterClrMapping/>
  </p:clrMapOvr>
  <p:transition advTm="25178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437</TotalTime>
  <Words>893</Words>
  <Application>Microsoft Office PowerPoint</Application>
  <PresentationFormat>Экран (4:3)</PresentationFormat>
  <Paragraphs>481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     </vt:lpstr>
      <vt:lpstr>СЛОВА–УНИВЕРБАТЫ                      НА ГАЗЕТНОЙ ПОЛОСЕ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«В языке утверждается то, что ему действительно нужно, что пополняет его словообразовательные средства и в конечном счете обогащает их»                              В.В.Лопатин</vt:lpstr>
      <vt:lpstr>Презентация PowerPoint</vt:lpstr>
      <vt:lpstr>СЛОВА - УНИВЕРБАТЫ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Берегите наш язык, наш прекрасный русский язык, — это клад, это достояние, переданное нам на­шими предшественниками! Обращайтесь почтительно с этим могущественным орудием.   И. С. Тургенев</dc:title>
  <dc:creator>urist_2</dc:creator>
  <cp:lastModifiedBy>777</cp:lastModifiedBy>
  <cp:revision>49</cp:revision>
  <dcterms:created xsi:type="dcterms:W3CDTF">2011-03-03T12:22:59Z</dcterms:created>
  <dcterms:modified xsi:type="dcterms:W3CDTF">2013-11-15T17:17:38Z</dcterms:modified>
</cp:coreProperties>
</file>