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48E359-0CDC-4C13-A3FB-FF4C0622930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531050-75F9-4FA2-A57D-E0FBF6CC2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86409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Мастер - класс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00809"/>
            <a:ext cx="7772400" cy="2016224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«Реализация технологии критического мышления на уроках русского языка и литературы через чтение и письмо».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sz="1800" dirty="0" smtClean="0"/>
              <a:t>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Признаки глагола                          </a:t>
            </a:r>
            <a:r>
              <a:rPr lang="ru-RU" sz="1800" dirty="0" smtClean="0">
                <a:solidFill>
                  <a:srgbClr val="FF0000"/>
                </a:solidFill>
              </a:rPr>
              <a:t>Признаки прилагательного</a:t>
            </a:r>
          </a:p>
          <a:p>
            <a:pPr>
              <a:buNone/>
            </a:pPr>
            <a:r>
              <a:rPr lang="ru-RU" sz="1800" dirty="0" smtClean="0"/>
              <a:t>     </a:t>
            </a:r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вид                    время                             </a:t>
            </a:r>
            <a:r>
              <a:rPr lang="ru-RU" sz="1800" dirty="0" smtClean="0">
                <a:solidFill>
                  <a:srgbClr val="FF0000"/>
                </a:solidFill>
              </a:rPr>
              <a:t>падеж     </a:t>
            </a:r>
            <a:r>
              <a:rPr lang="ru-RU" sz="1800" dirty="0" smtClean="0"/>
              <a:t>              </a:t>
            </a:r>
            <a:r>
              <a:rPr lang="ru-RU" sz="1800" dirty="0" smtClean="0">
                <a:solidFill>
                  <a:srgbClr val="FF0000"/>
                </a:solidFill>
              </a:rPr>
              <a:t>число  </a:t>
            </a:r>
            <a:r>
              <a:rPr lang="ru-RU" sz="1800" dirty="0" smtClean="0"/>
              <a:t>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Сов.в  несов в   Наст.вр    прош вр</a:t>
            </a:r>
            <a:r>
              <a:rPr lang="ru-RU" sz="1800" dirty="0" smtClean="0"/>
              <a:t>        </a:t>
            </a:r>
            <a:r>
              <a:rPr lang="ru-RU" sz="1800" dirty="0" smtClean="0">
                <a:solidFill>
                  <a:srgbClr val="FF0000"/>
                </a:solidFill>
              </a:rPr>
              <a:t>И Р Д В Т П             ед      мн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постоянные признаки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                                                                                                   род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                          определение               сказуемое                                          </a:t>
            </a:r>
          </a:p>
          <a:p>
            <a:pPr>
              <a:buNone/>
            </a:pPr>
            <a:r>
              <a:rPr lang="ru-RU" sz="1600" dirty="0" smtClean="0"/>
              <a:t>                                         </a:t>
            </a:r>
            <a:r>
              <a:rPr lang="ru-RU" sz="1100" dirty="0" smtClean="0"/>
              <a:t>синтаксическая роль</a:t>
            </a:r>
            <a:r>
              <a:rPr lang="ru-RU" sz="1600" dirty="0" smtClean="0"/>
              <a:t>       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м     ж    ср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Кластер на уроке русского языка в 7 классе по теме «Причастие»</a:t>
            </a:r>
            <a:endParaRPr lang="ru-RU" sz="2400" dirty="0"/>
          </a:p>
        </p:txBody>
      </p:sp>
      <p:sp>
        <p:nvSpPr>
          <p:cNvPr id="37" name="Лента лицом вниз 36"/>
          <p:cNvSpPr/>
          <p:nvPr/>
        </p:nvSpPr>
        <p:spPr>
          <a:xfrm>
            <a:off x="2843808" y="1484784"/>
            <a:ext cx="2880320" cy="612648"/>
          </a:xfrm>
          <a:prstGeom prst="ribbon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2555776" y="2060848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364088" y="213285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1115616" y="2636912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699792" y="278092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5724128" y="2708920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308304" y="270892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971600" y="3356992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259632" y="3356992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915816" y="3429000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347864" y="335699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868144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7668344" y="3429000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100392" y="3501008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7452320" y="4437112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7092280" y="5085184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452320" y="50851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7740352" y="508518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>
            <a:off x="3131840" y="2132856"/>
            <a:ext cx="936104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4427984" y="2132856"/>
            <a:ext cx="576064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Выгнутая вниз стрелка 83"/>
          <p:cNvSpPr/>
          <p:nvPr/>
        </p:nvSpPr>
        <p:spPr>
          <a:xfrm>
            <a:off x="1043608" y="4509120"/>
            <a:ext cx="2520280" cy="432048"/>
          </a:xfrm>
          <a:prstGeom prst="curvedUpArrow">
            <a:avLst>
              <a:gd name="adj1" fmla="val 0"/>
              <a:gd name="adj2" fmla="val 6616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6" name="Выгнутая вниз стрелка 85"/>
          <p:cNvSpPr/>
          <p:nvPr/>
        </p:nvSpPr>
        <p:spPr>
          <a:xfrm>
            <a:off x="6084168" y="5661248"/>
            <a:ext cx="3059832" cy="8640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rot="10800000" flipH="1" flipV="1">
            <a:off x="6804248" y="5795246"/>
            <a:ext cx="1512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непостоянные признаки </a:t>
            </a:r>
            <a:endParaRPr lang="ru-RU" sz="1400" dirty="0"/>
          </a:p>
        </p:txBody>
      </p:sp>
      <p:sp>
        <p:nvSpPr>
          <p:cNvPr id="90" name="Выгнутая вниз стрелка 89"/>
          <p:cNvSpPr/>
          <p:nvPr/>
        </p:nvSpPr>
        <p:spPr>
          <a:xfrm>
            <a:off x="2771800" y="5445224"/>
            <a:ext cx="2376264" cy="5040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1628801"/>
            <a:ext cx="7931224" cy="4032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не бояться записывать все, что приходит на ум;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дать волю воображению и интуиции;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продолжать работу, пока не кончится время или идеи не иссякнут; 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постараться построить как можно больше связей.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Работая над созданием кластера, необходимо помнить несколько правил: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2708920"/>
            <a:ext cx="7859216" cy="2520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Подготовьтесь писать выборочное изложение на тему «Как Гуля победила боль и страх».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7823720" cy="17281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удобно использовать этот приём на уроках развития речи. </a:t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как он работает, мы прямо сейчас и посмотрим.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Кластер ученика.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3275856" y="2996952"/>
            <a:ext cx="2520280" cy="12241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Гуля  победила боль и страх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0"/>
          </p:cNvCxnSpPr>
          <p:nvPr/>
        </p:nvCxnSpPr>
        <p:spPr>
          <a:xfrm flipV="1">
            <a:off x="4535996" y="2204864"/>
            <a:ext cx="1080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508104" y="285293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68144" y="3645024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563888" y="1844824"/>
            <a:ext cx="17784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Не боялась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2348880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Держала маму за руку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3429000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Стиснула мамину руку</a:t>
            </a:r>
            <a:endParaRPr lang="ru-RU" sz="1600" dirty="0"/>
          </a:p>
        </p:txBody>
      </p:sp>
      <p:cxnSp>
        <p:nvCxnSpPr>
          <p:cNvPr id="17" name="Прямая со стрелкой 16"/>
          <p:cNvCxnSpPr>
            <a:stCxn id="4" idx="5"/>
          </p:cNvCxnSpPr>
          <p:nvPr/>
        </p:nvCxnSpPr>
        <p:spPr>
          <a:xfrm>
            <a:off x="5427049" y="4041818"/>
            <a:ext cx="297079" cy="395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220072" y="4725144"/>
            <a:ext cx="16344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Перевела дыхание</a:t>
            </a:r>
            <a:endParaRPr lang="ru-RU" sz="16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4499992" y="4293096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275856" y="4869160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Открыла  глаза</a:t>
            </a:r>
            <a:endParaRPr lang="ru-RU" sz="1600" dirty="0"/>
          </a:p>
        </p:txBody>
      </p:sp>
      <p:cxnSp>
        <p:nvCxnSpPr>
          <p:cNvPr id="24" name="Прямая со стрелкой 23"/>
          <p:cNvCxnSpPr>
            <a:stCxn id="4" idx="3"/>
          </p:cNvCxnSpPr>
          <p:nvPr/>
        </p:nvCxnSpPr>
        <p:spPr>
          <a:xfrm flipH="1">
            <a:off x="2915816" y="4041818"/>
            <a:ext cx="729127" cy="107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75656" y="4293096"/>
            <a:ext cx="15624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Отпечатались пальцы</a:t>
            </a:r>
            <a:endParaRPr lang="ru-RU" sz="1400" dirty="0"/>
          </a:p>
        </p:txBody>
      </p:sp>
      <p:cxnSp>
        <p:nvCxnSpPr>
          <p:cNvPr id="27" name="Прямая со стрелкой 26"/>
          <p:cNvCxnSpPr>
            <a:stCxn id="4" idx="2"/>
          </p:cNvCxnSpPr>
          <p:nvPr/>
        </p:nvCxnSpPr>
        <p:spPr>
          <a:xfrm flipH="1" flipV="1">
            <a:off x="2555776" y="3429000"/>
            <a:ext cx="72008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475656" y="3284984"/>
            <a:ext cx="14184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Ужасно рада</a:t>
            </a:r>
            <a:endParaRPr lang="ru-RU" sz="1600" dirty="0"/>
          </a:p>
        </p:txBody>
      </p:sp>
      <p:cxnSp>
        <p:nvCxnSpPr>
          <p:cNvPr id="30" name="Прямая со стрелкой 29"/>
          <p:cNvCxnSpPr>
            <a:stCxn id="4" idx="1"/>
          </p:cNvCxnSpPr>
          <p:nvPr/>
        </p:nvCxnSpPr>
        <p:spPr>
          <a:xfrm flipH="1" flipV="1">
            <a:off x="2843808" y="2564904"/>
            <a:ext cx="801135" cy="611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1475656" y="2276872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Уснула глубоко и крепко</a:t>
            </a:r>
            <a:endParaRPr lang="ru-RU" sz="1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Спасибо за сотрудничество.</a:t>
            </a:r>
            <a:endParaRPr lang="ru-RU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88640"/>
            <a:ext cx="7978080" cy="55306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i="1" dirty="0" smtClean="0"/>
              <a:t>     </a:t>
            </a:r>
          </a:p>
          <a:p>
            <a:pPr>
              <a:lnSpc>
                <a:spcPct val="120000"/>
              </a:lnSpc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3300" i="1" dirty="0" smtClean="0">
                <a:solidFill>
                  <a:srgbClr val="FF0000"/>
                </a:solidFill>
              </a:rPr>
              <a:t>Учение без мысли - напрасный труд.</a:t>
            </a:r>
            <a:r>
              <a:rPr lang="ru-RU" sz="3300" dirty="0" smtClean="0">
                <a:solidFill>
                  <a:srgbClr val="FF0000"/>
                </a:solidFill>
              </a:rPr>
              <a:t> 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>
                <a:solidFill>
                  <a:srgbClr val="FF0000"/>
                </a:solidFill>
              </a:rPr>
              <a:t>                                                                 Конфуций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i="1" dirty="0" smtClean="0">
                <a:solidFill>
                  <a:srgbClr val="00B050"/>
                </a:solidFill>
              </a:rPr>
              <a:t>Не мыслям надобно учить, а мыслить.</a:t>
            </a:r>
            <a:r>
              <a:rPr lang="ru-RU" sz="3300" dirty="0" smtClean="0">
                <a:solidFill>
                  <a:srgbClr val="00B050"/>
                </a:solidFill>
              </a:rPr>
              <a:t> </a:t>
            </a:r>
            <a:br>
              <a:rPr lang="ru-RU" sz="3300" dirty="0" smtClean="0">
                <a:solidFill>
                  <a:srgbClr val="00B050"/>
                </a:solidFill>
              </a:rPr>
            </a:br>
            <a:r>
              <a:rPr lang="ru-RU" sz="3300" dirty="0" smtClean="0">
                <a:solidFill>
                  <a:srgbClr val="00B050"/>
                </a:solidFill>
              </a:rPr>
              <a:t/>
            </a:r>
            <a:br>
              <a:rPr lang="ru-RU" sz="3300" dirty="0" smtClean="0">
                <a:solidFill>
                  <a:srgbClr val="00B050"/>
                </a:solidFill>
              </a:rPr>
            </a:br>
            <a:r>
              <a:rPr lang="ru-RU" sz="3300" dirty="0" smtClean="0">
                <a:solidFill>
                  <a:srgbClr val="00B050"/>
                </a:solidFill>
              </a:rPr>
              <a:t>                                                                    </a:t>
            </a:r>
            <a:r>
              <a:rPr lang="ru-RU" sz="3300" dirty="0" err="1" smtClean="0">
                <a:solidFill>
                  <a:srgbClr val="00B050"/>
                </a:solidFill>
              </a:rPr>
              <a:t>Иммануил</a:t>
            </a:r>
            <a:r>
              <a:rPr lang="ru-RU" sz="3300" dirty="0" smtClean="0">
                <a:solidFill>
                  <a:srgbClr val="00B050"/>
                </a:solidFill>
              </a:rPr>
              <a:t> Кант 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i="1" dirty="0" smtClean="0">
                <a:solidFill>
                  <a:srgbClr val="0070C0"/>
                </a:solidFill>
              </a:rPr>
              <a:t>Мышление - это новое сотворение мира.</a:t>
            </a:r>
            <a:r>
              <a:rPr lang="ru-RU" sz="3300" dirty="0" smtClean="0">
                <a:solidFill>
                  <a:srgbClr val="0070C0"/>
                </a:solidFill>
              </a:rPr>
              <a:t> </a:t>
            </a:r>
            <a:br>
              <a:rPr lang="ru-RU" sz="3300" dirty="0" smtClean="0">
                <a:solidFill>
                  <a:srgbClr val="0070C0"/>
                </a:solidFill>
              </a:rPr>
            </a:br>
            <a:r>
              <a:rPr lang="ru-RU" sz="3300" dirty="0" smtClean="0">
                <a:solidFill>
                  <a:srgbClr val="0070C0"/>
                </a:solidFill>
              </a:rPr>
              <a:t/>
            </a:r>
            <a:br>
              <a:rPr lang="ru-RU" sz="3300" dirty="0" smtClean="0">
                <a:solidFill>
                  <a:srgbClr val="0070C0"/>
                </a:solidFill>
              </a:rPr>
            </a:br>
            <a:r>
              <a:rPr lang="ru-RU" sz="3300" dirty="0" smtClean="0">
                <a:solidFill>
                  <a:srgbClr val="0070C0"/>
                </a:solidFill>
              </a:rPr>
              <a:t>                                                                     Альбер Камю 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i="1" dirty="0" smtClean="0">
                <a:solidFill>
                  <a:schemeClr val="accent2">
                    <a:lumMod val="75000"/>
                  </a:schemeClr>
                </a:solidFill>
              </a:rPr>
              <a:t>Если вы мыслите ясно, вы и писать будете ясно,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300" i="1" dirty="0" smtClean="0">
                <a:solidFill>
                  <a:schemeClr val="accent2">
                    <a:lumMod val="75000"/>
                  </a:schemeClr>
                </a:solidFill>
              </a:rPr>
              <a:t>если ваша мысль ценна, будет ценным и ваше сочинение. 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Джек Лондон</a:t>
            </a:r>
          </a:p>
          <a:p>
            <a:pPr>
              <a:buNone/>
            </a:pP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692697"/>
            <a:ext cx="807524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Цель: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ретрансляция преподавательского опыта освоения и применения технологии развития  критического мышления.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Задачи мастер-класса: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  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создание условий для профессионального общения, самореализации и стимулирования  роста творческого потенциала педагогов;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-  распространение педагогического опыта.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764705"/>
            <a:ext cx="8003232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Технология развития критического мышления через чтение и письмо (далее РКМЧП) была разработана американскими учеными и преподавателями. Ее авторы: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Стил, Мередит, Темпл, Уолтер, -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являются членами консорциума «За демократическое образование».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В России она появилась в 1997 году.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052735"/>
            <a:ext cx="8075240" cy="51125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    Технология РКМЧП с четкой структурой, алгоритмичностью, схематичностью и наглядностью ее приемов, графической организацией материала позволяет не только разнообразить урок, сделать его нестандартным, но и достичь конкретных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образовательных результатов: </a:t>
            </a:r>
          </a:p>
          <a:p>
            <a:pPr lvl="0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формирование нового стиля мышления (открытость, гибкость, рефлексивность, осознанность, альтернативность);</a:t>
            </a:r>
          </a:p>
          <a:p>
            <a:pPr lvl="0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развитие базовых качеств личности (креативность, коммуникативность, критическое мышление, мобильность, самостоятельность, ответственность);</a:t>
            </a:r>
          </a:p>
          <a:p>
            <a:pPr lvl="0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формирование культуры чтения и письма;</a:t>
            </a:r>
          </a:p>
          <a:p>
            <a:pPr lvl="0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формирование умения задавать вопросы, формулировать гипотезу;</a:t>
            </a:r>
          </a:p>
          <a:p>
            <a:pPr lvl="0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стимулирование самостоятельной поисковой творческой деятельности;</a:t>
            </a:r>
          </a:p>
          <a:p>
            <a:pPr lvl="0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запуск механизмов самообразования и самоорганизации.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Актуальность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>
              <a:buNone/>
            </a:pPr>
            <a:r>
              <a:rPr lang="ru-RU" dirty="0" smtClean="0"/>
              <a:t>   Во-первых,  мышление самостоятельное.</a:t>
            </a:r>
          </a:p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Во-вторых, мышление обобщенное.</a:t>
            </a:r>
          </a:p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В-третьих, мышление проблемное и оценочное.</a:t>
            </a:r>
          </a:p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четвертых, мышление аргументированное.</a:t>
            </a:r>
          </a:p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пятых, критическое мышление есть мышление социальное.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Критическое мышление имеет 5 характеристик 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(Д.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Клустер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692697"/>
            <a:ext cx="7787208" cy="4680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Кластер – это графическая организация материала, показывающая смысловые поля того или иного понятия. Слово «кластер» в переводе означает «пучок, созвездие». Составление кластера позволяет обучающимся свободно и открыто думать по поводу какой-либо темы.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481329"/>
            <a:ext cx="8075240" cy="43239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lvl="0" algn="just"/>
            <a:r>
              <a:rPr lang="ru-RU" dirty="0" smtClean="0"/>
              <a:t>посередине чистого листа (классной доски) написать ключевое слово или предложение, которое является ключевым в раскрытии идеи, темы;</a:t>
            </a:r>
          </a:p>
          <a:p>
            <a:pPr lvl="0" algn="just">
              <a:buNone/>
            </a:pPr>
            <a:r>
              <a:rPr lang="ru-RU" dirty="0" smtClean="0"/>
              <a:t> </a:t>
            </a:r>
          </a:p>
          <a:p>
            <a:pPr lvl="0" algn="just"/>
            <a:r>
              <a:rPr lang="ru-RU" dirty="0" smtClean="0"/>
              <a:t>вокруг записать слова или предложения, выражающие идеи, факты, образы, подходящие для данной темы; 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по мере записи появившиеся слова соединяются прямыми линиями с ключевым понятием. У каждого из «спутников» в свою очередь тоже появляются «спутники», устанавливаются новые логические связи.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Последовательность действий по составлению кластера проста и логична: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268761"/>
            <a:ext cx="8219256" cy="44644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2211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Например, на уроке литературы в 5 классе при изучении русской народной сказки «Лягушка-царевна» я предложила составить портрет главной героини.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75856" y="2924944"/>
            <a:ext cx="252028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Лягушка - царевна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427984" y="2060848"/>
            <a:ext cx="21602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436096" y="2636912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2771800" y="2564904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3"/>
          </p:cNvCxnSpPr>
          <p:nvPr/>
        </p:nvCxnSpPr>
        <p:spPr>
          <a:xfrm flipH="1">
            <a:off x="2699793" y="3846884"/>
            <a:ext cx="945150" cy="518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4"/>
          </p:cNvCxnSpPr>
          <p:nvPr/>
        </p:nvCxnSpPr>
        <p:spPr>
          <a:xfrm>
            <a:off x="4535996" y="4005064"/>
            <a:ext cx="360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08104" y="407707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995936" y="1124744"/>
            <a:ext cx="1368152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Красная девица</a:t>
            </a:r>
            <a:endParaRPr lang="ru-RU" sz="1400" dirty="0"/>
          </a:p>
        </p:txBody>
      </p:sp>
      <p:sp>
        <p:nvSpPr>
          <p:cNvPr id="19" name="Овал 18"/>
          <p:cNvSpPr/>
          <p:nvPr/>
        </p:nvSpPr>
        <p:spPr>
          <a:xfrm>
            <a:off x="6228184" y="1844824"/>
            <a:ext cx="144016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красавица</a:t>
            </a:r>
            <a:endParaRPr lang="ru-RU" sz="1200" dirty="0"/>
          </a:p>
        </p:txBody>
      </p:sp>
      <p:sp>
        <p:nvSpPr>
          <p:cNvPr id="20" name="Овал 19"/>
          <p:cNvSpPr/>
          <p:nvPr/>
        </p:nvSpPr>
        <p:spPr>
          <a:xfrm>
            <a:off x="6156176" y="4509120"/>
            <a:ext cx="1872208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Ни в сказке сказать ,ни пером описать</a:t>
            </a:r>
            <a:endParaRPr lang="ru-RU" sz="1100" dirty="0"/>
          </a:p>
        </p:txBody>
      </p:sp>
      <p:sp>
        <p:nvSpPr>
          <p:cNvPr id="21" name="Овал 20"/>
          <p:cNvSpPr/>
          <p:nvPr/>
        </p:nvSpPr>
        <p:spPr>
          <a:xfrm>
            <a:off x="3707904" y="4797152"/>
            <a:ext cx="1584176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Василиса Премудрая</a:t>
            </a:r>
            <a:endParaRPr lang="ru-RU" sz="1200" dirty="0"/>
          </a:p>
        </p:txBody>
      </p:sp>
      <p:sp>
        <p:nvSpPr>
          <p:cNvPr id="22" name="Овал 21"/>
          <p:cNvSpPr/>
          <p:nvPr/>
        </p:nvSpPr>
        <p:spPr>
          <a:xfrm>
            <a:off x="1187624" y="4437112"/>
            <a:ext cx="163448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Как солнце ясное</a:t>
            </a:r>
            <a:endParaRPr lang="ru-RU" sz="1600" dirty="0"/>
          </a:p>
        </p:txBody>
      </p:sp>
      <p:sp>
        <p:nvSpPr>
          <p:cNvPr id="23" name="Овал 22"/>
          <p:cNvSpPr/>
          <p:nvPr/>
        </p:nvSpPr>
        <p:spPr>
          <a:xfrm>
            <a:off x="1043608" y="1916832"/>
            <a:ext cx="1706488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квакушка</a:t>
            </a:r>
            <a:endParaRPr lang="ru-RU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438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Мастер - класс</vt:lpstr>
      <vt:lpstr>Слайд 2</vt:lpstr>
      <vt:lpstr>Слайд 3</vt:lpstr>
      <vt:lpstr>Слайд 4</vt:lpstr>
      <vt:lpstr>Актуальность</vt:lpstr>
      <vt:lpstr>  Критическое мышление имеет 5 характеристик                                                              (Д. Клустер) </vt:lpstr>
      <vt:lpstr>Слайд 7</vt:lpstr>
      <vt:lpstr>Последовательность действий по составлению кластера проста и логична:</vt:lpstr>
      <vt:lpstr>Например, на уроке литературы в 5 классе при изучении русской народной сказки «Лягушка-царевна» я предложила составить портрет главной героини.</vt:lpstr>
      <vt:lpstr>Кластер на уроке русского языка в 7 классе по теме «Причастие»</vt:lpstr>
      <vt:lpstr> Работая над созданием кластера, необходимо помнить несколько правил:  </vt:lpstr>
      <vt:lpstr>     Очень удобно использовать этот приём на уроках развития речи.   А как он работает, мы прямо сейчас и посмотрим.  </vt:lpstr>
      <vt:lpstr>Кластер ученика.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- класс</dc:title>
  <dc:creator>Наташа</dc:creator>
  <cp:lastModifiedBy>Наташа</cp:lastModifiedBy>
  <cp:revision>25</cp:revision>
  <dcterms:created xsi:type="dcterms:W3CDTF">2001-12-31T20:29:32Z</dcterms:created>
  <dcterms:modified xsi:type="dcterms:W3CDTF">2002-01-01T00:24:29Z</dcterms:modified>
</cp:coreProperties>
</file>