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58" r:id="rId5"/>
    <p:sldId id="265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15587" r="8056" b="42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0133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и задачи урока: .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70797"/>
            <a:ext cx="7211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Истоки богатства и выразительности родной речи. Основные выразительные средства фонетики, </a:t>
            </a:r>
            <a:r>
              <a:rPr lang="ru-RU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морфемики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словообразования.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15404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тренировать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учащихся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определении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роли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звукописи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художественных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текстах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; </a:t>
            </a:r>
            <a:endParaRPr lang="ru-RU" sz="2000" b="1" dirty="0" smtClean="0">
              <a:solidFill>
                <a:srgbClr val="000000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расширить</a:t>
            </a:r>
            <a:r>
              <a:rPr lang="ru-RU" sz="2000" b="1" dirty="0" smtClean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представление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выразительных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возможностях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словообразования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0892" y="5622242"/>
            <a:ext cx="38580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Леонтьева В.А., </a:t>
            </a:r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русского языка </a:t>
            </a:r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литературы </a:t>
            </a:r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Вельеникольская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СОШ»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2900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8018" y="322918"/>
            <a:ext cx="5907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Творческий</a:t>
            </a:r>
            <a:r>
              <a:rPr lang="ru-RU" sz="28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словарный</a:t>
            </a:r>
            <a:r>
              <a:rPr lang="ru-RU" sz="28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диктант</a:t>
            </a:r>
            <a:r>
              <a:rPr lang="ru-RU" sz="2400" dirty="0">
                <a:solidFill>
                  <a:srgbClr val="000000"/>
                </a:solidFill>
                <a:ea typeface="Calibri" panose="020F0502020204030204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Задание</a:t>
            </a:r>
            <a:r>
              <a:rPr lang="ru-RU" sz="2000" b="1" u="sng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1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Запишите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под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диктовку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словосочетания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подбирая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ним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определяемые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образцу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Образец</a:t>
            </a:r>
            <a:r>
              <a:rPr lang="ru-RU" sz="2000" b="1" u="sng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Поляна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освещаемая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солнцем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; </a:t>
            </a:r>
            <a:endParaRPr lang="ru-RU" sz="2000" b="1" dirty="0" smtClean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Times New Roman" panose="02020603050405020304" pitchFamily="18" charset="0"/>
              </a:rPr>
              <a:t>                  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река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пересекающая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местность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Задание</a:t>
            </a:r>
            <a:r>
              <a:rPr lang="ru-RU" sz="2000" b="1" u="sng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Составьте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запишите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простые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предложения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включая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их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состав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следующие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словосочетания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Поразительное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искусство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быстрорастворимый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кофе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взаимовыгодное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сотрудничество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миллиарды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водяных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капель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калейдоскоп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причудливыми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узорами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20" y="4833768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515597"/>
            <a:ext cx="45365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Фонетические средства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62758"/>
            <a:ext cx="307842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Аллитерация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повторение согласных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 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гр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емит, 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гр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охочет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6116" y="1494622"/>
            <a:ext cx="280831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Ассонанс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—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повторение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гласных: 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Ск</a:t>
            </a: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чно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нам сл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шать осенн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вь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...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(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А. Некрасов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739205"/>
            <a:ext cx="380365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Фонетическая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анафора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повтор начальных звуков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 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лавься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! 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ияй, 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олнечная наша коммуна!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(В. Маяковский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7395" y="3739205"/>
            <a:ext cx="4229405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Фонетическая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эпифора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повтор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конечных звуков:</a:t>
            </a: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Я вольный ветер, я вечно ве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Волну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волн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ласка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ив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...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ветвях вздыха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вздохнув, неме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Леле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трав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леле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ю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нив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К. Бальмонт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78896" y="986274"/>
            <a:ext cx="1593201" cy="431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1026051"/>
            <a:ext cx="1716912" cy="2636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96194" y="1026051"/>
            <a:ext cx="879302" cy="2636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85920" y="981911"/>
            <a:ext cx="2008122" cy="512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5229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Фонетические</a:t>
            </a:r>
            <a:r>
              <a:rPr lang="ru-RU" sz="24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средства</a:t>
            </a:r>
            <a:r>
              <a:rPr lang="ru-RU" sz="24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выразительности</a:t>
            </a:r>
            <a:r>
              <a:rPr lang="ru-RU" sz="2400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424" y="1502799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Определить роль  звукописи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аллитерации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[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])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поэтическом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отрывке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/>
              <a:cs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Использование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этого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звука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помогает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передать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бодрое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радостное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мажорное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настроение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усилить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противопоставление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динамизма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активного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движения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молодого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порыва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показанного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первой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части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(1 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–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5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строках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),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медлительности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уравновешенности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осторожному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замедленному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скольжению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аллитерация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[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] 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[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'],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ассонанс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[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]).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424" y="984637"/>
            <a:ext cx="2215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Упражнение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308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424" y="2467203"/>
            <a:ext cx="7488832" cy="248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52" y="4954981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9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692"/>
            <a:ext cx="6275040" cy="1322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Словообразовательные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средства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морфемы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выражающие оценку (положительную или отрицательную), используемые при образовании слов с экспрессивным, оценочным, значением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433175"/>
            <a:ext cx="352839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Суффиксы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почтительным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или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уничижительно-пренебрежительным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значением: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ишк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ышк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др.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20716"/>
            <a:ext cx="331236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Суффиксы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уменьшительно-ласкательным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или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увеличительным значением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очек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еньк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оньк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охонек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ошенек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ищ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др.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90457" y="1876414"/>
            <a:ext cx="1525759" cy="505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63878" y="1876414"/>
            <a:ext cx="1792098" cy="481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55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2297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Выразительные</a:t>
            </a:r>
            <a:r>
              <a:rPr lang="ru-RU" sz="24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возможности</a:t>
            </a:r>
            <a:r>
              <a:rPr lang="ru-RU" sz="24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словообразования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62170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Назвать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ключевые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строки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Словесность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него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распахана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засеяна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живым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зерном</a:t>
            </a:r>
            <a:r>
              <a:rPr lang="ru-RU" sz="2000" b="1" dirty="0" smtClean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»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/>
              <a:cs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Объяснить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своё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понимание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этой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развёрнутой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метафоры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MV Boli" panose="02000500030200090000" pitchFamily="2" charset="0"/>
              <a:ea typeface="Calibri" panose="020F0502020204030204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1. «Ж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ивым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зерном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поэт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называет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доброе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ласковое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сердечное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которое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прорастает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душах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тех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кому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оно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обращено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ответным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чувством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любви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2. Поэт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называл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живым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зерном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те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частички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морфемы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),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которые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помогают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вырастить</a:t>
            </a:r>
            <a:r>
              <a:rPr lang="ru-RU" sz="2000" b="1" dirty="0">
                <a:solidFill>
                  <a:schemeClr val="bg1"/>
                </a:solidFill>
                <a:latin typeface="MV Boli" panose="02000500030200090000" pitchFamily="2" charset="0"/>
                <a:ea typeface="Calibri" panose="020F0502020204030204"/>
              </a:rPr>
              <a:t>»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проникновенные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из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глубины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сердца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идущие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слова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обращённые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ко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всему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живому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на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земле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. 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 </a:t>
            </a:r>
            <a:b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31299"/>
            <a:ext cx="2286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Упражнение</a:t>
            </a:r>
            <a:r>
              <a:rPr lang="ru-RU" sz="2000" b="1" dirty="0">
                <a:solidFill>
                  <a:schemeClr val="bg1"/>
                </a:solidFill>
                <a:ea typeface="Calibri" panose="020F0502020204030204"/>
                <a:cs typeface="Times New Roman" panose="02020603050405020304" pitchFamily="18" charset="0"/>
              </a:rPr>
              <a:t> 310.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755576" y="2174299"/>
            <a:ext cx="7344816" cy="67863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55576" y="3465908"/>
            <a:ext cx="7344816" cy="22673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65" y="753804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614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/>
                <a:cs typeface="Cambria" panose="02040503050406030204" pitchFamily="18" charset="0"/>
              </a:rPr>
              <a:t>Домашнее задание:  Упр.68,69,70( тетрадь «Учимся читать…»)</a:t>
            </a:r>
            <a:endParaRPr lang="ru-RU" sz="2000" b="1" dirty="0">
              <a:solidFill>
                <a:schemeClr val="bg1"/>
              </a:solidFill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7" name="Picture 10" descr="карандаш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44900"/>
            <a:ext cx="27765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320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MV Boli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Словообразовательные средства - морфемы, выражающие оценку (положительную или отрицательную), используемые при образовании слов с экспрессивным, оценочным, значением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2013-11-14T18:04:09Z</dcterms:created>
  <dcterms:modified xsi:type="dcterms:W3CDTF">2013-11-15T17:12:39Z</dcterms:modified>
</cp:coreProperties>
</file>