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2" r:id="rId9"/>
    <p:sldId id="263" r:id="rId10"/>
    <p:sldId id="264" r:id="rId11"/>
    <p:sldId id="265" r:id="rId12"/>
    <p:sldId id="266" r:id="rId13"/>
    <p:sldId id="274" r:id="rId14"/>
    <p:sldId id="267" r:id="rId15"/>
    <p:sldId id="268" r:id="rId16"/>
    <p:sldId id="269" r:id="rId17"/>
    <p:sldId id="270" r:id="rId18"/>
    <p:sldId id="271" r:id="rId19"/>
    <p:sldId id="275" r:id="rId20"/>
    <p:sldId id="272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8F62D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9" autoAdjust="0"/>
    <p:restoredTop sz="94660"/>
  </p:normalViewPr>
  <p:slideViewPr>
    <p:cSldViewPr>
      <p:cViewPr>
        <p:scale>
          <a:sx n="73" d="100"/>
          <a:sy n="73" d="100"/>
        </p:scale>
        <p:origin x="-44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2762-C586-4114-8A74-173423A9D877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AD4B-9E91-4652-A764-023169EC5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2762-C586-4114-8A74-173423A9D877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AD4B-9E91-4652-A764-023169EC5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2762-C586-4114-8A74-173423A9D877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AD4B-9E91-4652-A764-023169EC5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2762-C586-4114-8A74-173423A9D877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AD4B-9E91-4652-A764-023169EC5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2762-C586-4114-8A74-173423A9D877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AD4B-9E91-4652-A764-023169EC5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2762-C586-4114-8A74-173423A9D877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AD4B-9E91-4652-A764-023169EC5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2762-C586-4114-8A74-173423A9D877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AD4B-9E91-4652-A764-023169EC5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2762-C586-4114-8A74-173423A9D877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AD4B-9E91-4652-A764-023169EC5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2762-C586-4114-8A74-173423A9D877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AD4B-9E91-4652-A764-023169EC5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2762-C586-4114-8A74-173423A9D877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AD4B-9E91-4652-A764-023169EC5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2762-C586-4114-8A74-173423A9D877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AD4B-9E91-4652-A764-023169EC5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02762-C586-4114-8A74-173423A9D877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7AD4B-9E91-4652-A764-023169EC5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55;&#1088;&#1077;&#1079;&#1077;&#1085;&#1090;&#1072;&#1094;&#1080;&#1103;\&#1060;&#1080;&#1079;&#1084;&#1080;&#1085;&#1091;&#1090;&#1082;&#1072;%20&#1061;&#1083;&#1086;&#1087;&#1072;&#1081;-&#1058;&#1086;&#1087;&#1072;&#1081;.mp3" TargetMode="Externa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xplorado.ru/towns/sergievposad/town-pano/629-virtualnyj-tur-muzej-narodnye-promysly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3648" y="260648"/>
            <a:ext cx="6400800" cy="612068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Дорогу делает не первый,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тот, кто вслед пуститься смог-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Второй; не будь его, наверно,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свете не было б дорог.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первый лишь второго ради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Мог все снести, мог пасть в пути,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 только тот поднялся сзади,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Второй, чтобы за ним идти.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С.Орлов.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Обобщить все знания о числительном</a:t>
            </a:r>
          </a:p>
          <a:p>
            <a:pPr>
              <a:buNone/>
            </a:pPr>
            <a:endParaRPr lang="ru-RU" sz="1800" b="1" i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Научиться правильно писать числительные</a:t>
            </a:r>
          </a:p>
          <a:p>
            <a:pPr>
              <a:buNone/>
            </a:pPr>
            <a:endParaRPr lang="ru-RU" sz="1800" b="1" i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Научиться правильно употреблять числительные в речи</a:t>
            </a:r>
          </a:p>
          <a:p>
            <a:pPr>
              <a:buNone/>
            </a:pPr>
            <a:endParaRPr lang="ru-RU" sz="1800" b="1" i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Выяснить роль числительных в нашей жизни.</a:t>
            </a:r>
          </a:p>
          <a:p>
            <a:pPr>
              <a:buFont typeface="Wingdings" pitchFamily="2" charset="2"/>
              <a:buChar char="v"/>
            </a:pP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9982" y="332656"/>
            <a:ext cx="58004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Имя числительное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-конечная звезда 4"/>
          <p:cNvSpPr/>
          <p:nvPr/>
        </p:nvSpPr>
        <p:spPr>
          <a:xfrm>
            <a:off x="3923928" y="-171400"/>
            <a:ext cx="2448272" cy="1340768"/>
          </a:xfrm>
          <a:prstGeom prst="star7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Имя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числительное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7-конечная звезда 5"/>
          <p:cNvSpPr/>
          <p:nvPr/>
        </p:nvSpPr>
        <p:spPr>
          <a:xfrm>
            <a:off x="1259632" y="476672"/>
            <a:ext cx="2448272" cy="1340768"/>
          </a:xfrm>
          <a:prstGeom prst="star7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Количественные</a:t>
            </a:r>
            <a:endParaRPr lang="ru-RU" b="1" dirty="0"/>
          </a:p>
        </p:txBody>
      </p:sp>
      <p:sp>
        <p:nvSpPr>
          <p:cNvPr id="7" name="7-конечная звезда 6"/>
          <p:cNvSpPr/>
          <p:nvPr/>
        </p:nvSpPr>
        <p:spPr>
          <a:xfrm>
            <a:off x="6228184" y="620688"/>
            <a:ext cx="2592288" cy="1512168"/>
          </a:xfrm>
          <a:prstGeom prst="star7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Порядковые</a:t>
            </a:r>
            <a:endParaRPr lang="ru-RU" b="1" dirty="0"/>
          </a:p>
        </p:txBody>
      </p:sp>
      <p:sp>
        <p:nvSpPr>
          <p:cNvPr id="8" name="7-конечная звезда 7"/>
          <p:cNvSpPr/>
          <p:nvPr/>
        </p:nvSpPr>
        <p:spPr>
          <a:xfrm>
            <a:off x="-180528" y="2204864"/>
            <a:ext cx="2448272" cy="1340768"/>
          </a:xfrm>
          <a:prstGeom prst="star7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Простые</a:t>
            </a:r>
            <a:endParaRPr lang="ru-RU" b="1" dirty="0"/>
          </a:p>
        </p:txBody>
      </p:sp>
      <p:sp>
        <p:nvSpPr>
          <p:cNvPr id="9" name="7-конечная звезда 8"/>
          <p:cNvSpPr/>
          <p:nvPr/>
        </p:nvSpPr>
        <p:spPr>
          <a:xfrm>
            <a:off x="2627784" y="2276872"/>
            <a:ext cx="2448272" cy="1340768"/>
          </a:xfrm>
          <a:prstGeom prst="star7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Сложные</a:t>
            </a:r>
            <a:endParaRPr lang="ru-RU" b="1" dirty="0"/>
          </a:p>
        </p:txBody>
      </p:sp>
      <p:sp>
        <p:nvSpPr>
          <p:cNvPr id="10" name="7-конечная звезда 9"/>
          <p:cNvSpPr/>
          <p:nvPr/>
        </p:nvSpPr>
        <p:spPr>
          <a:xfrm>
            <a:off x="4860032" y="2708920"/>
            <a:ext cx="2448272" cy="1340768"/>
          </a:xfrm>
          <a:prstGeom prst="star7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Простые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7-конечная звезда 10"/>
          <p:cNvSpPr/>
          <p:nvPr/>
        </p:nvSpPr>
        <p:spPr>
          <a:xfrm>
            <a:off x="7452320" y="2708920"/>
            <a:ext cx="2448272" cy="1340768"/>
          </a:xfrm>
          <a:prstGeom prst="star7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Сложные</a:t>
            </a:r>
            <a:endParaRPr lang="ru-RU" b="1" dirty="0"/>
          </a:p>
        </p:txBody>
      </p:sp>
      <p:sp>
        <p:nvSpPr>
          <p:cNvPr id="12" name="7-конечная звезда 11"/>
          <p:cNvSpPr/>
          <p:nvPr/>
        </p:nvSpPr>
        <p:spPr>
          <a:xfrm>
            <a:off x="1331640" y="3356992"/>
            <a:ext cx="2448272" cy="1340768"/>
          </a:xfrm>
          <a:prstGeom prst="star7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Составные</a:t>
            </a:r>
            <a:endParaRPr lang="ru-RU" b="1" dirty="0"/>
          </a:p>
        </p:txBody>
      </p:sp>
      <p:sp>
        <p:nvSpPr>
          <p:cNvPr id="13" name="7-конечная звезда 12"/>
          <p:cNvSpPr/>
          <p:nvPr/>
        </p:nvSpPr>
        <p:spPr>
          <a:xfrm>
            <a:off x="6228184" y="4077072"/>
            <a:ext cx="2448272" cy="1340768"/>
          </a:xfrm>
          <a:prstGeom prst="star7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Составные</a:t>
            </a:r>
            <a:endParaRPr lang="ru-RU" b="1" dirty="0"/>
          </a:p>
        </p:txBody>
      </p:sp>
      <p:sp>
        <p:nvSpPr>
          <p:cNvPr id="14" name="7-конечная звезда 13"/>
          <p:cNvSpPr/>
          <p:nvPr/>
        </p:nvSpPr>
        <p:spPr>
          <a:xfrm>
            <a:off x="-180528" y="4725144"/>
            <a:ext cx="2448272" cy="1340768"/>
          </a:xfrm>
          <a:prstGeom prst="star7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Целые</a:t>
            </a:r>
            <a:endParaRPr lang="ru-RU" b="1" dirty="0"/>
          </a:p>
        </p:txBody>
      </p:sp>
      <p:sp>
        <p:nvSpPr>
          <p:cNvPr id="15" name="7-конечная звезда 14"/>
          <p:cNvSpPr/>
          <p:nvPr/>
        </p:nvSpPr>
        <p:spPr>
          <a:xfrm>
            <a:off x="3275856" y="4725144"/>
            <a:ext cx="2448272" cy="1340768"/>
          </a:xfrm>
          <a:prstGeom prst="star7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Собирательные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7-конечная звезда 15"/>
          <p:cNvSpPr/>
          <p:nvPr/>
        </p:nvSpPr>
        <p:spPr>
          <a:xfrm>
            <a:off x="1403648" y="5517232"/>
            <a:ext cx="2448272" cy="1340768"/>
          </a:xfrm>
          <a:prstGeom prst="star7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Дробные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Двойная стрелка вверх/вниз 17"/>
          <p:cNvSpPr/>
          <p:nvPr/>
        </p:nvSpPr>
        <p:spPr>
          <a:xfrm>
            <a:off x="2267744" y="1844824"/>
            <a:ext cx="504056" cy="1512168"/>
          </a:xfrm>
          <a:prstGeom prst="upDownArrow">
            <a:avLst/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стрелка вверх/вниз 18"/>
          <p:cNvSpPr/>
          <p:nvPr/>
        </p:nvSpPr>
        <p:spPr>
          <a:xfrm>
            <a:off x="7164288" y="2060848"/>
            <a:ext cx="504056" cy="2016224"/>
          </a:xfrm>
          <a:prstGeom prst="upDownArrow">
            <a:avLst/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трелка вверх/вниз 19"/>
          <p:cNvSpPr/>
          <p:nvPr/>
        </p:nvSpPr>
        <p:spPr>
          <a:xfrm>
            <a:off x="2339752" y="4581128"/>
            <a:ext cx="504056" cy="1008112"/>
          </a:xfrm>
          <a:prstGeom prst="upDownArrow">
            <a:avLst/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3203848" y="1556792"/>
            <a:ext cx="504056" cy="720080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8172400" y="1916832"/>
            <a:ext cx="504056" cy="720080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707904" y="4293096"/>
            <a:ext cx="504056" cy="720080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012160" y="692696"/>
            <a:ext cx="504056" cy="720080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868144" y="1844824"/>
            <a:ext cx="504056" cy="720080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  <a:scene3d>
            <a:camera prst="orthographicFront">
              <a:rot lat="0" lon="10800000" rev="0"/>
            </a:camera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043608" y="4365104"/>
            <a:ext cx="504056" cy="504056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  <a:scene3d>
            <a:camera prst="orthographicFront">
              <a:rot lat="0" lon="10800000" rev="0"/>
            </a:camera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827584" y="1484784"/>
            <a:ext cx="504056" cy="720080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  <a:scene3d>
            <a:camera prst="orthographicFront">
              <a:rot lat="0" lon="10800000" rev="0"/>
            </a:camera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131840" y="0"/>
            <a:ext cx="504056" cy="720080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  <a:scene3d>
            <a:camera prst="orthographicFront">
              <a:rot lat="0" lon="10800000" rev="19800000"/>
            </a:camera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Презинтация\post-13689-1165672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16016" cy="68580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075" name="Picture 3" descr="C:\Documents and Settings\admin\Рабочий стол\Презинтация\post-13689-1165672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-27384"/>
            <a:ext cx="4762500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691680" y="1052736"/>
            <a:ext cx="12897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Один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1844824"/>
            <a:ext cx="13498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Семь 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2492896"/>
            <a:ext cx="14334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2000">
                      <a:srgbClr val="FF0000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3600" b="1" cap="none" spc="50" dirty="0" smtClean="0">
                <a:ln w="11430"/>
                <a:gradFill>
                  <a:gsLst>
                    <a:gs pos="22000">
                      <a:srgbClr val="FF0000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орок</a:t>
            </a:r>
            <a:endParaRPr lang="ru-RU" sz="3600" b="1" cap="none" spc="50" dirty="0">
              <a:ln w="11430"/>
              <a:gradFill>
                <a:gsLst>
                  <a:gs pos="22000">
                    <a:srgbClr val="FF0000"/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3933056"/>
            <a:ext cx="23134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gradFill>
                  <a:gsLst>
                    <a:gs pos="25000">
                      <a:srgbClr val="18F62D"/>
                    </a:gs>
                    <a:gs pos="100000">
                      <a:srgbClr val="FF0000"/>
                    </a:gs>
                  </a:gsLst>
                  <a:lin ang="5400000" scaled="0"/>
                </a:gradFill>
              </a:rPr>
              <a:t>Две пятых</a:t>
            </a:r>
            <a:endParaRPr lang="ru-RU" sz="3600" b="1" dirty="0">
              <a:ln w="50800"/>
              <a:gradFill>
                <a:gsLst>
                  <a:gs pos="25000">
                    <a:srgbClr val="18F62D"/>
                  </a:gs>
                  <a:gs pos="100000">
                    <a:srgbClr val="FF0000"/>
                  </a:gs>
                </a:gsLst>
                <a:lin ang="5400000" scaled="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5776" y="4797152"/>
            <a:ext cx="18602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00FF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rgbClr val="0000FF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етверо</a:t>
            </a:r>
            <a:endParaRPr lang="ru-RU" sz="3600" b="1" cap="none" spc="50" dirty="0">
              <a:ln w="11430"/>
              <a:gradFill>
                <a:gsLst>
                  <a:gs pos="25000">
                    <a:srgbClr val="0000FF"/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12160" y="1052736"/>
            <a:ext cx="14003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Один 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96136" y="2348880"/>
            <a:ext cx="19025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Полтора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56176" y="1628800"/>
            <a:ext cx="10999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Оба 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92080" y="3140968"/>
            <a:ext cx="29761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rgbClr val="0000FF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Одиннадцать</a:t>
            </a:r>
            <a:endParaRPr lang="ru-RU" sz="3600" b="1" cap="none" spc="50" dirty="0">
              <a:ln w="11430"/>
              <a:gradFill>
                <a:gsLst>
                  <a:gs pos="25000">
                    <a:srgbClr val="0000FF"/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75983" y="4437112"/>
            <a:ext cx="31838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rgbClr val="FFFF00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Двадцать пять</a:t>
            </a:r>
            <a:endParaRPr lang="ru-RU" sz="3600" b="1" cap="none" spc="50" dirty="0">
              <a:ln w="11430"/>
              <a:gradFill>
                <a:gsLst>
                  <a:gs pos="25000">
                    <a:srgbClr val="FFFF00"/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4725144"/>
            <a:ext cx="16484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00FF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Пятеро</a:t>
            </a:r>
            <a:endParaRPr lang="ru-RU" sz="3600" b="1" cap="none" spc="50" dirty="0">
              <a:ln w="11430"/>
              <a:gradFill>
                <a:gsLst>
                  <a:gs pos="25000">
                    <a:srgbClr val="0000FF"/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03648" y="5445224"/>
            <a:ext cx="17538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00FF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Семеро</a:t>
            </a:r>
            <a:endParaRPr lang="ru-RU" sz="3600" b="1" cap="none" spc="50" dirty="0">
              <a:ln w="11430"/>
              <a:gradFill>
                <a:gsLst>
                  <a:gs pos="25000">
                    <a:srgbClr val="0000FF"/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03648" y="3140968"/>
            <a:ext cx="18576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gradFill>
                  <a:gsLst>
                    <a:gs pos="25000">
                      <a:srgbClr val="18F62D"/>
                    </a:gs>
                    <a:gs pos="100000">
                      <a:srgbClr val="FF0000"/>
                    </a:gs>
                  </a:gsLst>
                  <a:lin ang="5400000" scaled="0"/>
                </a:gradFill>
              </a:rPr>
              <a:t>Полтора</a:t>
            </a:r>
            <a:endParaRPr lang="ru-RU" sz="3600" b="1" dirty="0">
              <a:ln w="50800"/>
              <a:gradFill>
                <a:gsLst>
                  <a:gs pos="25000">
                    <a:srgbClr val="18F62D"/>
                  </a:gs>
                  <a:gs pos="100000">
                    <a:srgbClr val="FF0000"/>
                  </a:gs>
                </a:gsLst>
                <a:lin ang="5400000" scaled="0"/>
              </a:gra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12160" y="3789040"/>
            <a:ext cx="15510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rgbClr val="0000FF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Триста</a:t>
            </a:r>
            <a:endParaRPr lang="ru-RU" sz="3600" b="1" cap="none" spc="50" dirty="0">
              <a:ln w="11430"/>
              <a:gradFill>
                <a:gsLst>
                  <a:gs pos="25000">
                    <a:srgbClr val="0000FF"/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70860" y="5373216"/>
            <a:ext cx="32263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rgbClr val="FFFF00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Семьдесят два</a:t>
            </a:r>
            <a:endParaRPr lang="ru-RU" sz="3600" b="1" cap="none" spc="50" dirty="0">
              <a:ln w="11430"/>
              <a:gradFill>
                <a:gsLst>
                  <a:gs pos="25000">
                    <a:srgbClr val="FFFF00"/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4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4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4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4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809" y="548680"/>
            <a:ext cx="3896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Физминутка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074" name="Picture 2" descr="C:\Documents and Settings\admin\Рабочий стол\Презинтация\hulahoop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196752"/>
            <a:ext cx="3267571" cy="2931652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Презинтация\j023472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988840"/>
            <a:ext cx="2720237" cy="2965302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Презинтация\MOI1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3717032"/>
            <a:ext cx="3083066" cy="2684393"/>
          </a:xfrm>
          <a:prstGeom prst="rect">
            <a:avLst/>
          </a:prstGeom>
          <a:noFill/>
        </p:spPr>
      </p:pic>
      <p:pic>
        <p:nvPicPr>
          <p:cNvPr id="12" name="Физминутка Хлопай-Топа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323528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674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0631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cs typeface="Times New Roman" pitchFamily="18" charset="0"/>
              </a:rPr>
              <a:t>11 (апельсин) – одиннадцать апельсинов</a:t>
            </a:r>
          </a:p>
          <a:p>
            <a:endParaRPr lang="ru-RU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j-lt"/>
              <a:cs typeface="Times New Roman" pitchFamily="18" charset="0"/>
            </a:endParaRPr>
          </a:p>
          <a:p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cs typeface="Times New Roman" pitchFamily="18" charset="0"/>
              </a:rPr>
              <a:t>7 (мандарин) – семь мандаринов</a:t>
            </a:r>
          </a:p>
          <a:p>
            <a:endParaRPr lang="ru-RU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j-lt"/>
              <a:cs typeface="Times New Roman" pitchFamily="18" charset="0"/>
            </a:endParaRPr>
          </a:p>
          <a:p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cs typeface="Times New Roman" pitchFamily="18" charset="0"/>
              </a:rPr>
              <a:t>5 (лимон) – пять лимонов</a:t>
            </a:r>
          </a:p>
          <a:p>
            <a:endParaRPr lang="ru-RU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j-lt"/>
              <a:cs typeface="Times New Roman" pitchFamily="18" charset="0"/>
            </a:endParaRPr>
          </a:p>
          <a:p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cs typeface="Times New Roman" pitchFamily="18" charset="0"/>
              </a:rPr>
              <a:t>10 (яблоко) – десять яблок</a:t>
            </a:r>
          </a:p>
          <a:p>
            <a:endParaRPr lang="ru-RU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j-lt"/>
              <a:cs typeface="Times New Roman" pitchFamily="18" charset="0"/>
            </a:endParaRPr>
          </a:p>
          <a:p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cs typeface="Times New Roman" pitchFamily="18" charset="0"/>
              </a:rPr>
              <a:t>6 (киви) – шесть киви</a:t>
            </a:r>
          </a:p>
          <a:p>
            <a:endParaRPr lang="ru-RU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j-lt"/>
              <a:cs typeface="Times New Roman" pitchFamily="18" charset="0"/>
            </a:endParaRPr>
          </a:p>
          <a:p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cs typeface="Times New Roman" pitchFamily="18" charset="0"/>
              </a:rPr>
              <a:t>8(груша) – восемь груш</a:t>
            </a:r>
          </a:p>
          <a:p>
            <a:endParaRPr lang="ru-RU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j-lt"/>
              <a:cs typeface="Times New Roman" pitchFamily="18" charset="0"/>
            </a:endParaRPr>
          </a:p>
          <a:p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cs typeface="Times New Roman" pitchFamily="18" charset="0"/>
              </a:rPr>
              <a:t>12 (йогурт) – двенадцать йогуртов</a:t>
            </a:r>
          </a:p>
          <a:p>
            <a:endParaRPr lang="ru-RU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admin\Рабочий стол\Презинтация\5545403-lots-of-fresh-fruit-isolated-on-white--apples-bananas-pears-mandarins-oranges-grapefruit-kiwi-fruit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7406" y="1412777"/>
            <a:ext cx="4746594" cy="316835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0"/>
            <a:ext cx="1993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gradFill>
                  <a:gsLst>
                    <a:gs pos="39000">
                      <a:schemeClr val="bg1"/>
                    </a:gs>
                    <a:gs pos="100000">
                      <a:srgbClr val="0000FF"/>
                    </a:gs>
                  </a:gsLst>
                  <a:lin ang="5400000" scaled="0"/>
                </a:gradFill>
                <a:effectLst/>
              </a:rPr>
              <a:t>Гжель</a:t>
            </a:r>
            <a:endParaRPr lang="ru-RU" sz="5400" b="1" cap="none" spc="0" dirty="0">
              <a:ln w="50800"/>
              <a:gradFill>
                <a:gsLst>
                  <a:gs pos="39000">
                    <a:schemeClr val="bg1"/>
                  </a:gs>
                  <a:gs pos="100000">
                    <a:srgbClr val="0000FF"/>
                  </a:gs>
                </a:gsLst>
                <a:lin ang="5400000" scaled="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68144" y="692696"/>
            <a:ext cx="2784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gradFill>
                  <a:gsLst>
                    <a:gs pos="39000">
                      <a:srgbClr val="FFFF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effectLst/>
              </a:rPr>
              <a:t>Хохлома</a:t>
            </a:r>
            <a:endParaRPr lang="ru-RU" sz="5400" b="1" cap="none" spc="0" dirty="0">
              <a:ln w="50800"/>
              <a:gradFill>
                <a:gsLst>
                  <a:gs pos="39000">
                    <a:srgbClr val="FFFF00"/>
                  </a:gs>
                  <a:gs pos="100000">
                    <a:srgbClr val="FF0000"/>
                  </a:gs>
                </a:gsLst>
                <a:lin ang="5400000" scaled="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356992"/>
            <a:ext cx="3375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accent2"/>
                </a:solidFill>
              </a:rPr>
              <a:t>Матрешки</a:t>
            </a:r>
            <a:endParaRPr lang="ru-RU" sz="5400" b="1" cap="none" spc="0" dirty="0">
              <a:ln w="50800"/>
              <a:solidFill>
                <a:schemeClr val="accent2"/>
              </a:solidFill>
              <a:effectLst/>
            </a:endParaRPr>
          </a:p>
        </p:txBody>
      </p:sp>
      <p:pic>
        <p:nvPicPr>
          <p:cNvPr id="6146" name="Picture 2" descr="C:\Documents and Settings\admin\Рабочий стол\Презинтация\Корябина_Ирина_Гжел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4704"/>
            <a:ext cx="4176464" cy="278033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147" name="Picture 3" descr="C:\Documents and Settings\admin\Рабочий стол\Презинтация\GG-03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628800"/>
            <a:ext cx="3507854" cy="305313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148" name="Picture 4" descr="C:\Documents and Settings\admin\Рабочий стол\Презинтация\matresh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05882"/>
            <a:ext cx="4672286" cy="295211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27584" y="548680"/>
          <a:ext cx="7224464" cy="542693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612232"/>
                <a:gridCol w="3612232"/>
              </a:tblGrid>
              <a:tr h="413534">
                <a:tc>
                  <a:txBody>
                    <a:bodyPr/>
                    <a:lstStyle/>
                    <a:p>
                      <a:r>
                        <a:rPr lang="ru-RU" dirty="0" smtClean="0"/>
                        <a:t>О чем текст?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3534"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 текста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3534">
                <a:tc>
                  <a:txBody>
                    <a:bodyPr/>
                    <a:lstStyle/>
                    <a:p>
                      <a:r>
                        <a:rPr lang="ru-RU" dirty="0" smtClean="0"/>
                        <a:t>Тип речи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3534">
                <a:tc>
                  <a:txBody>
                    <a:bodyPr/>
                    <a:lstStyle/>
                    <a:p>
                      <a:r>
                        <a:rPr lang="ru-RU" dirty="0" smtClean="0"/>
                        <a:t>Стиль речи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9674">
                <a:tc>
                  <a:txBody>
                    <a:bodyPr/>
                    <a:lstStyle/>
                    <a:p>
                      <a:r>
                        <a:rPr lang="ru-RU" dirty="0" smtClean="0"/>
                        <a:t>Порядковые числительные и их морфологические признаки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9674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Количественные числительные,</a:t>
                      </a:r>
                      <a:r>
                        <a:rPr lang="ru-RU" baseline="0" dirty="0" smtClean="0"/>
                        <a:t>  морфологические признаки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3772">
                <a:tc>
                  <a:txBody>
                    <a:bodyPr/>
                    <a:lstStyle/>
                    <a:p>
                      <a:r>
                        <a:rPr lang="ru-RU" dirty="0" smtClean="0"/>
                        <a:t>Синтаксическая роль порядковых</a:t>
                      </a:r>
                      <a:r>
                        <a:rPr lang="ru-RU" baseline="0" dirty="0" smtClean="0"/>
                        <a:t> числительных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9674">
                <a:tc>
                  <a:txBody>
                    <a:bodyPr/>
                    <a:lstStyle/>
                    <a:p>
                      <a:r>
                        <a:rPr lang="ru-RU" dirty="0" smtClean="0"/>
                        <a:t>Синтаксическая</a:t>
                      </a:r>
                      <a:r>
                        <a:rPr lang="ru-RU" baseline="0" dirty="0" smtClean="0"/>
                        <a:t> роль количественных числительных.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404664"/>
            <a:ext cx="6234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Виртуальный музей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2204864"/>
            <a:ext cx="6462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u="sng" dirty="0" smtClean="0">
                <a:hlinkClick r:id="rId3"/>
              </a:rPr>
              <a:t>http://explorado.ru/towns/sergievposad/town-pano/629-virtualnyj-tur-muzej-narodnye-promysly</a:t>
            </a:r>
            <a:endParaRPr lang="ru-RU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Тест</a:t>
            </a:r>
            <a:endParaRPr lang="ru-RU" sz="9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7170" name="Picture 2" descr="C:\Documents and Settings\admin\Рабочий стол\Презинтация\x_6c8867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628800"/>
            <a:ext cx="6086624" cy="486728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5856" y="1196752"/>
            <a:ext cx="23743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Ответы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42254" y="2967335"/>
            <a:ext cx="42595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rgbClr val="0000FF"/>
                    </a:gs>
                    <a:gs pos="100000">
                      <a:srgbClr val="FF0000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3, 2, 2, 2, 1, 1.</a:t>
            </a:r>
            <a:endParaRPr lang="ru-RU" sz="5400" b="1" cap="none" spc="50" dirty="0">
              <a:ln w="11430"/>
              <a:gradFill>
                <a:gsLst>
                  <a:gs pos="25000">
                    <a:srgbClr val="0000FF"/>
                  </a:gs>
                  <a:gs pos="100000">
                    <a:srgbClr val="FF0000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76672"/>
            <a:ext cx="7776864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Первый</a:t>
            </a:r>
          </a:p>
          <a:p>
            <a:pPr>
              <a:buNone/>
            </a:pPr>
            <a:endParaRPr lang="ru-RU" sz="4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buNone/>
            </a:pPr>
            <a:endParaRPr lang="ru-RU" sz="4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buNone/>
            </a:pPr>
            <a:endParaRPr lang="ru-RU" sz="4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buNone/>
            </a:pP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Второй </a:t>
            </a:r>
          </a:p>
          <a:p>
            <a:pPr algn="ctr">
              <a:buNone/>
            </a:pPr>
            <a:endParaRPr lang="ru-RU" sz="5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548680"/>
            <a:ext cx="52200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(</a:t>
            </a:r>
            <a:r>
              <a:rPr lang="ru-RU" sz="4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числ</a:t>
            </a: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., прост., </a:t>
            </a:r>
            <a:r>
              <a:rPr lang="ru-RU" sz="4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порядк</a:t>
            </a: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., Им.п., м.р., ед.ч., </a:t>
            </a:r>
            <a:r>
              <a:rPr lang="ru-RU" sz="4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подлеж</a:t>
            </a: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.)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3429000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(</a:t>
            </a:r>
            <a:r>
              <a:rPr lang="ru-RU" sz="4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числ</a:t>
            </a: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., прост., </a:t>
            </a:r>
            <a:r>
              <a:rPr lang="ru-RU" sz="4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порядк</a:t>
            </a: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., Им.п., м. р., ед.ч., </a:t>
            </a:r>
            <a:r>
              <a:rPr lang="ru-RU" sz="4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подлеж</a:t>
            </a: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.)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5038" y="260648"/>
            <a:ext cx="6777176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 Вдруг</a:t>
            </a:r>
          </a:p>
          <a:p>
            <a:pPr algn="ctr"/>
            <a:r>
              <a:rPr lang="ru-RU" sz="8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числительные</a:t>
            </a:r>
          </a:p>
          <a:p>
            <a:pPr algn="ctr"/>
            <a:r>
              <a:rPr lang="ru-RU" sz="8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исчезли…»</a:t>
            </a:r>
            <a:endParaRPr lang="ru-RU" sz="8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8194" name="Picture 2" descr="C:\Documents and Settings\admin\Рабочий стол\Презинтация\magnifying-glass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3175" y="2743200"/>
            <a:ext cx="2790825" cy="411480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908720"/>
            <a:ext cx="6105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Домашнее задание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492896"/>
            <a:ext cx="689137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25000">
                      <a:schemeClr val="bg1"/>
                    </a:gs>
                    <a:gs pos="100000">
                      <a:srgbClr val="0000FF"/>
                    </a:gs>
                  </a:gsLst>
                  <a:lin ang="5400000" scaled="0"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Написать сочинение </a:t>
            </a:r>
          </a:p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25000">
                      <a:schemeClr val="bg1"/>
                    </a:gs>
                    <a:gs pos="100000">
                      <a:srgbClr val="0000FF"/>
                    </a:gs>
                  </a:gsLst>
                  <a:lin ang="5400000" scaled="0"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 теме:</a:t>
            </a:r>
          </a:p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25000">
                      <a:schemeClr val="bg1"/>
                    </a:gs>
                    <a:gs pos="100000">
                      <a:srgbClr val="0000FF"/>
                    </a:gs>
                  </a:gsLst>
                  <a:lin ang="5400000" scaled="0"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«Вдруг числительные </a:t>
            </a:r>
          </a:p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25000">
                      <a:schemeClr val="bg1"/>
                    </a:gs>
                    <a:gs pos="100000">
                      <a:srgbClr val="0000FF"/>
                    </a:gs>
                  </a:gsLst>
                  <a:lin ang="5400000" scaled="0"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исчезли…»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gradFill>
                <a:gsLst>
                  <a:gs pos="25000">
                    <a:schemeClr val="bg1"/>
                  </a:gs>
                  <a:gs pos="100000">
                    <a:srgbClr val="0000FF"/>
                  </a:gs>
                </a:gsLst>
                <a:lin ang="5400000" scaled="0"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0"/>
            <a:ext cx="63901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Где мы встречаемся </a:t>
            </a:r>
          </a:p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 числами в жизни?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6" name="Picture 2" descr="C:\Documents and Settings\admin\Рабочий стол\Презинтация\DIY-Wall-Cl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509120"/>
            <a:ext cx="2736304" cy="234888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7" name="Picture 3" descr="C:\Documents and Settings\admin\Рабочий стол\Презинтация\text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284984"/>
            <a:ext cx="2592288" cy="227659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8" name="Picture 4" descr="C:\Documents and Settings\admin\Рабочий стол\Презинтация\elliot_waves_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6851" y="4557159"/>
            <a:ext cx="3067149" cy="230084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9" name="Picture 5" descr="C:\Documents and Settings\admin\Рабочий стол\Презинтация\origin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2132856"/>
            <a:ext cx="2915816" cy="227687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30" name="Picture 6" descr="C:\Documents and Settings\admin\Рабочий стол\Презинтация\1334764634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060848"/>
            <a:ext cx="2736305" cy="2196245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3401" y="0"/>
            <a:ext cx="8905881" cy="75559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2000 </a:t>
            </a:r>
          </a:p>
          <a:p>
            <a:pPr algn="ctr"/>
            <a:endParaRPr lang="ru-RU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>
              <a:buFont typeface="Wingdings" pitchFamily="2" charset="2"/>
              <a:buChar char="v"/>
            </a:pPr>
            <a:endParaRPr lang="ru-RU" sz="11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12 </a:t>
            </a:r>
          </a:p>
          <a:p>
            <a:pPr algn="ctr"/>
            <a:endParaRPr lang="ru-RU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>
              <a:buFont typeface="Wingdings" pitchFamily="2" charset="2"/>
              <a:buChar char="v"/>
            </a:pPr>
            <a:endParaRPr lang="ru-RU" sz="11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1</a:t>
            </a:r>
          </a:p>
          <a:p>
            <a:pPr algn="ctr"/>
            <a:endParaRPr lang="ru-RU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endParaRPr lang="ru-RU" sz="11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6</a:t>
            </a:r>
          </a:p>
          <a:p>
            <a:pPr algn="ctr"/>
            <a:endParaRPr lang="ru-RU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endParaRPr lang="ru-RU" sz="11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6</a:t>
            </a:r>
          </a:p>
          <a:p>
            <a:pPr algn="ctr"/>
            <a:endParaRPr lang="ru-RU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>
              <a:buFont typeface="Wingdings" pitchFamily="2" charset="2"/>
              <a:buChar char="v"/>
            </a:pPr>
            <a:endParaRPr lang="ru-RU" sz="11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9</a:t>
            </a:r>
          </a:p>
          <a:p>
            <a:pPr algn="ctr">
              <a:buFont typeface="Wingdings" pitchFamily="2" charset="2"/>
              <a:buChar char="v"/>
            </a:pPr>
            <a:endParaRPr lang="ru-RU" sz="11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buFont typeface="Wingdings" pitchFamily="2" charset="2"/>
              <a:buChar char="v"/>
            </a:pPr>
            <a:endParaRPr lang="ru-RU" sz="11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endParaRPr lang="ru-RU" sz="5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026" name="Picture 2" descr="C:\Documents and Settings\admin\Рабочий стол\Презинтация\Новая папка\novorojd_dev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0"/>
            <a:ext cx="965353" cy="1340768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Презинтация\Новая папка\johnny_large_snowflakes_falling_hg_cl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692696"/>
            <a:ext cx="1579675" cy="1944216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Презинтация\Новая папка\619589ga2upyu3st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564904"/>
            <a:ext cx="1609111" cy="1939553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Презинтация\Новая папка\BACKPACK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4005064"/>
            <a:ext cx="1385845" cy="1649983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Презинтация\Новая папка\9195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1844824"/>
            <a:ext cx="1970641" cy="1502097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Рабочий стол\Презинтация\0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4927600"/>
            <a:ext cx="965200" cy="1930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0"/>
            <a:ext cx="8748464" cy="74789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7</a:t>
            </a:r>
          </a:p>
          <a:p>
            <a:pPr algn="ctr">
              <a:buFont typeface="Wingdings" pitchFamily="2" charset="2"/>
              <a:buChar char="v"/>
            </a:pPr>
            <a:endParaRPr lang="ru-RU" sz="4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1812</a:t>
            </a:r>
          </a:p>
          <a:p>
            <a:pPr algn="ctr">
              <a:buFont typeface="Wingdings" pitchFamily="2" charset="2"/>
              <a:buChar char="v"/>
            </a:pPr>
            <a:endParaRPr lang="ru-RU" sz="4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1814</a:t>
            </a:r>
            <a:endParaRPr lang="ru-RU" sz="4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>
              <a:buFont typeface="Wingdings" pitchFamily="2" charset="2"/>
              <a:buChar char="v"/>
            </a:pPr>
            <a:endParaRPr lang="ru-RU" sz="4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7</a:t>
            </a:r>
          </a:p>
          <a:p>
            <a:pPr algn="ctr">
              <a:buFont typeface="Wingdings" pitchFamily="2" charset="2"/>
              <a:buChar char="v"/>
            </a:pPr>
            <a:endParaRPr lang="ru-RU" sz="4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550 </a:t>
            </a:r>
          </a:p>
          <a:p>
            <a:pPr algn="ctr">
              <a:buFont typeface="Wingdings" pitchFamily="2" charset="2"/>
              <a:buChar char="v"/>
            </a:pPr>
            <a:endParaRPr lang="ru-RU" sz="4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1000 000</a:t>
            </a:r>
            <a:endParaRPr lang="ru-RU" sz="4000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  <a:p>
            <a:pPr algn="ctr"/>
            <a:endParaRPr lang="ru-RU" sz="4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2050" name="Picture 2" descr="C:\Documents and Settings\admin\Рабочий стол\Презинтация\Копия 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-171400"/>
            <a:ext cx="952500" cy="193040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Презинтация\chomkaulwtttf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836712"/>
            <a:ext cx="2255912" cy="1691934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Презинтация\Новая папка\c521cba391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2204864"/>
            <a:ext cx="1304925" cy="1447800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Презинтация\Новая папка\82213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3068960"/>
            <a:ext cx="2497014" cy="1868090"/>
          </a:xfrm>
          <a:prstGeom prst="rect">
            <a:avLst/>
          </a:prstGeom>
          <a:noFill/>
        </p:spPr>
      </p:pic>
      <p:pic>
        <p:nvPicPr>
          <p:cNvPr id="2054" name="Picture 6" descr="C:\Documents and Settings\admin\Рабочий стол\Презинтация\Новая папка\8adf52e74fc9_b2d2bb0c1743ef41e864ce73e5e6705e_96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4581128"/>
            <a:ext cx="1809750" cy="1247775"/>
          </a:xfrm>
          <a:prstGeom prst="rect">
            <a:avLst/>
          </a:prstGeom>
          <a:noFill/>
        </p:spPr>
      </p:pic>
      <p:pic>
        <p:nvPicPr>
          <p:cNvPr id="2055" name="Picture 7" descr="C:\Documents and Settings\admin\Рабочий стол\Презинтация\Новая папка\1647710-many-many-dollars-packs-money-3d-mode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5201816"/>
            <a:ext cx="2208245" cy="16561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ru-RU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 двухтысячном году, д</a:t>
            </a:r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венадцать лет, в первой школе, в шестом классе, шесть уроков, девять девочек, семь мальчиков, в тысяча восемьсот двенадцатом году, в тысяча девятьсот четырнадцатом году, седьмого января, пятьсот пятьдесят подарков, миллион желаний.</a:t>
            </a:r>
          </a:p>
          <a:p>
            <a:endParaRPr lang="ru-RU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8820472" cy="6669360"/>
          </a:xfrm>
        </p:spPr>
        <p:txBody>
          <a:bodyPr/>
          <a:lstStyle/>
          <a:p>
            <a:pPr algn="ctr"/>
            <a:r>
              <a:rPr lang="ru-RU" dirty="0" smtClean="0"/>
              <a:t>Миллион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0"/>
            <a:ext cx="8460432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5400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  <a:p>
            <a:pPr algn="ctr"/>
            <a:endParaRPr lang="ru-RU" sz="5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ru-RU" sz="5400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Миллион</a:t>
            </a:r>
          </a:p>
          <a:p>
            <a:endParaRPr lang="ru-RU" sz="5400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  <a:p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" name="7-конечная звезда 4"/>
          <p:cNvSpPr/>
          <p:nvPr/>
        </p:nvSpPr>
        <p:spPr>
          <a:xfrm>
            <a:off x="3347864" y="0"/>
            <a:ext cx="2627784" cy="2088232"/>
          </a:xfrm>
          <a:prstGeom prst="star7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7-конечная звезда 5"/>
          <p:cNvSpPr/>
          <p:nvPr/>
        </p:nvSpPr>
        <p:spPr>
          <a:xfrm>
            <a:off x="-324544" y="1916832"/>
            <a:ext cx="2880320" cy="2592288"/>
          </a:xfrm>
          <a:prstGeom prst="star7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7-конечная звезда 8"/>
          <p:cNvSpPr/>
          <p:nvPr/>
        </p:nvSpPr>
        <p:spPr>
          <a:xfrm>
            <a:off x="6804248" y="1556792"/>
            <a:ext cx="2664296" cy="2420888"/>
          </a:xfrm>
          <a:prstGeom prst="star7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войная стрелка влево/вправо 9"/>
          <p:cNvSpPr/>
          <p:nvPr/>
        </p:nvSpPr>
        <p:spPr>
          <a:xfrm>
            <a:off x="2339752" y="2852936"/>
            <a:ext cx="720080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6084168" y="2852936"/>
            <a:ext cx="720080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трелка вверх/вниз 11"/>
          <p:cNvSpPr/>
          <p:nvPr/>
        </p:nvSpPr>
        <p:spPr>
          <a:xfrm>
            <a:off x="4355976" y="2060848"/>
            <a:ext cx="484632" cy="72008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437318" y="764704"/>
            <a:ext cx="24783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миллиард</a:t>
            </a:r>
            <a:endParaRPr lang="ru-RU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2780928"/>
            <a:ext cx="2258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тройка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020272" y="2348880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тысяча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122" name="Picture 2" descr="C:\Documents and Settings\admin\Рабочий стол\Презинтация\Новая папка\johnny_large_snowflakes_falling_hg_cl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284984"/>
            <a:ext cx="2724150" cy="3352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9"/>
            <a:ext cx="9144000" cy="649408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32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Часть речи?   </a:t>
            </a:r>
          </a:p>
          <a:p>
            <a:pPr algn="ctr"/>
            <a:endParaRPr lang="ru-RU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                    Отвечает на вопрос?   </a:t>
            </a:r>
          </a:p>
          <a:p>
            <a:endParaRPr lang="ru-RU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Грамм. значение?       </a:t>
            </a:r>
          </a:p>
          <a:p>
            <a:endParaRPr lang="ru-RU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Морфологические</a:t>
            </a:r>
          </a:p>
          <a:p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                           признаки.                     </a:t>
            </a:r>
          </a:p>
          <a:p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                                                                    </a:t>
            </a:r>
          </a:p>
          <a:p>
            <a:pPr algn="ctr"/>
            <a:endParaRPr lang="ru-RU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endParaRPr lang="ru-RU" sz="3200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  <a:p>
            <a:pPr algn="ctr"/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764704"/>
            <a:ext cx="273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числительное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10134" y="764704"/>
            <a:ext cx="3333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существительное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772816"/>
            <a:ext cx="2448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сколько 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20272" y="1772816"/>
            <a:ext cx="1368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Что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2708920"/>
            <a:ext cx="1368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число 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44208" y="2708920"/>
            <a:ext cx="2088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предмет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3789040"/>
            <a:ext cx="1872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падеж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72200" y="350100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падеж</a:t>
            </a:r>
          </a:p>
          <a:p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род                                                                          число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5777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Что бы вы купили на</a:t>
            </a:r>
          </a:p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миллион для своей семьи?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050" name="Picture 2" descr="D:\Мои документы\Есенин сайт\DSC012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826024"/>
            <a:ext cx="3528392" cy="203197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1" name="Picture 3" descr="D:\Мои документы\Есенин сайт\DSC013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9504" y="2420888"/>
            <a:ext cx="4464496" cy="2511279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2" name="Picture 4" descr="D:\Мои документы\Есенин сайт\DSC013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92896"/>
            <a:ext cx="4408023" cy="2479513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381</Words>
  <Application>Microsoft Office PowerPoint</Application>
  <PresentationFormat>Экран (4:3)</PresentationFormat>
  <Paragraphs>152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Тест</vt:lpstr>
      <vt:lpstr>Слайд 19</vt:lpstr>
      <vt:lpstr>Слайд 20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42</cp:revision>
  <dcterms:created xsi:type="dcterms:W3CDTF">2012-12-07T17:12:37Z</dcterms:created>
  <dcterms:modified xsi:type="dcterms:W3CDTF">2012-12-16T14:04:41Z</dcterms:modified>
</cp:coreProperties>
</file>