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91" r:id="rId2"/>
    <p:sldId id="258" r:id="rId3"/>
    <p:sldId id="259" r:id="rId4"/>
    <p:sldId id="262" r:id="rId5"/>
    <p:sldId id="263" r:id="rId6"/>
    <p:sldId id="265" r:id="rId7"/>
    <p:sldId id="26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32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1E8B8-EA2B-44AB-81B1-697DA7587BBA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66F4C-D1DB-47B3-A3D8-FC8E9F0AC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66F4C-D1DB-47B3-A3D8-FC8E9F0AC706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87A1C0-460F-4191-8C1C-EA7045287D4A}" type="datetimeFigureOut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AE462-D38E-407B-8A3F-4148EEC764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00232" y="500042"/>
            <a:ext cx="5214974" cy="17859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latin typeface="Corbel" pitchFamily="34" charset="0"/>
              </a:rPr>
              <a:t>Служебные части речи</a:t>
            </a:r>
            <a:endParaRPr lang="ru-RU" sz="6000" b="1" i="1" dirty="0">
              <a:latin typeface="Corbe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3929066"/>
            <a:ext cx="285752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Corbel" pitchFamily="34" charset="0"/>
              </a:rPr>
              <a:t>предлоги</a:t>
            </a:r>
            <a:endParaRPr lang="ru-RU" sz="4800" b="1" i="1" dirty="0">
              <a:latin typeface="Corbel" pitchFamily="34" charset="0"/>
            </a:endParaRPr>
          </a:p>
        </p:txBody>
      </p:sp>
      <p:cxnSp>
        <p:nvCxnSpPr>
          <p:cNvPr id="7" name="Прямая со стрелкой 6"/>
          <p:cNvCxnSpPr>
            <a:endCxn id="3" idx="0"/>
          </p:cNvCxnSpPr>
          <p:nvPr/>
        </p:nvCxnSpPr>
        <p:spPr>
          <a:xfrm rot="5400000">
            <a:off x="1142976" y="2857496"/>
            <a:ext cx="164307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9" idx="0"/>
          </p:cNvCxnSpPr>
          <p:nvPr/>
        </p:nvCxnSpPr>
        <p:spPr>
          <a:xfrm rot="5400000">
            <a:off x="3251191" y="3678239"/>
            <a:ext cx="264320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 rot="16200000" flipH="1">
            <a:off x="6357950" y="2857496"/>
            <a:ext cx="1571636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143240" y="5000636"/>
            <a:ext cx="285752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Corbel" pitchFamily="34" charset="0"/>
              </a:rPr>
              <a:t>союзы</a:t>
            </a:r>
            <a:endParaRPr lang="ru-RU" sz="4800" b="1" i="1" dirty="0">
              <a:latin typeface="Corbe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29322" y="3857628"/>
            <a:ext cx="285752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atin typeface="Corbel" pitchFamily="34" charset="0"/>
              </a:rPr>
              <a:t>частицы</a:t>
            </a:r>
            <a:endParaRPr lang="ru-RU" sz="4800" b="1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8"/>
          <a:ext cx="8501122" cy="5943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50561"/>
                <a:gridCol w="4250561"/>
              </a:tblGrid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ru-RU" sz="2700" b="1" i="1" dirty="0" smtClean="0">
                          <a:latin typeface="Corbel" pitchFamily="34" charset="0"/>
                        </a:rPr>
                        <a:t>Подчинительные</a:t>
                      </a:r>
                      <a:r>
                        <a:rPr lang="ru-RU" sz="2700" b="1" i="1" baseline="0" dirty="0" smtClean="0">
                          <a:latin typeface="Corbel" pitchFamily="34" charset="0"/>
                        </a:rPr>
                        <a:t> союзы</a:t>
                      </a:r>
                      <a:endParaRPr lang="ru-RU" sz="2700" b="1" i="1" dirty="0"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 i="1" dirty="0" smtClean="0">
                          <a:latin typeface="Corbel" pitchFamily="34" charset="0"/>
                        </a:rPr>
                        <a:t>Вопросительные местоимения с частицей, указательные местоимения с предлогом</a:t>
                      </a:r>
                      <a:endParaRPr lang="ru-RU" sz="2700" b="1" i="1" dirty="0"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b="1" i="1" dirty="0" smtClean="0">
                          <a:latin typeface="Corbel" pitchFamily="34" charset="0"/>
                        </a:rPr>
                        <a:t>1. Все должны заниматься физкультурой, чтобы укрепить свой здоровье.</a:t>
                      </a:r>
                    </a:p>
                    <a:p>
                      <a:r>
                        <a:rPr lang="ru-RU" sz="2700" b="1" i="1" dirty="0" smtClean="0">
                          <a:latin typeface="Corbel" pitchFamily="34" charset="0"/>
                        </a:rPr>
                        <a:t>2. В</a:t>
                      </a:r>
                      <a:r>
                        <a:rPr lang="ru-RU" sz="2700" b="1" i="1" baseline="0" dirty="0" smtClean="0">
                          <a:latin typeface="Corbel" pitchFamily="34" charset="0"/>
                        </a:rPr>
                        <a:t> нашей школе много хороших спортсменов, потому что с ними работает опытный тренер.</a:t>
                      </a:r>
                      <a:endParaRPr lang="ru-RU" sz="2700" b="1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b="1" i="1" dirty="0" smtClean="0">
                          <a:latin typeface="Corbel" pitchFamily="34" charset="0"/>
                        </a:rPr>
                        <a:t>1. Что бы ты посоветовал мне для укрепления здоровья?</a:t>
                      </a:r>
                    </a:p>
                    <a:p>
                      <a:r>
                        <a:rPr lang="ru-RU" sz="2700" b="1" i="1" dirty="0" smtClean="0">
                          <a:latin typeface="Corbel" pitchFamily="34" charset="0"/>
                        </a:rPr>
                        <a:t>2. По тому берегу проложена</a:t>
                      </a:r>
                      <a:r>
                        <a:rPr lang="ru-RU" sz="2700" b="1" i="1" baseline="0" dirty="0" smtClean="0">
                          <a:latin typeface="Corbel" pitchFamily="34" charset="0"/>
                        </a:rPr>
                        <a:t> трасса для проведения зимних соревнований.</a:t>
                      </a:r>
                      <a:endParaRPr lang="ru-RU" sz="2700" b="1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Corbel" pitchFamily="34" charset="0"/>
              </a:rPr>
              <a:t>Подчинительные союзы</a:t>
            </a:r>
          </a:p>
          <a:p>
            <a:r>
              <a:rPr lang="ru-RU" sz="3800" i="1" dirty="0" smtClean="0">
                <a:latin typeface="Corbel" pitchFamily="34" charset="0"/>
              </a:rPr>
              <a:t>	</a:t>
            </a:r>
            <a:r>
              <a:rPr lang="ru-RU" sz="3800" i="1" u="sng" dirty="0" smtClean="0">
                <a:latin typeface="Corbel" pitchFamily="34" charset="0"/>
              </a:rPr>
              <a:t>Подчинительные союзы присоединяют придаточное к главному.</a:t>
            </a:r>
          </a:p>
          <a:p>
            <a:r>
              <a:rPr lang="ru-RU" sz="3800" i="1" dirty="0" smtClean="0">
                <a:latin typeface="Corbel" pitchFamily="34" charset="0"/>
              </a:rPr>
              <a:t>	Подчинительные союзы по значению делятся на </a:t>
            </a:r>
            <a:r>
              <a:rPr lang="ru-RU" sz="3800" i="1" u="sng" dirty="0" smtClean="0">
                <a:latin typeface="Corbel" pitchFamily="34" charset="0"/>
              </a:rPr>
              <a:t>разряды</a:t>
            </a:r>
            <a:r>
              <a:rPr lang="ru-RU" sz="3800" i="1" dirty="0" smtClean="0">
                <a:latin typeface="Corbel" pitchFamily="34" charset="0"/>
              </a:rPr>
              <a:t>:</a:t>
            </a:r>
          </a:p>
          <a:p>
            <a:r>
              <a:rPr lang="ru-RU" sz="3800" i="1" dirty="0" smtClean="0">
                <a:latin typeface="Corbel" pitchFamily="34" charset="0"/>
              </a:rPr>
              <a:t>1)</a:t>
            </a:r>
            <a:r>
              <a:rPr lang="ru-RU" sz="3800" i="1" u="sng" dirty="0" smtClean="0">
                <a:latin typeface="Corbel" pitchFamily="34" charset="0"/>
              </a:rPr>
              <a:t>Временные</a:t>
            </a:r>
            <a:r>
              <a:rPr lang="ru-RU" sz="3800" i="1" dirty="0" smtClean="0">
                <a:latin typeface="Corbel" pitchFamily="34" charset="0"/>
              </a:rPr>
              <a:t> (указывают на время):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когда</a:t>
            </a:r>
            <a:r>
              <a:rPr lang="ru-RU" sz="3800" i="1" dirty="0" smtClean="0">
                <a:latin typeface="Corbel" pitchFamily="34" charset="0"/>
              </a:rPr>
              <a:t>,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пока</a:t>
            </a:r>
            <a:r>
              <a:rPr lang="ru-RU" sz="3800" i="1" dirty="0" smtClean="0">
                <a:latin typeface="Corbel" pitchFamily="34" charset="0"/>
              </a:rPr>
              <a:t>,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едва</a:t>
            </a:r>
            <a:r>
              <a:rPr lang="ru-RU" sz="3800" i="1" dirty="0" smtClean="0">
                <a:latin typeface="Corbel" pitchFamily="34" charset="0"/>
              </a:rPr>
              <a:t>,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лишь</a:t>
            </a:r>
            <a:r>
              <a:rPr lang="ru-RU" sz="3800" i="1" dirty="0" smtClean="0">
                <a:latin typeface="Corbel" pitchFamily="34" charset="0"/>
              </a:rPr>
              <a:t>.</a:t>
            </a:r>
          </a:p>
          <a:p>
            <a:r>
              <a:rPr lang="ru-RU" sz="3800" i="1" dirty="0" smtClean="0">
                <a:latin typeface="Corbel" pitchFamily="34" charset="0"/>
              </a:rPr>
              <a:t>2)</a:t>
            </a:r>
            <a:r>
              <a:rPr lang="ru-RU" sz="3800" i="1" u="sng" dirty="0" smtClean="0">
                <a:latin typeface="Corbel" pitchFamily="34" charset="0"/>
              </a:rPr>
              <a:t>Причинные</a:t>
            </a:r>
            <a:r>
              <a:rPr lang="ru-RU" sz="3800" i="1" dirty="0" smtClean="0">
                <a:latin typeface="Corbel" pitchFamily="34" charset="0"/>
              </a:rPr>
              <a:t> (указывают на причину):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потому что</a:t>
            </a:r>
            <a:r>
              <a:rPr lang="ru-RU" sz="3800" i="1" dirty="0" smtClean="0">
                <a:latin typeface="Corbel" pitchFamily="34" charset="0"/>
              </a:rPr>
              <a:t>,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так как</a:t>
            </a:r>
            <a:r>
              <a:rPr lang="ru-RU" sz="3800" i="1" dirty="0" smtClean="0">
                <a:latin typeface="Corbel" pitchFamily="34" charset="0"/>
              </a:rPr>
              <a:t>,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оттого что</a:t>
            </a:r>
            <a:r>
              <a:rPr lang="ru-RU" sz="3800" i="1" dirty="0" smtClean="0">
                <a:latin typeface="Corbel" pitchFamily="34" charset="0"/>
              </a:rPr>
              <a:t>, </a:t>
            </a:r>
            <a:r>
              <a:rPr lang="ru-RU" sz="3800" b="1" i="1" dirty="0" smtClean="0">
                <a:solidFill>
                  <a:srgbClr val="FF0000"/>
                </a:solidFill>
                <a:latin typeface="Corbel" pitchFamily="34" charset="0"/>
              </a:rPr>
              <a:t>ибо</a:t>
            </a:r>
            <a:r>
              <a:rPr lang="ru-RU" sz="3800" i="1" dirty="0" smtClean="0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i="1" dirty="0" smtClean="0">
                <a:latin typeface="Corbel" pitchFamily="34" charset="0"/>
              </a:rPr>
              <a:t>3)</a:t>
            </a:r>
            <a:r>
              <a:rPr lang="ru-RU" sz="3100" i="1" u="sng" dirty="0" smtClean="0">
                <a:latin typeface="Corbel" pitchFamily="34" charset="0"/>
              </a:rPr>
              <a:t>Целевые</a:t>
            </a:r>
            <a:r>
              <a:rPr lang="ru-RU" sz="3100" i="1" dirty="0" smtClean="0">
                <a:latin typeface="Corbel" pitchFamily="34" charset="0"/>
              </a:rPr>
              <a:t> (указывают на цель): </a:t>
            </a:r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чтобы (чтоб)</a:t>
            </a:r>
            <a:r>
              <a:rPr lang="ru-RU" sz="3100" i="1" dirty="0" smtClean="0">
                <a:latin typeface="Corbel" pitchFamily="34" charset="0"/>
              </a:rPr>
              <a:t>, </a:t>
            </a:r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для того чтобы</a:t>
            </a:r>
            <a:r>
              <a:rPr lang="ru-RU" sz="3100" i="1" dirty="0" smtClean="0">
                <a:latin typeface="Corbel" pitchFamily="34" charset="0"/>
              </a:rPr>
              <a:t>.</a:t>
            </a:r>
          </a:p>
          <a:p>
            <a:r>
              <a:rPr lang="ru-RU" sz="3100" i="1" dirty="0" smtClean="0">
                <a:latin typeface="Corbel" pitchFamily="34" charset="0"/>
              </a:rPr>
              <a:t>4)</a:t>
            </a:r>
            <a:r>
              <a:rPr lang="ru-RU" sz="3100" i="1" u="sng" dirty="0" smtClean="0">
                <a:latin typeface="Corbel" pitchFamily="34" charset="0"/>
              </a:rPr>
              <a:t>Условные</a:t>
            </a:r>
            <a:r>
              <a:rPr lang="ru-RU" sz="3100" i="1" dirty="0" smtClean="0">
                <a:latin typeface="Corbel" pitchFamily="34" charset="0"/>
              </a:rPr>
              <a:t> (указывают на условие): </a:t>
            </a:r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если</a:t>
            </a:r>
            <a:r>
              <a:rPr lang="ru-RU" sz="3100" i="1" dirty="0" smtClean="0">
                <a:latin typeface="Corbel" pitchFamily="34" charset="0"/>
              </a:rPr>
              <a:t>.</a:t>
            </a:r>
          </a:p>
          <a:p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	Если</a:t>
            </a:r>
            <a:r>
              <a:rPr lang="ru-RU" sz="3100" b="1" i="1" dirty="0" smtClean="0">
                <a:latin typeface="Corbel" pitchFamily="34" charset="0"/>
              </a:rPr>
              <a:t> хочешь узнать человека, посмотри на его друга.</a:t>
            </a:r>
          </a:p>
          <a:p>
            <a:r>
              <a:rPr lang="ru-RU" sz="3100" i="1" dirty="0" smtClean="0">
                <a:latin typeface="Corbel" pitchFamily="34" charset="0"/>
              </a:rPr>
              <a:t>5)</a:t>
            </a:r>
            <a:r>
              <a:rPr lang="ru-RU" sz="3100" i="1" u="sng" dirty="0" smtClean="0">
                <a:latin typeface="Corbel" pitchFamily="34" charset="0"/>
              </a:rPr>
              <a:t>Уступительные</a:t>
            </a:r>
            <a:r>
              <a:rPr lang="ru-RU" sz="3100" i="1" dirty="0" smtClean="0">
                <a:latin typeface="Corbel" pitchFamily="34" charset="0"/>
              </a:rPr>
              <a:t> (указывают на противоречие одного события другому): </a:t>
            </a:r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хотя</a:t>
            </a:r>
            <a:r>
              <a:rPr lang="ru-RU" sz="3100" i="1" dirty="0" smtClean="0">
                <a:latin typeface="Corbel" pitchFamily="34" charset="0"/>
              </a:rPr>
              <a:t>; </a:t>
            </a:r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несмотря на то, что</a:t>
            </a:r>
            <a:r>
              <a:rPr lang="ru-RU" sz="3100" i="1" dirty="0" smtClean="0">
                <a:latin typeface="Corbel" pitchFamily="34" charset="0"/>
              </a:rPr>
              <a:t>; </a:t>
            </a:r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пускай</a:t>
            </a:r>
            <a:r>
              <a:rPr lang="ru-RU" sz="3100" i="1" dirty="0" smtClean="0">
                <a:latin typeface="Corbel" pitchFamily="34" charset="0"/>
              </a:rPr>
              <a:t>.</a:t>
            </a:r>
          </a:p>
          <a:p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	Хотя</a:t>
            </a:r>
            <a:r>
              <a:rPr lang="ru-RU" sz="3100" b="1" i="1" dirty="0" smtClean="0">
                <a:latin typeface="Corbel" pitchFamily="34" charset="0"/>
              </a:rPr>
              <a:t> было еще рано, но ворота оказались запертыми.</a:t>
            </a:r>
          </a:p>
          <a:p>
            <a:r>
              <a:rPr lang="ru-RU" sz="3100" b="1" i="1" dirty="0" smtClean="0">
                <a:latin typeface="Corbel" pitchFamily="34" charset="0"/>
              </a:rPr>
              <a:t>	Никто из нас не чувствовал ни малейшей усталости </a:t>
            </a:r>
            <a:r>
              <a:rPr lang="ru-RU" sz="3100" b="1" i="1" dirty="0" smtClean="0">
                <a:solidFill>
                  <a:srgbClr val="FF0000"/>
                </a:solidFill>
                <a:latin typeface="Corbel" pitchFamily="34" charset="0"/>
              </a:rPr>
              <a:t>несмотря на то, что </a:t>
            </a:r>
            <a:r>
              <a:rPr lang="ru-RU" sz="3100" b="1" i="1" dirty="0" smtClean="0">
                <a:latin typeface="Corbel" pitchFamily="34" charset="0"/>
              </a:rPr>
              <a:t>поход длился уже несколько суток.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Corbel" pitchFamily="34" charset="0"/>
              </a:rPr>
              <a:t>6)</a:t>
            </a:r>
            <a:r>
              <a:rPr lang="ru-RU" sz="3200" i="1" u="sng" dirty="0" smtClean="0">
                <a:latin typeface="Corbel" pitchFamily="34" charset="0"/>
              </a:rPr>
              <a:t>Сравнительные</a:t>
            </a:r>
            <a:r>
              <a:rPr lang="ru-RU" sz="3200" i="1" dirty="0" smtClean="0">
                <a:latin typeface="Corbel" pitchFamily="34" charset="0"/>
              </a:rPr>
              <a:t> (указывают на сравнение):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как</a:t>
            </a:r>
            <a:r>
              <a:rPr lang="ru-RU" sz="3200" i="1" dirty="0" smtClean="0">
                <a:latin typeface="Corbel" pitchFamily="34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как будто</a:t>
            </a:r>
            <a:r>
              <a:rPr lang="ru-RU" sz="3200" i="1" dirty="0" smtClean="0">
                <a:latin typeface="Corbel" pitchFamily="34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словно</a:t>
            </a:r>
            <a:r>
              <a:rPr lang="ru-RU" sz="3200" i="1" dirty="0" smtClean="0">
                <a:latin typeface="Corbel" pitchFamily="34" charset="0"/>
              </a:rPr>
              <a:t>.</a:t>
            </a:r>
          </a:p>
          <a:p>
            <a:r>
              <a:rPr lang="ru-RU" sz="3200" i="1" dirty="0" smtClean="0">
                <a:latin typeface="Corbel" pitchFamily="34" charset="0"/>
              </a:rPr>
              <a:t>	</a:t>
            </a:r>
            <a:r>
              <a:rPr lang="ru-RU" sz="3200" b="1" i="1" dirty="0" smtClean="0">
                <a:latin typeface="Corbel" pitchFamily="34" charset="0"/>
              </a:rPr>
              <a:t>Журавли летели быстро-быстро и кричали грустно,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будто</a:t>
            </a:r>
            <a:r>
              <a:rPr lang="ru-RU" sz="3200" b="1" i="1" dirty="0" smtClean="0">
                <a:latin typeface="Corbel" pitchFamily="34" charset="0"/>
              </a:rPr>
              <a:t> звали с собой.</a:t>
            </a:r>
          </a:p>
          <a:p>
            <a:r>
              <a:rPr lang="ru-RU" sz="3200" i="1" dirty="0" smtClean="0">
                <a:latin typeface="Corbel" pitchFamily="34" charset="0"/>
              </a:rPr>
              <a:t>7)</a:t>
            </a:r>
            <a:r>
              <a:rPr lang="ru-RU" sz="3200" i="1" u="sng" dirty="0" smtClean="0">
                <a:latin typeface="Corbel" pitchFamily="34" charset="0"/>
              </a:rPr>
              <a:t>Следственные</a:t>
            </a:r>
            <a:r>
              <a:rPr lang="ru-RU" sz="3200" i="1" dirty="0" smtClean="0">
                <a:latin typeface="Corbel" pitchFamily="34" charset="0"/>
              </a:rPr>
              <a:t> (указывают на следствие):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так что</a:t>
            </a:r>
            <a:r>
              <a:rPr lang="ru-RU" sz="3200" i="1" dirty="0" smtClean="0">
                <a:latin typeface="Corbel" pitchFamily="34" charset="0"/>
              </a:rPr>
              <a:t>.</a:t>
            </a:r>
          </a:p>
          <a:p>
            <a:r>
              <a:rPr lang="ru-RU" sz="3200" i="1" dirty="0" smtClean="0">
                <a:latin typeface="Corbel" pitchFamily="34" charset="0"/>
              </a:rPr>
              <a:t>	</a:t>
            </a:r>
            <a:r>
              <a:rPr lang="ru-RU" sz="3200" b="1" i="1" dirty="0" smtClean="0">
                <a:latin typeface="Corbel" pitchFamily="34" charset="0"/>
              </a:rPr>
              <a:t>В сенях дуло со всех сторон,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так что </a:t>
            </a:r>
            <a:r>
              <a:rPr lang="ru-RU" sz="3200" b="1" i="1" dirty="0" smtClean="0">
                <a:latin typeface="Corbel" pitchFamily="34" charset="0"/>
              </a:rPr>
              <a:t>едва не погасла свеча.</a:t>
            </a:r>
          </a:p>
          <a:p>
            <a:r>
              <a:rPr lang="ru-RU" sz="3200" i="1" dirty="0" smtClean="0">
                <a:latin typeface="Corbel" pitchFamily="34" charset="0"/>
              </a:rPr>
              <a:t>8)</a:t>
            </a:r>
            <a:r>
              <a:rPr lang="ru-RU" sz="3200" i="1" u="sng" dirty="0" smtClean="0">
                <a:latin typeface="Corbel" pitchFamily="34" charset="0"/>
              </a:rPr>
              <a:t>Изъяснительные</a:t>
            </a:r>
            <a:r>
              <a:rPr lang="ru-RU" sz="3200" i="1" dirty="0" smtClean="0">
                <a:latin typeface="Corbel" pitchFamily="34" charset="0"/>
              </a:rPr>
              <a:t> (указывают на то, о чем говорят):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что</a:t>
            </a:r>
            <a:r>
              <a:rPr lang="ru-RU" sz="3200" i="1" dirty="0" smtClean="0">
                <a:latin typeface="Corbel" pitchFamily="34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чтобы</a:t>
            </a:r>
            <a:r>
              <a:rPr lang="ru-RU" sz="3200" i="1" dirty="0" smtClean="0">
                <a:latin typeface="Corbel" pitchFamily="34" charset="0"/>
              </a:rPr>
              <a:t>.</a:t>
            </a:r>
          </a:p>
          <a:p>
            <a:r>
              <a:rPr lang="ru-RU" sz="3200" i="1" dirty="0" smtClean="0">
                <a:latin typeface="Corbel" pitchFamily="34" charset="0"/>
              </a:rPr>
              <a:t>	</a:t>
            </a:r>
            <a:r>
              <a:rPr lang="ru-RU" sz="3200" b="1" i="1" dirty="0" smtClean="0">
                <a:latin typeface="Corbel" pitchFamily="34" charset="0"/>
              </a:rPr>
              <a:t>Я пришел к тебе с приветом, рассказать, </a:t>
            </a:r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что </a:t>
            </a:r>
            <a:r>
              <a:rPr lang="ru-RU" sz="3200" b="1" i="1" dirty="0" smtClean="0">
                <a:latin typeface="Corbel" pitchFamily="34" charset="0"/>
              </a:rPr>
              <a:t>солнце встало.</a:t>
            </a:r>
            <a:endParaRPr lang="ru-RU" sz="32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ТЕСТ ПО ТЕМЕ «ПРЕДЛОГ»</a:t>
            </a:r>
            <a:endParaRPr lang="en-US" sz="3200" b="1" i="1" dirty="0" smtClean="0">
              <a:solidFill>
                <a:srgbClr val="FF0000"/>
              </a:solidFill>
              <a:latin typeface="Corbel" pitchFamily="34" charset="0"/>
            </a:endParaRPr>
          </a:p>
          <a:p>
            <a:r>
              <a:rPr lang="ru-RU" sz="2400" b="1" i="1" u="sng" dirty="0" smtClean="0">
                <a:latin typeface="Corbel" pitchFamily="34" charset="0"/>
              </a:rPr>
              <a:t>1. Укажите производный предлог:</a:t>
            </a:r>
          </a:p>
          <a:p>
            <a:r>
              <a:rPr lang="ru-RU" sz="2400" b="1" i="1" dirty="0" smtClean="0">
                <a:latin typeface="Corbel" pitchFamily="34" charset="0"/>
              </a:rPr>
              <a:t>1) несмотря на то что</a:t>
            </a:r>
          </a:p>
          <a:p>
            <a:r>
              <a:rPr lang="ru-RU" sz="2400" b="1" i="1" dirty="0" smtClean="0">
                <a:latin typeface="Corbel" pitchFamily="34" charset="0"/>
              </a:rPr>
              <a:t>2) не смотря</a:t>
            </a:r>
          </a:p>
          <a:p>
            <a:r>
              <a:rPr lang="ru-RU" sz="2400" b="1" i="1" dirty="0" smtClean="0">
                <a:latin typeface="Corbel" pitchFamily="34" charset="0"/>
              </a:rPr>
              <a:t>3) благодаря тому что</a:t>
            </a:r>
          </a:p>
          <a:p>
            <a:r>
              <a:rPr lang="ru-RU" sz="2400" b="1" i="1" dirty="0" smtClean="0">
                <a:latin typeface="Corbel" pitchFamily="34" charset="0"/>
              </a:rPr>
              <a:t>4) невзирая на</a:t>
            </a:r>
          </a:p>
          <a:p>
            <a:r>
              <a:rPr lang="ru-RU" sz="2400" b="1" i="1" u="sng" dirty="0" smtClean="0">
                <a:latin typeface="Corbel" pitchFamily="34" charset="0"/>
              </a:rPr>
              <a:t>2. Укажите непроизводный предлог:</a:t>
            </a:r>
          </a:p>
          <a:p>
            <a:r>
              <a:rPr lang="ru-RU" sz="2400" b="1" i="1" dirty="0" smtClean="0">
                <a:latin typeface="Corbel" pitchFamily="34" charset="0"/>
              </a:rPr>
              <a:t>1) вследствие</a:t>
            </a:r>
          </a:p>
          <a:p>
            <a:r>
              <a:rPr lang="ru-RU" sz="2400" b="1" i="1" dirty="0" smtClean="0">
                <a:latin typeface="Corbel" pitchFamily="34" charset="0"/>
              </a:rPr>
              <a:t>2) через</a:t>
            </a:r>
          </a:p>
          <a:p>
            <a:r>
              <a:rPr lang="ru-RU" sz="2400" b="1" i="1" dirty="0" smtClean="0">
                <a:latin typeface="Corbel" pitchFamily="34" charset="0"/>
              </a:rPr>
              <a:t>3) вроде</a:t>
            </a:r>
          </a:p>
          <a:p>
            <a:r>
              <a:rPr lang="ru-RU" sz="2400" b="1" i="1" dirty="0" smtClean="0">
                <a:latin typeface="Corbel" pitchFamily="34" charset="0"/>
              </a:rPr>
              <a:t>4) наподобие</a:t>
            </a:r>
          </a:p>
          <a:p>
            <a:r>
              <a:rPr lang="ru-RU" sz="2400" b="1" i="1" u="sng" dirty="0" smtClean="0">
                <a:latin typeface="Corbel" pitchFamily="34" charset="0"/>
              </a:rPr>
              <a:t>3.  Какой предлог не является производным?</a:t>
            </a:r>
          </a:p>
          <a:p>
            <a:r>
              <a:rPr lang="ru-RU" sz="2400" b="1" i="1" dirty="0" smtClean="0">
                <a:latin typeface="Corbel" pitchFamily="34" charset="0"/>
              </a:rPr>
              <a:t>1) перед</a:t>
            </a:r>
          </a:p>
          <a:p>
            <a:r>
              <a:rPr lang="ru-RU" sz="2400" b="1" i="1" dirty="0" smtClean="0">
                <a:latin typeface="Corbel" pitchFamily="34" charset="0"/>
              </a:rPr>
              <a:t>2) насчёт</a:t>
            </a:r>
          </a:p>
          <a:p>
            <a:r>
              <a:rPr lang="ru-RU" sz="2400" b="1" i="1" dirty="0" smtClean="0">
                <a:latin typeface="Corbel" pitchFamily="34" charset="0"/>
              </a:rPr>
              <a:t>3) мимо</a:t>
            </a:r>
          </a:p>
          <a:p>
            <a:r>
              <a:rPr lang="ru-RU" sz="2400" b="1" i="1" dirty="0" smtClean="0">
                <a:latin typeface="Corbel" pitchFamily="34" charset="0"/>
              </a:rPr>
              <a:t>4) благодаря</a:t>
            </a:r>
            <a:endParaRPr lang="ru-RU" sz="24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1543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i="1" u="sng" dirty="0" smtClean="0">
                <a:latin typeface="Corbel" pitchFamily="34" charset="0"/>
              </a:rPr>
              <a:t>4. Укажите производный предлог:</a:t>
            </a:r>
          </a:p>
          <a:p>
            <a:r>
              <a:rPr lang="ru-RU" sz="2700" b="1" i="1" dirty="0" smtClean="0">
                <a:latin typeface="Corbel" pitchFamily="34" charset="0"/>
              </a:rPr>
              <a:t>1) вследствие того что</a:t>
            </a:r>
          </a:p>
          <a:p>
            <a:r>
              <a:rPr lang="ru-RU" sz="2700" b="1" i="1" dirty="0" smtClean="0">
                <a:latin typeface="Corbel" pitchFamily="34" charset="0"/>
              </a:rPr>
              <a:t>2) впоследствии</a:t>
            </a:r>
          </a:p>
          <a:p>
            <a:r>
              <a:rPr lang="ru-RU" sz="2700" b="1" i="1" dirty="0" smtClean="0">
                <a:latin typeface="Corbel" pitchFamily="34" charset="0"/>
              </a:rPr>
              <a:t>3) в течение</a:t>
            </a:r>
          </a:p>
          <a:p>
            <a:r>
              <a:rPr lang="ru-RU" sz="2700" b="1" i="1" dirty="0" smtClean="0">
                <a:latin typeface="Corbel" pitchFamily="34" charset="0"/>
              </a:rPr>
              <a:t>4) в продолжении</a:t>
            </a:r>
          </a:p>
          <a:p>
            <a:r>
              <a:rPr lang="ru-RU" sz="2700" b="1" i="1" u="sng" dirty="0" smtClean="0">
                <a:latin typeface="Corbel" pitchFamily="34" charset="0"/>
              </a:rPr>
              <a:t>5. Укажите непроизводный предлог:</a:t>
            </a:r>
          </a:p>
          <a:p>
            <a:r>
              <a:rPr lang="ru-RU" sz="2700" b="1" i="1" dirty="0" smtClean="0">
                <a:latin typeface="Corbel" pitchFamily="34" charset="0"/>
              </a:rPr>
              <a:t>1) оттого что</a:t>
            </a:r>
          </a:p>
          <a:p>
            <a:r>
              <a:rPr lang="ru-RU" sz="2700" b="1" i="1" dirty="0" smtClean="0">
                <a:latin typeface="Corbel" pitchFamily="34" charset="0"/>
              </a:rPr>
              <a:t>2) пред</a:t>
            </a:r>
          </a:p>
          <a:p>
            <a:r>
              <a:rPr lang="ru-RU" sz="2700" b="1" i="1" dirty="0" smtClean="0">
                <a:latin typeface="Corbel" pitchFamily="34" charset="0"/>
              </a:rPr>
              <a:t>3) сзади</a:t>
            </a:r>
          </a:p>
          <a:p>
            <a:r>
              <a:rPr lang="ru-RU" sz="2700" b="1" i="1" dirty="0" smtClean="0">
                <a:latin typeface="Corbel" pitchFamily="34" charset="0"/>
              </a:rPr>
              <a:t>4) согласно</a:t>
            </a:r>
          </a:p>
          <a:p>
            <a:r>
              <a:rPr lang="ru-RU" sz="2700" b="1" i="1" u="sng" dirty="0" smtClean="0">
                <a:latin typeface="Corbel" pitchFamily="34" charset="0"/>
              </a:rPr>
              <a:t>6. Укажите производный предлог:</a:t>
            </a:r>
          </a:p>
          <a:p>
            <a:r>
              <a:rPr lang="ru-RU" sz="2700" b="1" i="1" dirty="0" smtClean="0">
                <a:latin typeface="Corbel" pitchFamily="34" charset="0"/>
              </a:rPr>
              <a:t>1) для</a:t>
            </a:r>
          </a:p>
          <a:p>
            <a:r>
              <a:rPr lang="ru-RU" sz="2700" b="1" i="1" dirty="0" smtClean="0">
                <a:latin typeface="Corbel" pitchFamily="34" charset="0"/>
              </a:rPr>
              <a:t>2) над</a:t>
            </a:r>
          </a:p>
          <a:p>
            <a:r>
              <a:rPr lang="ru-RU" sz="2700" b="1" i="1" dirty="0" smtClean="0">
                <a:latin typeface="Corbel" pitchFamily="34" charset="0"/>
              </a:rPr>
              <a:t>3) без</a:t>
            </a:r>
          </a:p>
          <a:p>
            <a:r>
              <a:rPr lang="ru-RU" sz="2700" b="1" i="1" dirty="0" smtClean="0">
                <a:latin typeface="Corbel" pitchFamily="34" charset="0"/>
              </a:rPr>
              <a:t>4) ввиду</a:t>
            </a:r>
            <a:endParaRPr lang="ru-RU" sz="27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i="1" u="sng" dirty="0" smtClean="0">
                <a:latin typeface="Corbel" pitchFamily="34" charset="0"/>
              </a:rPr>
              <a:t>7. Какое слово не может быть производным предлогом?</a:t>
            </a:r>
          </a:p>
          <a:p>
            <a:r>
              <a:rPr lang="ru-RU" sz="2700" b="1" i="1" dirty="0" smtClean="0">
                <a:latin typeface="Corbel" pitchFamily="34" charset="0"/>
              </a:rPr>
              <a:t>1) напротив</a:t>
            </a:r>
          </a:p>
          <a:p>
            <a:r>
              <a:rPr lang="ru-RU" sz="2700" b="1" i="1" dirty="0" smtClean="0">
                <a:latin typeface="Corbel" pitchFamily="34" charset="0"/>
              </a:rPr>
              <a:t>2) наперекор</a:t>
            </a:r>
          </a:p>
          <a:p>
            <a:r>
              <a:rPr lang="ru-RU" sz="2700" b="1" i="1" dirty="0" smtClean="0">
                <a:latin typeface="Corbel" pitchFamily="34" charset="0"/>
              </a:rPr>
              <a:t>3) навзничь</a:t>
            </a:r>
          </a:p>
          <a:p>
            <a:r>
              <a:rPr lang="ru-RU" sz="2700" b="1" i="1" dirty="0" smtClean="0">
                <a:latin typeface="Corbel" pitchFamily="34" charset="0"/>
              </a:rPr>
              <a:t>4) навстречу</a:t>
            </a:r>
          </a:p>
          <a:p>
            <a:r>
              <a:rPr lang="ru-RU" sz="2700" b="1" i="1" u="sng" dirty="0" smtClean="0">
                <a:latin typeface="Corbel" pitchFamily="34" charset="0"/>
              </a:rPr>
              <a:t>8. В каком предложении выделенное слово является производным предлогом? </a:t>
            </a:r>
          </a:p>
          <a:p>
            <a:r>
              <a:rPr lang="ru-RU" sz="2700" b="1" i="1" dirty="0" smtClean="0">
                <a:latin typeface="Corbel" pitchFamily="34" charset="0"/>
              </a:rPr>
              <a:t>1) Полоса леса серовато чернела ВДАЛИ. (И.Бунин)</a:t>
            </a:r>
          </a:p>
          <a:p>
            <a:r>
              <a:rPr lang="ru-RU" sz="2700" b="1" i="1" dirty="0" smtClean="0">
                <a:latin typeface="Corbel" pitchFamily="34" charset="0"/>
              </a:rPr>
              <a:t>2) НАВСТРЕЧУ летели, покачиваясь, белые космы тумана. (А.Иванов)</a:t>
            </a:r>
          </a:p>
          <a:p>
            <a:r>
              <a:rPr lang="ru-RU" sz="2700" b="1" i="1" dirty="0" smtClean="0">
                <a:latin typeface="Corbel" pitchFamily="34" charset="0"/>
              </a:rPr>
              <a:t>3) Остроухов, прижавшись в угол, следил машинально за всем, что происходило ВОКРУГ него.(В.Некрасов)</a:t>
            </a:r>
          </a:p>
          <a:p>
            <a:r>
              <a:rPr lang="ru-RU" sz="2700" b="1" i="1" dirty="0" smtClean="0">
                <a:latin typeface="Corbel" pitchFamily="34" charset="0"/>
              </a:rPr>
              <a:t>4) От орудийной стрельбы гудело все ВОКРУГ, вздрагивала земля от взрывов.(А.Толстой)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0"/>
            <a:ext cx="878687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9. В каком предложении выделенное слово является производным предлогом?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1) Петр быстро шагал знакомой тропой, Шарик бежал ВПЕРЕДИ. (В.Шишков)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2) Директор с профессором Дубровским стояли ПОСРЕДИ поляны.(Ю.Домбровский)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3) Губернский предводитель встал, БЛАГОДАРЯ дворянство за доверие, и прослезился.(Л.Толстой)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4) Анна даже не заметила этого и с трудом поняла, о чем заговорили ВОКРУГ.(Л.Толстой)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10. В каком предложении выделенное слово не является производным предлогом?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1) (НЕ)СМОТРЯ НА середину марта, весна уже смело заявляла свои права.(Л.Чарская)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2) Иногда ВДОЛЬ дороги тянулась рожь. (Ю.Казаков)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3) Ребята бежали (НА)ВСТРЕЧУ мальчикам. (А.Рыбаков)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cs typeface="Arial" pitchFamily="34" charset="0"/>
              </a:rPr>
              <a:t>4) К рассвету ПОЗАДИ осталось более ста пятидесяти километров. (В.Богомолов)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ТЕСТ ПО ТЕМЕ «СОЮЗЫ»</a:t>
            </a:r>
          </a:p>
          <a:p>
            <a:r>
              <a:rPr lang="ru-RU" sz="2400" b="1" i="1" u="sng" dirty="0" smtClean="0">
                <a:latin typeface="Corbel" pitchFamily="34" charset="0"/>
              </a:rPr>
              <a:t>1. Укажите сочинительный союз:</a:t>
            </a:r>
          </a:p>
          <a:p>
            <a:r>
              <a:rPr lang="ru-RU" sz="2400" b="1" i="1" dirty="0" smtClean="0">
                <a:latin typeface="Corbel" pitchFamily="34" charset="0"/>
              </a:rPr>
              <a:t>1) когда</a:t>
            </a:r>
          </a:p>
          <a:p>
            <a:r>
              <a:rPr lang="ru-RU" sz="2400" b="1" i="1" dirty="0" smtClean="0">
                <a:latin typeface="Corbel" pitchFamily="34" charset="0"/>
              </a:rPr>
              <a:t>2) хотя</a:t>
            </a:r>
          </a:p>
          <a:p>
            <a:r>
              <a:rPr lang="ru-RU" sz="2400" b="1" i="1" dirty="0" smtClean="0">
                <a:latin typeface="Corbel" pitchFamily="34" charset="0"/>
              </a:rPr>
              <a:t>3) зато</a:t>
            </a:r>
          </a:p>
          <a:p>
            <a:r>
              <a:rPr lang="ru-RU" sz="2400" b="1" i="1" dirty="0" smtClean="0">
                <a:latin typeface="Corbel" pitchFamily="34" charset="0"/>
              </a:rPr>
              <a:t>4) так как</a:t>
            </a:r>
          </a:p>
          <a:p>
            <a:r>
              <a:rPr lang="ru-RU" sz="2400" b="1" i="1" u="sng" dirty="0" smtClean="0">
                <a:latin typeface="Corbel" pitchFamily="34" charset="0"/>
              </a:rPr>
              <a:t>2. Укажите сочинительный союз:</a:t>
            </a:r>
          </a:p>
          <a:p>
            <a:r>
              <a:rPr lang="ru-RU" sz="2400" b="1" i="1" dirty="0" smtClean="0">
                <a:latin typeface="Corbel" pitchFamily="34" charset="0"/>
              </a:rPr>
              <a:t>1) также</a:t>
            </a:r>
          </a:p>
          <a:p>
            <a:r>
              <a:rPr lang="ru-RU" sz="2400" b="1" i="1" dirty="0" smtClean="0">
                <a:latin typeface="Corbel" pitchFamily="34" charset="0"/>
              </a:rPr>
              <a:t>2) так что</a:t>
            </a:r>
          </a:p>
          <a:p>
            <a:r>
              <a:rPr lang="ru-RU" sz="2400" b="1" i="1" dirty="0" smtClean="0">
                <a:latin typeface="Corbel" pitchFamily="34" charset="0"/>
              </a:rPr>
              <a:t>3) потому что</a:t>
            </a:r>
          </a:p>
          <a:p>
            <a:r>
              <a:rPr lang="ru-RU" sz="2400" b="1" i="1" dirty="0" smtClean="0">
                <a:latin typeface="Corbel" pitchFamily="34" charset="0"/>
              </a:rPr>
              <a:t>4) оттого что</a:t>
            </a:r>
          </a:p>
          <a:p>
            <a:r>
              <a:rPr lang="ru-RU" sz="2400" b="1" i="1" u="sng" dirty="0" smtClean="0">
                <a:latin typeface="Corbel" pitchFamily="34" charset="0"/>
              </a:rPr>
              <a:t>3. Укажите подчинительный союз:</a:t>
            </a:r>
          </a:p>
          <a:p>
            <a:r>
              <a:rPr lang="ru-RU" sz="2400" b="1" i="1" dirty="0" smtClean="0">
                <a:latin typeface="Corbel" pitchFamily="34" charset="0"/>
              </a:rPr>
              <a:t>1) же</a:t>
            </a:r>
          </a:p>
          <a:p>
            <a:r>
              <a:rPr lang="ru-RU" sz="2400" b="1" i="1" dirty="0" smtClean="0">
                <a:latin typeface="Corbel" pitchFamily="34" charset="0"/>
              </a:rPr>
              <a:t>2) или</a:t>
            </a:r>
          </a:p>
          <a:p>
            <a:r>
              <a:rPr lang="ru-RU" sz="2400" b="1" i="1" dirty="0" smtClean="0">
                <a:latin typeface="Corbel" pitchFamily="34" charset="0"/>
              </a:rPr>
              <a:t>3) ни..., ни</a:t>
            </a:r>
          </a:p>
          <a:p>
            <a:r>
              <a:rPr lang="ru-RU" sz="2400" b="1" i="1" dirty="0" smtClean="0">
                <a:latin typeface="Corbel" pitchFamily="34" charset="0"/>
              </a:rPr>
              <a:t>4) чтобы</a:t>
            </a:r>
            <a:endParaRPr lang="ru-RU" sz="24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90011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>
                <a:latin typeface="Corbel" pitchFamily="34" charset="0"/>
              </a:rPr>
              <a:t>4. Укажите подчинительный союз:</a:t>
            </a:r>
          </a:p>
          <a:p>
            <a:r>
              <a:rPr lang="ru-RU" sz="3600" b="1" i="1" dirty="0" smtClean="0">
                <a:latin typeface="Corbel" pitchFamily="34" charset="0"/>
              </a:rPr>
              <a:t>1) не то ..., не то</a:t>
            </a:r>
          </a:p>
          <a:p>
            <a:r>
              <a:rPr lang="ru-RU" sz="3600" b="1" i="1" dirty="0" smtClean="0">
                <a:latin typeface="Corbel" pitchFamily="34" charset="0"/>
              </a:rPr>
              <a:t>2) и</a:t>
            </a:r>
          </a:p>
          <a:p>
            <a:r>
              <a:rPr lang="ru-RU" sz="3600" b="1" i="1" dirty="0" smtClean="0">
                <a:latin typeface="Corbel" pitchFamily="34" charset="0"/>
              </a:rPr>
              <a:t>3) пока</a:t>
            </a:r>
          </a:p>
          <a:p>
            <a:r>
              <a:rPr lang="ru-RU" sz="3600" b="1" i="1" dirty="0" smtClean="0">
                <a:latin typeface="Corbel" pitchFamily="34" charset="0"/>
              </a:rPr>
              <a:t>4) как …, так и …</a:t>
            </a:r>
          </a:p>
          <a:p>
            <a:endParaRPr lang="ru-RU" sz="3600" b="1" i="1" u="sng" dirty="0" smtClean="0">
              <a:latin typeface="Corbel" pitchFamily="34" charset="0"/>
            </a:endParaRPr>
          </a:p>
          <a:p>
            <a:r>
              <a:rPr lang="ru-RU" sz="3600" b="1" i="1" u="sng" dirty="0" smtClean="0">
                <a:latin typeface="Corbel" pitchFamily="34" charset="0"/>
              </a:rPr>
              <a:t>5. Укажите подчинительный союз:</a:t>
            </a:r>
          </a:p>
          <a:p>
            <a:r>
              <a:rPr lang="ru-RU" sz="3600" b="1" i="1" dirty="0" smtClean="0">
                <a:latin typeface="Corbel" pitchFamily="34" charset="0"/>
              </a:rPr>
              <a:t>1) будто</a:t>
            </a:r>
          </a:p>
          <a:p>
            <a:r>
              <a:rPr lang="ru-RU" sz="3600" b="1" i="1" dirty="0" smtClean="0">
                <a:latin typeface="Corbel" pitchFamily="34" charset="0"/>
              </a:rPr>
              <a:t>2) затем</a:t>
            </a:r>
          </a:p>
          <a:p>
            <a:r>
              <a:rPr lang="ru-RU" sz="3600" b="1" i="1" dirty="0" smtClean="0">
                <a:latin typeface="Corbel" pitchFamily="34" charset="0"/>
              </a:rPr>
              <a:t>3) куда</a:t>
            </a:r>
          </a:p>
          <a:p>
            <a:r>
              <a:rPr lang="ru-RU" sz="3600" b="1" i="1" dirty="0" smtClean="0">
                <a:latin typeface="Corbel" pitchFamily="34" charset="0"/>
              </a:rPr>
              <a:t>4) поэтому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21429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Corbel" pitchFamily="34" charset="0"/>
              </a:rPr>
              <a:t>Предлоги</a:t>
            </a:r>
            <a:endParaRPr lang="ru-RU" sz="4000" b="1" i="1" dirty="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Corbel" pitchFamily="34" charset="0"/>
              </a:rPr>
              <a:t>непроизводные</a:t>
            </a:r>
            <a:endParaRPr lang="ru-RU" sz="4000" b="1" i="1" dirty="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1071546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Corbel" pitchFamily="34" charset="0"/>
              </a:rPr>
              <a:t>производные</a:t>
            </a:r>
            <a:endParaRPr lang="ru-RU" sz="4000" b="1" i="1" dirty="0">
              <a:solidFill>
                <a:srgbClr val="002060"/>
              </a:solidFill>
              <a:latin typeface="Corbe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357422" y="785794"/>
            <a:ext cx="857256" cy="42862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86380" y="785794"/>
            <a:ext cx="928694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0694" y="185736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Corbel" pitchFamily="34" charset="0"/>
              </a:rPr>
              <a:t>от чего?</a:t>
            </a:r>
            <a:endParaRPr lang="ru-RU" sz="4000" b="1" i="1" dirty="0">
              <a:solidFill>
                <a:srgbClr val="002060"/>
              </a:solidFill>
              <a:latin typeface="Corbe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6322231" y="1821645"/>
            <a:ext cx="35719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72" y="3000372"/>
            <a:ext cx="7786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 smtClean="0">
                <a:solidFill>
                  <a:srgbClr val="002060"/>
                </a:solidFill>
                <a:latin typeface="Corbel" pitchFamily="34" charset="0"/>
              </a:rPr>
              <a:t>Подобрать синонимы к предлогам.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Corbel" pitchFamily="34" charset="0"/>
              </a:rPr>
              <a:t>1. Работы можно выполнить </a:t>
            </a:r>
            <a:r>
              <a:rPr lang="ru-RU" sz="3600" i="1" dirty="0" smtClean="0">
                <a:solidFill>
                  <a:srgbClr val="FF0000"/>
                </a:solidFill>
                <a:latin typeface="Corbel" pitchFamily="34" charset="0"/>
              </a:rPr>
              <a:t>в</a:t>
            </a:r>
            <a:r>
              <a:rPr lang="ru-RU" sz="3600" i="1" dirty="0" smtClean="0">
                <a:solidFill>
                  <a:srgbClr val="002060"/>
                </a:solidFill>
                <a:latin typeface="Corbel" pitchFamily="34" charset="0"/>
              </a:rPr>
              <a:t> одну неделю.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Corbel" pitchFamily="34" charset="0"/>
              </a:rPr>
              <a:t>2. </a:t>
            </a:r>
            <a:r>
              <a:rPr lang="ru-RU" sz="3600" i="1" dirty="0" smtClean="0">
                <a:solidFill>
                  <a:srgbClr val="FF0000"/>
                </a:solidFill>
                <a:latin typeface="Corbel" pitchFamily="34" charset="0"/>
              </a:rPr>
              <a:t>Из-за </a:t>
            </a:r>
            <a:r>
              <a:rPr lang="ru-RU" sz="3600" i="1" dirty="0" smtClean="0">
                <a:solidFill>
                  <a:srgbClr val="002060"/>
                </a:solidFill>
                <a:latin typeface="Corbel" pitchFamily="34" charset="0"/>
              </a:rPr>
              <a:t>помощи друзей я не отстал в учебе.</a:t>
            </a:r>
            <a:endParaRPr lang="ru-RU" sz="3600" i="1" dirty="0">
              <a:solidFill>
                <a:srgbClr val="00206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14290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latin typeface="Corbel" pitchFamily="34" charset="0"/>
              </a:rPr>
              <a:t>6. Укажите предложение, в котором союз связывает простые предложения (знаки препинания не расставлены):</a:t>
            </a:r>
          </a:p>
          <a:p>
            <a:r>
              <a:rPr lang="ru-RU" sz="3200" b="1" i="1" dirty="0" smtClean="0">
                <a:latin typeface="Corbel" pitchFamily="34" charset="0"/>
              </a:rPr>
              <a:t>1) Мне нужно было пересечь улицу и затем свернуть в переулок налево.(А.Алексин)</a:t>
            </a:r>
          </a:p>
          <a:p>
            <a:r>
              <a:rPr lang="ru-RU" sz="3200" b="1" i="1" dirty="0" smtClean="0">
                <a:latin typeface="Corbel" pitchFamily="34" charset="0"/>
              </a:rPr>
              <a:t>2) </a:t>
            </a:r>
            <a:r>
              <a:rPr lang="ru-RU" sz="3200" b="1" i="1" dirty="0" err="1" smtClean="0">
                <a:latin typeface="Corbel" pitchFamily="34" charset="0"/>
              </a:rPr>
              <a:t>Телюкову</a:t>
            </a:r>
            <a:r>
              <a:rPr lang="ru-RU" sz="3200" b="1" i="1" dirty="0" smtClean="0">
                <a:latin typeface="Corbel" pitchFamily="34" charset="0"/>
              </a:rPr>
              <a:t> отлично был знаком этот приморский городок и он взял на себя роль экскурсовода. (И.Гребенюк)</a:t>
            </a:r>
          </a:p>
          <a:p>
            <a:r>
              <a:rPr lang="ru-RU" sz="3200" b="1" i="1" dirty="0" smtClean="0">
                <a:latin typeface="Corbel" pitchFamily="34" charset="0"/>
              </a:rPr>
              <a:t>3) Болотная овсянка пикала и раскачивалась на одной тоненькой тростинке.(М.Пришвин)</a:t>
            </a:r>
          </a:p>
          <a:p>
            <a:r>
              <a:rPr lang="ru-RU" sz="3200" b="1" i="1" dirty="0" smtClean="0">
                <a:latin typeface="Corbel" pitchFamily="34" charset="0"/>
              </a:rPr>
              <a:t>4) Бойкий ветерок подхватил шляпу и начал ее раскачивать.(В.Шустов)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15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latin typeface="Corbel" pitchFamily="34" charset="0"/>
              </a:rPr>
              <a:t>7. Укажите предложение, в котором союз соединяет однородные члены предложения:</a:t>
            </a:r>
          </a:p>
          <a:p>
            <a:r>
              <a:rPr lang="ru-RU" sz="3200" b="1" i="1" dirty="0" smtClean="0">
                <a:latin typeface="Corbel" pitchFamily="34" charset="0"/>
              </a:rPr>
              <a:t>1) Либо кто-то из летчиков заблудился, либо начальство прилетело. (И.Гребенюк)</a:t>
            </a:r>
          </a:p>
          <a:p>
            <a:r>
              <a:rPr lang="ru-RU" sz="3200" b="1" i="1" dirty="0" smtClean="0">
                <a:latin typeface="Corbel" pitchFamily="34" charset="0"/>
              </a:rPr>
              <a:t>2) Ребята поужинали, но все еще сидели у костра. (В.Рыбаков)</a:t>
            </a:r>
          </a:p>
          <a:p>
            <a:r>
              <a:rPr lang="ru-RU" sz="3200" b="1" i="1" dirty="0" smtClean="0">
                <a:latin typeface="Corbel" pitchFamily="34" charset="0"/>
              </a:rPr>
              <a:t>3) Издали можно было видеть, как рдеют под солнцем гроздья рябины и </a:t>
            </a:r>
            <a:r>
              <a:rPr lang="ru-RU" sz="3200" b="1" i="1" dirty="0" err="1" smtClean="0">
                <a:latin typeface="Corbel" pitchFamily="34" charset="0"/>
              </a:rPr>
              <a:t>боярки</a:t>
            </a:r>
            <a:r>
              <a:rPr lang="ru-RU" sz="3200" b="1" i="1" dirty="0" smtClean="0">
                <a:latin typeface="Corbel" pitchFamily="34" charset="0"/>
              </a:rPr>
              <a:t>. (В.Шишков)</a:t>
            </a:r>
          </a:p>
          <a:p>
            <a:r>
              <a:rPr lang="ru-RU" sz="3200" b="1" i="1" dirty="0" smtClean="0">
                <a:latin typeface="Corbel" pitchFamily="34" charset="0"/>
              </a:rPr>
              <a:t>4) Если у </a:t>
            </a:r>
            <a:r>
              <a:rPr lang="ru-RU" sz="3200" b="1" i="1" dirty="0" err="1" smtClean="0">
                <a:latin typeface="Corbel" pitchFamily="34" charset="0"/>
              </a:rPr>
              <a:t>Григоренко</a:t>
            </a:r>
            <a:r>
              <a:rPr lang="ru-RU" sz="3200" b="1" i="1" dirty="0" smtClean="0">
                <a:latin typeface="Corbel" pitchFamily="34" charset="0"/>
              </a:rPr>
              <a:t> загорелась веранда, дежурный обязательно заметит огонь. (В.Беляев)</a:t>
            </a:r>
            <a:endParaRPr lang="ru-RU" sz="32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7154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latin typeface="Corbel" pitchFamily="34" charset="0"/>
              </a:rPr>
              <a:t>8. Укажите предложение с сочинительным союзом: </a:t>
            </a:r>
          </a:p>
          <a:p>
            <a:r>
              <a:rPr lang="ru-RU" sz="3200" b="1" i="1" dirty="0" smtClean="0">
                <a:latin typeface="Corbel" pitchFamily="34" charset="0"/>
              </a:rPr>
              <a:t>1) У крайних домиков родного села Аким остановился, чтобы хоть сколько-нибудь </a:t>
            </a:r>
            <a:r>
              <a:rPr lang="ru-RU" sz="3200" b="1" i="1" dirty="0" err="1" smtClean="0">
                <a:latin typeface="Corbel" pitchFamily="34" charset="0"/>
              </a:rPr>
              <a:t>заглушитm</a:t>
            </a:r>
            <a:r>
              <a:rPr lang="ru-RU" sz="3200" b="1" i="1" dirty="0" smtClean="0">
                <a:latin typeface="Corbel" pitchFamily="34" charset="0"/>
              </a:rPr>
              <a:t> волнение.(М.Алексеев)</a:t>
            </a:r>
          </a:p>
          <a:p>
            <a:r>
              <a:rPr lang="ru-RU" sz="3200" b="1" i="1" dirty="0" smtClean="0">
                <a:latin typeface="Corbel" pitchFamily="34" charset="0"/>
              </a:rPr>
              <a:t>2) Мальчики миновали деревню, паромную переправу, а лодочника все не было. (А.Рыбаков)</a:t>
            </a:r>
          </a:p>
          <a:p>
            <a:r>
              <a:rPr lang="ru-RU" sz="3200" b="1" i="1" dirty="0" smtClean="0">
                <a:latin typeface="Corbel" pitchFamily="34" charset="0"/>
              </a:rPr>
              <a:t>3) Солнце пошло на закат, когда </a:t>
            </a:r>
            <a:r>
              <a:rPr lang="ru-RU" sz="3200" b="1" i="1" dirty="0" err="1" smtClean="0">
                <a:latin typeface="Corbel" pitchFamily="34" charset="0"/>
              </a:rPr>
              <a:t>Васютка</a:t>
            </a:r>
            <a:r>
              <a:rPr lang="ru-RU" sz="3200" b="1" i="1" dirty="0" smtClean="0">
                <a:latin typeface="Corbel" pitchFamily="34" charset="0"/>
              </a:rPr>
              <a:t> заметил среди однообразного моха тощие стебли травы. (В.Астафьев)</a:t>
            </a:r>
          </a:p>
          <a:p>
            <a:r>
              <a:rPr lang="ru-RU" sz="3200" b="1" i="1" dirty="0" smtClean="0">
                <a:latin typeface="Corbel" pitchFamily="34" charset="0"/>
              </a:rPr>
              <a:t>4) Вода в заливе стояла на диво белая, будто ее разбавили молоком.(И.Гребенюк)</a:t>
            </a:r>
            <a:endParaRPr lang="ru-RU" sz="32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latin typeface="Corbel" pitchFamily="34" charset="0"/>
              </a:rPr>
              <a:t>9. Укажите предложение с подчинительным союзом: </a:t>
            </a:r>
          </a:p>
          <a:p>
            <a:r>
              <a:rPr lang="ru-RU" sz="3200" b="1" i="1" dirty="0" smtClean="0">
                <a:latin typeface="Corbel" pitchFamily="34" charset="0"/>
              </a:rPr>
              <a:t>1) Большая пустоватая комната показалась неуютной, хотя все стояло на прежних местах. (</a:t>
            </a:r>
            <a:r>
              <a:rPr lang="ru-RU" sz="3200" b="1" i="1" dirty="0" err="1" smtClean="0">
                <a:latin typeface="Corbel" pitchFamily="34" charset="0"/>
              </a:rPr>
              <a:t>Д.Гранин</a:t>
            </a:r>
            <a:r>
              <a:rPr lang="ru-RU" sz="3200" b="1" i="1" dirty="0" smtClean="0">
                <a:latin typeface="Corbel" pitchFamily="34" charset="0"/>
              </a:rPr>
              <a:t>)</a:t>
            </a:r>
          </a:p>
          <a:p>
            <a:r>
              <a:rPr lang="ru-RU" sz="3200" b="1" i="1" dirty="0" smtClean="0">
                <a:latin typeface="Corbel" pitchFamily="34" charset="0"/>
              </a:rPr>
              <a:t>2) Низенькую баню с треском и шипением наполнил горячий пар. (В.Шукшин)</a:t>
            </a:r>
          </a:p>
          <a:p>
            <a:r>
              <a:rPr lang="ru-RU" sz="3200" b="1" i="1" dirty="0" smtClean="0">
                <a:latin typeface="Corbel" pitchFamily="34" charset="0"/>
              </a:rPr>
              <a:t>3) Ни с тыла, ни с фронта ничто не предвещало атаки. (К.Воробьёв)</a:t>
            </a:r>
          </a:p>
          <a:p>
            <a:r>
              <a:rPr lang="ru-RU" sz="3200" b="1" i="1" dirty="0" smtClean="0">
                <a:latin typeface="Corbel" pitchFamily="34" charset="0"/>
              </a:rPr>
              <a:t>4) Единственный, кто мог помочь Мише достать у художника лодку, был </a:t>
            </a:r>
            <a:r>
              <a:rPr lang="ru-RU" sz="3200" b="1" i="1" dirty="0" err="1" smtClean="0">
                <a:latin typeface="Corbel" pitchFamily="34" charset="0"/>
              </a:rPr>
              <a:t>Жердяй</a:t>
            </a:r>
            <a:r>
              <a:rPr lang="ru-RU" sz="3200" b="1" i="1" dirty="0" smtClean="0">
                <a:latin typeface="Corbel" pitchFamily="34" charset="0"/>
              </a:rPr>
              <a:t>. (А.Рыбаков)</a:t>
            </a:r>
            <a:endParaRPr lang="ru-RU" sz="32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latin typeface="Corbel" pitchFamily="34" charset="0"/>
              </a:rPr>
              <a:t>10. В каком предложении есть подчинительный союз?</a:t>
            </a:r>
          </a:p>
          <a:p>
            <a:r>
              <a:rPr lang="ru-RU" sz="3200" b="1" i="1" dirty="0" smtClean="0">
                <a:latin typeface="Corbel" pitchFamily="34" charset="0"/>
              </a:rPr>
              <a:t>1) Идти было легко, приятно - под ногами лежала не то пыль, не то труха.(В.Беляев)</a:t>
            </a:r>
          </a:p>
          <a:p>
            <a:r>
              <a:rPr lang="ru-RU" sz="3200" b="1" i="1" dirty="0" smtClean="0">
                <a:latin typeface="Corbel" pitchFamily="34" charset="0"/>
              </a:rPr>
              <a:t>2) Раздался звонкий всплеск воды, и брызги упали в прибрежную траву.(В.Беляев)</a:t>
            </a:r>
          </a:p>
          <a:p>
            <a:r>
              <a:rPr lang="ru-RU" sz="3200" b="1" i="1" dirty="0" smtClean="0">
                <a:latin typeface="Corbel" pitchFamily="34" charset="0"/>
              </a:rPr>
              <a:t>3) Отдавшись воспоминаниям, Кирьян не заметил, как ушёл довольно далеко от стоянки. (И.Чесноков)</a:t>
            </a:r>
          </a:p>
          <a:p>
            <a:r>
              <a:rPr lang="ru-RU" sz="3200" b="1" i="1" dirty="0" smtClean="0">
                <a:latin typeface="Corbel" pitchFamily="34" charset="0"/>
              </a:rPr>
              <a:t>4) На белой реке далеко, где летом шили пароходы, виднелись чёрные точки. (В.Дудинцев)</a:t>
            </a:r>
            <a:endParaRPr lang="ru-RU" sz="32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71736" y="285728"/>
            <a:ext cx="328614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Правописание частиц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714488"/>
            <a:ext cx="328614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раздельное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1714488"/>
            <a:ext cx="328614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через «-»</a:t>
            </a:r>
            <a:endParaRPr lang="ru-RU" sz="3600" b="1" i="1" dirty="0">
              <a:latin typeface="Corbel" pitchFamily="34" charset="0"/>
            </a:endParaRPr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rot="10800000" flipV="1">
            <a:off x="2000232" y="1285860"/>
            <a:ext cx="57150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5857884" y="1285860"/>
            <a:ext cx="57150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58" y="2857496"/>
            <a:ext cx="3786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Corbel" pitchFamily="34" charset="0"/>
              </a:rPr>
              <a:t>Частицы будто,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бы (б)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же (ж)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ли (ль)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даже</a:t>
            </a:r>
            <a:r>
              <a:rPr lang="ru-RU" sz="2800" b="1" i="1" dirty="0" smtClean="0">
                <a:latin typeface="Corbel" pitchFamily="34" charset="0"/>
              </a:rPr>
              <a:t> пишутся раздельно: прочитал бы, если б, здесь же, какой же, однако ж, навряд ли, едва ль, даже он.</a:t>
            </a:r>
            <a:endParaRPr lang="ru-RU" sz="2800" b="1" i="1" dirty="0"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2857496"/>
            <a:ext cx="3786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Corbel" pitchFamily="34" charset="0"/>
              </a:rPr>
              <a:t>Через дефис пишутся частицы: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-то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-либо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  <a:latin typeface="Corbel" pitchFamily="34" charset="0"/>
              </a:rPr>
              <a:t>нибудь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кое (кой)-</a:t>
            </a:r>
            <a:r>
              <a:rPr lang="ru-RU" sz="2800" b="1" i="1" dirty="0" smtClean="0">
                <a:latin typeface="Corbel" pitchFamily="34" charset="0"/>
              </a:rPr>
              <a:t>,      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  <a:latin typeface="Corbel" pitchFamily="34" charset="0"/>
              </a:rPr>
              <a:t>ка</a:t>
            </a:r>
            <a:r>
              <a:rPr lang="ru-RU" sz="2800" b="1" i="1" dirty="0" smtClean="0">
                <a:latin typeface="Corbel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-таки</a:t>
            </a:r>
            <a:r>
              <a:rPr lang="ru-RU" sz="2800" b="1" i="1" dirty="0" smtClean="0">
                <a:latin typeface="Corbel" pitchFamily="34" charset="0"/>
              </a:rPr>
              <a:t>: нате-ка, кое-кто, </a:t>
            </a:r>
            <a:r>
              <a:rPr lang="ru-RU" sz="2800" b="1" i="1" dirty="0" err="1" smtClean="0">
                <a:latin typeface="Corbel" pitchFamily="34" charset="0"/>
              </a:rPr>
              <a:t>кой-что</a:t>
            </a:r>
            <a:r>
              <a:rPr lang="ru-RU" sz="2800" b="1" i="1" dirty="0" smtClean="0">
                <a:latin typeface="Corbel" pitchFamily="34" charset="0"/>
              </a:rPr>
              <a:t>, кто-либо, чей-нибудь, где-то, все-таки.</a:t>
            </a:r>
            <a:endParaRPr lang="ru-RU" sz="2800" b="1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662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Corbel" pitchFamily="34" charset="0"/>
              </a:rPr>
              <a:t>Самостоятельная работа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Corbel" pitchFamily="34" charset="0"/>
              </a:rPr>
              <a:t>ТЕОРИЯ</a:t>
            </a:r>
          </a:p>
          <a:p>
            <a:r>
              <a:rPr lang="en-US" sz="4800" b="1" i="1" u="sng" dirty="0" smtClean="0">
                <a:latin typeface="Corbel" pitchFamily="34" charset="0"/>
              </a:rPr>
              <a:t>I </a:t>
            </a:r>
            <a:r>
              <a:rPr lang="ru-RU" sz="4800" b="1" i="1" u="sng" dirty="0" smtClean="0">
                <a:latin typeface="Corbel" pitchFamily="34" charset="0"/>
              </a:rPr>
              <a:t>вариант</a:t>
            </a:r>
          </a:p>
          <a:p>
            <a:r>
              <a:rPr lang="ru-RU" sz="4800" b="1" i="1" dirty="0" smtClean="0">
                <a:latin typeface="Corbel" pitchFamily="34" charset="0"/>
              </a:rPr>
              <a:t>	Расскажите о формообразующих частицах.</a:t>
            </a:r>
            <a:endParaRPr lang="en-US" sz="4800" b="1" i="1" dirty="0" smtClean="0">
              <a:latin typeface="Corbel" pitchFamily="34" charset="0"/>
            </a:endParaRPr>
          </a:p>
          <a:p>
            <a:r>
              <a:rPr lang="en-US" sz="4800" b="1" i="1" u="sng" dirty="0" smtClean="0">
                <a:latin typeface="Corbel" pitchFamily="34" charset="0"/>
              </a:rPr>
              <a:t>II</a:t>
            </a:r>
            <a:r>
              <a:rPr lang="ru-RU" sz="4800" b="1" i="1" u="sng" dirty="0" smtClean="0">
                <a:latin typeface="Corbel" pitchFamily="34" charset="0"/>
              </a:rPr>
              <a:t> вариант</a:t>
            </a:r>
          </a:p>
          <a:p>
            <a:r>
              <a:rPr lang="ru-RU" sz="4800" b="1" i="1" dirty="0" smtClean="0">
                <a:latin typeface="Corbel" pitchFamily="34" charset="0"/>
              </a:rPr>
              <a:t>	Расскажите о модальных частицах.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42852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Corbel" pitchFamily="34" charset="0"/>
              </a:rPr>
              <a:t>Самостоятельная работа. ПРАКТИКА.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571480"/>
            <a:ext cx="457203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sz="2300" b="1" i="1" dirty="0" smtClean="0">
                <a:latin typeface="Corbel" pitchFamily="34" charset="0"/>
              </a:rPr>
              <a:t> </a:t>
            </a:r>
            <a:r>
              <a:rPr lang="ru-RU" sz="2300" b="1" i="1" dirty="0" smtClean="0">
                <a:latin typeface="Corbel" pitchFamily="34" charset="0"/>
              </a:rPr>
              <a:t>1)Главное удовольствие все (таки) впереди.</a:t>
            </a:r>
          </a:p>
          <a:p>
            <a:r>
              <a:rPr lang="ru-RU" sz="2300" b="1" i="1" dirty="0" smtClean="0">
                <a:latin typeface="Corbel" pitchFamily="34" charset="0"/>
              </a:rPr>
              <a:t>2)Кое (где) вдали желтеет поспевающая рожь.</a:t>
            </a:r>
          </a:p>
          <a:p>
            <a:r>
              <a:rPr lang="ru-RU" sz="2300" b="1" i="1" dirty="0" smtClean="0">
                <a:latin typeface="Corbel" pitchFamily="34" charset="0"/>
              </a:rPr>
              <a:t>3)Мы вернемся (во) что (бы) (то) (ни) стало.</a:t>
            </a:r>
          </a:p>
          <a:p>
            <a:r>
              <a:rPr lang="ru-RU" sz="2300" b="1" i="1" dirty="0" smtClean="0">
                <a:latin typeface="Corbel" pitchFamily="34" charset="0"/>
              </a:rPr>
              <a:t>4)Будете в городе, купите что (</a:t>
            </a:r>
            <a:r>
              <a:rPr lang="ru-RU" sz="2300" b="1" i="1" dirty="0" err="1" smtClean="0">
                <a:latin typeface="Corbel" pitchFamily="34" charset="0"/>
              </a:rPr>
              <a:t>нибудь</a:t>
            </a:r>
            <a:r>
              <a:rPr lang="ru-RU" sz="2300" b="1" i="1" dirty="0" smtClean="0">
                <a:latin typeface="Corbel" pitchFamily="34" charset="0"/>
              </a:rPr>
              <a:t>) из сувениров.</a:t>
            </a:r>
          </a:p>
          <a:p>
            <a:r>
              <a:rPr lang="ru-RU" sz="2300" b="1" i="1" dirty="0" smtClean="0">
                <a:latin typeface="Corbel" pitchFamily="34" charset="0"/>
              </a:rPr>
              <a:t>5) Вам следует кое (с) кем встретиться.</a:t>
            </a:r>
          </a:p>
          <a:p>
            <a:r>
              <a:rPr lang="ru-RU" sz="2300" b="1" i="1" dirty="0" smtClean="0">
                <a:latin typeface="Corbel" pitchFamily="34" charset="0"/>
              </a:rPr>
              <a:t>6) И я опять (таки) скажу: нечестный вы человек.</a:t>
            </a:r>
          </a:p>
          <a:p>
            <a:r>
              <a:rPr lang="ru-RU" sz="2300" b="1" i="1" dirty="0" smtClean="0">
                <a:latin typeface="Corbel" pitchFamily="34" charset="0"/>
              </a:rPr>
              <a:t>7) Отойди (</a:t>
            </a:r>
            <a:r>
              <a:rPr lang="ru-RU" sz="2300" b="1" i="1" dirty="0" err="1" smtClean="0">
                <a:latin typeface="Corbel" pitchFamily="34" charset="0"/>
              </a:rPr>
              <a:t>ка</a:t>
            </a:r>
            <a:r>
              <a:rPr lang="ru-RU" sz="2300" b="1" i="1" dirty="0" smtClean="0">
                <a:latin typeface="Corbel" pitchFamily="34" charset="0"/>
              </a:rPr>
              <a:t>), сердечный!</a:t>
            </a:r>
          </a:p>
          <a:p>
            <a:r>
              <a:rPr lang="ru-RU" sz="2300" b="1" i="1" dirty="0" smtClean="0">
                <a:latin typeface="Corbel" pitchFamily="34" charset="0"/>
              </a:rPr>
              <a:t>8)Давно я (не)был в родных местах!</a:t>
            </a:r>
          </a:p>
          <a:p>
            <a:r>
              <a:rPr lang="ru-RU" sz="2300" b="1" i="1" dirty="0" smtClean="0">
                <a:latin typeface="Corbel" pitchFamily="34" charset="0"/>
              </a:rPr>
              <a:t>9)Кузнец </a:t>
            </a:r>
            <a:r>
              <a:rPr lang="ru-RU" sz="2300" b="1" i="1" dirty="0" err="1" smtClean="0">
                <a:latin typeface="Corbel" pitchFamily="34" charset="0"/>
              </a:rPr>
              <a:t>Вакула</a:t>
            </a:r>
            <a:r>
              <a:rPr lang="ru-RU" sz="2300" b="1" i="1" dirty="0" smtClean="0">
                <a:latin typeface="Corbel" pitchFamily="34" charset="0"/>
              </a:rPr>
              <a:t> вошел, (н…)говоря (н…)слова.</a:t>
            </a:r>
          </a:p>
          <a:p>
            <a:endParaRPr lang="ru-RU" sz="2300" b="1" i="1" dirty="0" smtClean="0"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71480"/>
            <a:ext cx="45720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FF0000"/>
                </a:solidFill>
                <a:latin typeface="Corbel" pitchFamily="34" charset="0"/>
              </a:rPr>
              <a:t>II</a:t>
            </a:r>
            <a:r>
              <a:rPr lang="en-US" sz="2300" b="1" i="1" dirty="0" smtClean="0">
                <a:latin typeface="Corbel" pitchFamily="34" charset="0"/>
              </a:rPr>
              <a:t> </a:t>
            </a:r>
            <a:r>
              <a:rPr lang="ru-RU" sz="2300" b="1" i="1" dirty="0" smtClean="0">
                <a:latin typeface="Corbel" pitchFamily="34" charset="0"/>
              </a:rPr>
              <a:t>1)Дети пришли (таки).</a:t>
            </a:r>
          </a:p>
          <a:p>
            <a:r>
              <a:rPr lang="ru-RU" sz="2300" b="1" i="1" dirty="0" smtClean="0">
                <a:latin typeface="Corbel" pitchFamily="34" charset="0"/>
              </a:rPr>
              <a:t>2) То (ли) пишешь, то (ль) читаешь, то (ли) думаешь.</a:t>
            </a:r>
          </a:p>
          <a:p>
            <a:r>
              <a:rPr lang="ru-RU" sz="2300" b="1" i="1" dirty="0" smtClean="0">
                <a:latin typeface="Corbel" pitchFamily="34" charset="0"/>
              </a:rPr>
              <a:t>3)Ведь были (ж) схватки боевые, да говорят, еще какие!</a:t>
            </a:r>
          </a:p>
          <a:p>
            <a:r>
              <a:rPr lang="ru-RU" sz="2300" b="1" i="1" dirty="0" smtClean="0">
                <a:latin typeface="Corbel" pitchFamily="34" charset="0"/>
              </a:rPr>
              <a:t>4)Подобру (ли) </a:t>
            </a:r>
            <a:r>
              <a:rPr lang="ru-RU" sz="2300" b="1" i="1" dirty="0" err="1" smtClean="0">
                <a:latin typeface="Corbel" pitchFamily="34" charset="0"/>
              </a:rPr>
              <a:t>поздорову</a:t>
            </a:r>
            <a:r>
              <a:rPr lang="ru-RU" sz="2300" b="1" i="1" dirty="0" smtClean="0">
                <a:latin typeface="Corbel" pitchFamily="34" charset="0"/>
              </a:rPr>
              <a:t> приятно жить.</a:t>
            </a:r>
          </a:p>
          <a:p>
            <a:r>
              <a:rPr lang="ru-RU" sz="2300" b="1" i="1" dirty="0" smtClean="0">
                <a:latin typeface="Corbel" pitchFamily="34" charset="0"/>
              </a:rPr>
              <a:t>5)Город расположен а берегу (не)замерзающего залива.</a:t>
            </a:r>
          </a:p>
          <a:p>
            <a:r>
              <a:rPr lang="ru-RU" sz="2300" b="1" i="1" dirty="0" smtClean="0">
                <a:latin typeface="Corbel" pitchFamily="34" charset="0"/>
              </a:rPr>
              <a:t>6)На пороге стоял (не)знакомый мне юноша.</a:t>
            </a:r>
          </a:p>
          <a:p>
            <a:r>
              <a:rPr lang="ru-RU" sz="2300" b="1" i="1" dirty="0" smtClean="0">
                <a:latin typeface="Corbel" pitchFamily="34" charset="0"/>
              </a:rPr>
              <a:t>7)Пирог оказался очень (не)вкусный.</a:t>
            </a:r>
          </a:p>
          <a:p>
            <a:r>
              <a:rPr lang="ru-RU" sz="2300" b="1" i="1" dirty="0" smtClean="0">
                <a:latin typeface="Corbel" pitchFamily="34" charset="0"/>
              </a:rPr>
              <a:t>8) Ты проснешься (ль), исполненный сил.</a:t>
            </a:r>
          </a:p>
          <a:p>
            <a:r>
              <a:rPr lang="ru-RU" sz="2300" b="1" i="1" dirty="0" smtClean="0">
                <a:latin typeface="Corbel" pitchFamily="34" charset="0"/>
              </a:rPr>
              <a:t>9) Выходи (</a:t>
            </a:r>
            <a:r>
              <a:rPr lang="ru-RU" sz="2300" b="1" i="1" dirty="0" err="1" smtClean="0">
                <a:latin typeface="Corbel" pitchFamily="34" charset="0"/>
              </a:rPr>
              <a:t>ка</a:t>
            </a:r>
            <a:r>
              <a:rPr lang="ru-RU" sz="2300" b="1" i="1" dirty="0" smtClean="0">
                <a:latin typeface="Corbel" pitchFamily="34" charset="0"/>
              </a:rPr>
              <a:t>), сосед, на подмогу.</a:t>
            </a:r>
          </a:p>
          <a:p>
            <a:endParaRPr lang="ru-RU" sz="2300" b="1" i="1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868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orbel" pitchFamily="34" charset="0"/>
              </a:rPr>
              <a:t>1.Что(ж) замолкли песни звонкие? 2. Что(бы) такое случиться могло? 3. Как(будто) тихий звон ручья мне слышен был. 4. Хорошо(ли) в лесу весной? 5. Он все(таки) пришел, что(бы) помочь. 6. Я то(же) очень люблю природу. 7. Брат так(же) любит читать книги, как и я. 8. Возьми(</a:t>
            </a:r>
            <a:r>
              <a:rPr lang="ru-RU" sz="3200" b="1" i="1" dirty="0" err="1" smtClean="0">
                <a:latin typeface="Corbel" pitchFamily="34" charset="0"/>
              </a:rPr>
              <a:t>ка</a:t>
            </a:r>
            <a:r>
              <a:rPr lang="ru-RU" sz="3200" b="1" i="1" dirty="0" smtClean="0">
                <a:latin typeface="Corbel" pitchFamily="34" charset="0"/>
              </a:rPr>
              <a:t>) и мне билет в кино. 9. Нашел(таки) выход из положения. 10. Эту редкую ящерицу яко(бы) встречали в </a:t>
            </a:r>
          </a:p>
          <a:p>
            <a:r>
              <a:rPr lang="ru-RU" sz="3200" b="1" i="1" dirty="0" smtClean="0">
                <a:latin typeface="Corbel" pitchFamily="34" charset="0"/>
              </a:rPr>
              <a:t>(</a:t>
            </a:r>
            <a:r>
              <a:rPr lang="ru-RU" sz="3200" b="1" i="1" dirty="0" err="1" smtClean="0">
                <a:latin typeface="Corbel" pitchFamily="34" charset="0"/>
              </a:rPr>
              <a:t>с,з</a:t>
            </a:r>
            <a:r>
              <a:rPr lang="ru-RU" sz="3200" b="1" i="1" dirty="0" smtClean="0">
                <a:latin typeface="Corbel" pitchFamily="34" charset="0"/>
              </a:rPr>
              <a:t>)</a:t>
            </a:r>
            <a:r>
              <a:rPr lang="ru-RU" sz="3200" b="1" i="1" dirty="0" err="1" smtClean="0">
                <a:latin typeface="Corbel" pitchFamily="34" charset="0"/>
              </a:rPr>
              <a:t>дешних</a:t>
            </a:r>
            <a:r>
              <a:rPr lang="ru-RU" sz="3200" b="1" i="1" dirty="0" smtClean="0">
                <a:latin typeface="Corbel" pitchFamily="34" charset="0"/>
              </a:rPr>
              <a:t> пустынных местах. 11. Известно(ли) тебе что(либо) об этом путешествии?</a:t>
            </a:r>
            <a:endParaRPr lang="ru-RU" sz="32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152650" algn="l"/>
              </a:tabLst>
            </a:pPr>
            <a:r>
              <a:rPr lang="ru-RU" sz="3400" b="1" i="1" dirty="0" smtClean="0">
                <a:latin typeface="Corbel" pitchFamily="34" charset="0"/>
              </a:rPr>
              <a:t>1.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Что</a:t>
            </a:r>
            <a:r>
              <a:rPr lang="ru-RU" sz="3400" b="1" i="1" dirty="0" smtClean="0">
                <a:latin typeface="Corbel" pitchFamily="34" charset="0"/>
              </a:rPr>
              <a:t>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ж</a:t>
            </a:r>
            <a:r>
              <a:rPr lang="ru-RU" sz="3400" b="1" i="1" dirty="0" smtClean="0">
                <a:latin typeface="Corbel" pitchFamily="34" charset="0"/>
              </a:rPr>
              <a:t> замолкли песни звонкие? 2.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Чтобы</a:t>
            </a:r>
            <a:r>
              <a:rPr lang="ru-RU" sz="3400" b="1" i="1" dirty="0" smtClean="0">
                <a:latin typeface="Corbel" pitchFamily="34" charset="0"/>
              </a:rPr>
              <a:t> такое случиться могло? 3.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Как будто </a:t>
            </a:r>
            <a:r>
              <a:rPr lang="ru-RU" sz="3400" b="1" i="1" dirty="0" smtClean="0">
                <a:latin typeface="Corbel" pitchFamily="34" charset="0"/>
              </a:rPr>
              <a:t>тихий звон ручья мне слышен был. 4. Хорошо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ли</a:t>
            </a:r>
            <a:r>
              <a:rPr lang="ru-RU" sz="3400" b="1" i="1" dirty="0" smtClean="0">
                <a:latin typeface="Corbel" pitchFamily="34" charset="0"/>
              </a:rPr>
              <a:t> в лесу весной? 5. Он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все-таки</a:t>
            </a:r>
            <a:r>
              <a:rPr lang="ru-RU" sz="3400" b="1" i="1" dirty="0" smtClean="0">
                <a:latin typeface="Corbel" pitchFamily="34" charset="0"/>
              </a:rPr>
              <a:t> пришел,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чтобы</a:t>
            </a:r>
            <a:r>
              <a:rPr lang="ru-RU" sz="3400" b="1" i="1" dirty="0" smtClean="0">
                <a:latin typeface="Corbel" pitchFamily="34" charset="0"/>
              </a:rPr>
              <a:t> помочь. 6. Я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тоже</a:t>
            </a:r>
            <a:r>
              <a:rPr lang="ru-RU" sz="3400" b="1" i="1" dirty="0" smtClean="0">
                <a:latin typeface="Corbel" pitchFamily="34" charset="0"/>
              </a:rPr>
              <a:t> очень люблю природу. 7. Брат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также</a:t>
            </a:r>
            <a:r>
              <a:rPr lang="ru-RU" sz="3400" b="1" i="1" dirty="0" smtClean="0">
                <a:latin typeface="Corbel" pitchFamily="34" charset="0"/>
              </a:rPr>
              <a:t> любит читать книги, как и я. 8. Возьми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-ка</a:t>
            </a:r>
            <a:r>
              <a:rPr lang="ru-RU" sz="3400" b="1" i="1" dirty="0" smtClean="0">
                <a:latin typeface="Corbel" pitchFamily="34" charset="0"/>
              </a:rPr>
              <a:t> и мне билет в кино. 9. Нашел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-таки</a:t>
            </a:r>
            <a:r>
              <a:rPr lang="ru-RU" sz="3400" b="1" i="1" dirty="0" smtClean="0">
                <a:latin typeface="Corbel" pitchFamily="34" charset="0"/>
              </a:rPr>
              <a:t> выход из положения. 10. Эту редкую ящерицу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якобы</a:t>
            </a:r>
            <a:r>
              <a:rPr lang="ru-RU" sz="3400" b="1" i="1" dirty="0" smtClean="0">
                <a:latin typeface="Corbel" pitchFamily="34" charset="0"/>
              </a:rPr>
              <a:t> встречали в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з</a:t>
            </a:r>
            <a:r>
              <a:rPr lang="ru-RU" sz="3400" b="1" i="1" dirty="0" smtClean="0">
                <a:latin typeface="Corbel" pitchFamily="34" charset="0"/>
              </a:rPr>
              <a:t>дешних  пустынных местах. 11. Известно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ли</a:t>
            </a:r>
            <a:r>
              <a:rPr lang="ru-RU" sz="3400" b="1" i="1" dirty="0" smtClean="0">
                <a:latin typeface="Corbel" pitchFamily="34" charset="0"/>
              </a:rPr>
              <a:t> тебе </a:t>
            </a:r>
            <a:r>
              <a:rPr lang="ru-RU" sz="3400" b="1" i="1" dirty="0" smtClean="0">
                <a:solidFill>
                  <a:srgbClr val="FF0000"/>
                </a:solidFill>
                <a:latin typeface="Corbel" pitchFamily="34" charset="0"/>
              </a:rPr>
              <a:t>что-либо</a:t>
            </a:r>
            <a:r>
              <a:rPr lang="ru-RU" sz="3400" b="1" i="1" dirty="0" smtClean="0">
                <a:latin typeface="Corbel" pitchFamily="34" charset="0"/>
              </a:rPr>
              <a:t> об этом путешествии?</a:t>
            </a:r>
            <a:endParaRPr lang="ru-RU" sz="3400" b="1" i="1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85730"/>
          <a:ext cx="835824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93094"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latin typeface="Corbel" pitchFamily="34" charset="0"/>
                        </a:rPr>
                        <a:t>?</a:t>
                      </a:r>
                      <a:endParaRPr lang="ru-RU" sz="4000" i="1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latin typeface="Corbel" pitchFamily="34" charset="0"/>
                        </a:rPr>
                        <a:t>?</a:t>
                      </a:r>
                      <a:endParaRPr lang="ru-RU" sz="4000" i="1" dirty="0">
                        <a:latin typeface="Corbel" pitchFamily="34" charset="0"/>
                      </a:endParaRPr>
                    </a:p>
                  </a:txBody>
                  <a:tcPr/>
                </a:tc>
              </a:tr>
              <a:tr h="593094"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1. Всмотреться (во что?) в течени</a:t>
                      </a:r>
                      <a:r>
                        <a:rPr lang="ru-RU" sz="28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реки.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1. Идти (как долго?) в течени</a:t>
                      </a:r>
                      <a:r>
                        <a:rPr lang="ru-RU" sz="28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часа.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</a:tr>
              <a:tr h="593094"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2. Вступить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(во что?) в холодное течени</a:t>
                      </a:r>
                      <a:r>
                        <a:rPr lang="ru-RU" sz="28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горной реки.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2. (как долго?) В течени</a:t>
                      </a:r>
                      <a:r>
                        <a:rPr lang="ru-RU" sz="28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всего лета я отдыхал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на море.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</a:tr>
              <a:tr h="593094"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3. Заглянуть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(во что?) в продолжени</a:t>
                      </a:r>
                      <a:r>
                        <a:rPr lang="ru-RU" sz="28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повести.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3. Ждать (как долго?) в продолжени</a:t>
                      </a:r>
                      <a:r>
                        <a:rPr lang="ru-RU" sz="28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недели.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</a:tr>
              <a:tr h="593094"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4. В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следстви</a:t>
                      </a:r>
                      <a:r>
                        <a:rPr lang="ru-RU" sz="28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по этому делу вмешались журналисты.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latin typeface="Corbel" pitchFamily="34" charset="0"/>
                        </a:rPr>
                        <a:t>4. Вследстви</a:t>
                      </a:r>
                      <a:r>
                        <a:rPr lang="ru-RU" sz="28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обильных снегопадов на дорогах образовались большие пробки.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0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Corbel" pitchFamily="34" charset="0"/>
              </a:rPr>
              <a:t>Предлоги</a:t>
            </a:r>
            <a:endParaRPr lang="ru-RU" sz="4400" b="1" i="1" dirty="0">
              <a:latin typeface="Corbe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Corbel" pitchFamily="34" charset="0"/>
              </a:rPr>
              <a:t>непроизводные</a:t>
            </a:r>
            <a:endParaRPr lang="ru-RU" sz="2800" b="1" i="1" u="sng" dirty="0"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78579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Corbel" pitchFamily="34" charset="0"/>
              </a:rPr>
              <a:t>производные от</a:t>
            </a:r>
            <a:endParaRPr lang="ru-RU" sz="2800" b="1" i="1" u="sng" dirty="0"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135729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Corbel" pitchFamily="34" charset="0"/>
              </a:rPr>
              <a:t>наречия</a:t>
            </a:r>
            <a:endParaRPr lang="ru-RU" sz="2800" b="1" i="1" u="sng" dirty="0"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135729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Corbel" pitchFamily="34" charset="0"/>
              </a:rPr>
              <a:t>существ.</a:t>
            </a:r>
            <a:endParaRPr lang="ru-RU" sz="2800" b="1" i="1" u="sng" dirty="0"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1357298"/>
            <a:ext cx="250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Corbel" pitchFamily="34" charset="0"/>
              </a:rPr>
              <a:t>деепричастия</a:t>
            </a:r>
            <a:endParaRPr lang="ru-RU" sz="2800" b="1" i="1" u="sng" dirty="0"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285860"/>
            <a:ext cx="1143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в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к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с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о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у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на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за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от</a:t>
            </a:r>
          </a:p>
          <a:p>
            <a:r>
              <a:rPr lang="ru-RU" sz="2800" i="1" dirty="0" smtClean="0">
                <a:solidFill>
                  <a:srgbClr val="FF0000"/>
                </a:solidFill>
                <a:latin typeface="Corbel" pitchFamily="34" charset="0"/>
              </a:rPr>
              <a:t>через</a:t>
            </a:r>
            <a:endParaRPr lang="ru-RU" sz="2800" i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785926"/>
            <a:ext cx="27860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вдоль </a:t>
            </a:r>
            <a:r>
              <a:rPr lang="ru-RU" sz="2200" i="1" dirty="0" smtClean="0">
                <a:latin typeface="Corbel" pitchFamily="34" charset="0"/>
              </a:rPr>
              <a:t>(реки)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напротив</a:t>
            </a:r>
            <a:r>
              <a:rPr lang="ru-RU" sz="2200" i="1" dirty="0" smtClean="0">
                <a:latin typeface="Corbel" pitchFamily="34" charset="0"/>
              </a:rPr>
              <a:t> (здания)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впереди</a:t>
            </a:r>
            <a:r>
              <a:rPr lang="ru-RU" sz="2200" i="1" dirty="0" smtClean="0">
                <a:latin typeface="Corbel" pitchFamily="34" charset="0"/>
              </a:rPr>
              <a:t> (класса)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согласно</a:t>
            </a:r>
            <a:r>
              <a:rPr lang="ru-RU" sz="2200" i="1" dirty="0" smtClean="0">
                <a:latin typeface="Corbel" pitchFamily="34" charset="0"/>
              </a:rPr>
              <a:t> (приказу)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вокруг</a:t>
            </a:r>
            <a:r>
              <a:rPr lang="ru-RU" sz="2200" i="1" dirty="0" smtClean="0">
                <a:latin typeface="Corbel" pitchFamily="34" charset="0"/>
              </a:rPr>
              <a:t> (стола)</a:t>
            </a:r>
            <a:endParaRPr lang="ru-RU" sz="2200" i="1" dirty="0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1785926"/>
            <a:ext cx="32147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вследствие</a:t>
            </a:r>
            <a:r>
              <a:rPr lang="ru-RU" sz="2200" i="1" dirty="0" smtClean="0">
                <a:latin typeface="Corbel" pitchFamily="34" charset="0"/>
              </a:rPr>
              <a:t> (болезни)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наподобие </a:t>
            </a:r>
            <a:r>
              <a:rPr lang="ru-RU" sz="2200" i="1" dirty="0" smtClean="0">
                <a:latin typeface="Corbel" pitchFamily="34" charset="0"/>
              </a:rPr>
              <a:t>(цветка)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 продолжение </a:t>
            </a:r>
            <a:r>
              <a:rPr lang="ru-RU" sz="2200" i="1" dirty="0" smtClean="0">
                <a:latin typeface="Corbel" pitchFamily="34" charset="0"/>
              </a:rPr>
              <a:t>(дня)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вблизи</a:t>
            </a:r>
            <a:r>
              <a:rPr lang="ru-RU" sz="2200" i="1" dirty="0" smtClean="0">
                <a:latin typeface="Corbel" pitchFamily="34" charset="0"/>
              </a:rPr>
              <a:t> (озера)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 течение </a:t>
            </a:r>
            <a:r>
              <a:rPr lang="ru-RU" sz="2200" i="1" dirty="0" smtClean="0">
                <a:latin typeface="Corbel" pitchFamily="34" charset="0"/>
              </a:rPr>
              <a:t>(года)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 отношении </a:t>
            </a:r>
            <a:r>
              <a:rPr lang="ru-RU" sz="2200" i="1" dirty="0" smtClean="0">
                <a:latin typeface="Corbel" pitchFamily="34" charset="0"/>
              </a:rPr>
              <a:t>(других)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 отличие от </a:t>
            </a:r>
            <a:r>
              <a:rPr lang="ru-RU" sz="2200" i="1" dirty="0" smtClean="0">
                <a:latin typeface="Corbel" pitchFamily="34" charset="0"/>
              </a:rPr>
              <a:t>(нас)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по направлению к </a:t>
            </a:r>
          </a:p>
          <a:p>
            <a:r>
              <a:rPr lang="ru-RU" sz="2200" i="1" dirty="0" smtClean="0">
                <a:latin typeface="Corbel" pitchFamily="34" charset="0"/>
              </a:rPr>
              <a:t>(дому)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ввиду</a:t>
            </a:r>
            <a:r>
              <a:rPr lang="ru-RU" sz="2200" i="1" dirty="0" smtClean="0">
                <a:latin typeface="Corbel" pitchFamily="34" charset="0"/>
              </a:rPr>
              <a:t> (ненастья)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 заключение </a:t>
            </a:r>
            <a:r>
              <a:rPr lang="ru-RU" sz="2200" i="1" dirty="0" smtClean="0">
                <a:latin typeface="Corbel" pitchFamily="34" charset="0"/>
              </a:rPr>
              <a:t>(доклада)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сверх</a:t>
            </a:r>
            <a:r>
              <a:rPr lang="ru-RU" sz="2200" i="1" dirty="0" smtClean="0">
                <a:latin typeface="Corbel" pitchFamily="34" charset="0"/>
              </a:rPr>
              <a:t> (меры)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 связи с </a:t>
            </a:r>
            <a:r>
              <a:rPr lang="ru-RU" sz="2200" i="1" dirty="0" smtClean="0">
                <a:latin typeface="Corbel" pitchFamily="34" charset="0"/>
              </a:rPr>
              <a:t>(отпуском)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в силу </a:t>
            </a:r>
            <a:r>
              <a:rPr lang="ru-RU" sz="2200" i="1" dirty="0" smtClean="0">
                <a:latin typeface="Corbel" pitchFamily="34" charset="0"/>
              </a:rPr>
              <a:t>(обстоятельств)</a:t>
            </a:r>
            <a:endParaRPr lang="ru-RU" sz="2200" i="1" dirty="0">
              <a:latin typeface="Corbe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2232" y="1785926"/>
            <a:ext cx="2571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благодаря </a:t>
            </a:r>
            <a:r>
              <a:rPr lang="ru-RU" sz="2200" i="1" dirty="0" smtClean="0">
                <a:latin typeface="Corbel" pitchFamily="34" charset="0"/>
              </a:rPr>
              <a:t>(товарищам)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спустя</a:t>
            </a:r>
            <a:r>
              <a:rPr lang="ru-RU" sz="2200" i="1" dirty="0" smtClean="0">
                <a:latin typeface="Corbel" pitchFamily="34" charset="0"/>
              </a:rPr>
              <a:t> (неделю)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несмотря на </a:t>
            </a:r>
            <a:r>
              <a:rPr lang="ru-RU" sz="2200" i="1" dirty="0" smtClean="0">
                <a:latin typeface="Corbel" pitchFamily="34" charset="0"/>
              </a:rPr>
              <a:t>(грипп)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невзирая на </a:t>
            </a:r>
            <a:r>
              <a:rPr lang="ru-RU" sz="2200" i="1" dirty="0" smtClean="0">
                <a:latin typeface="Corbel" pitchFamily="34" charset="0"/>
              </a:rPr>
              <a:t>(обстоятельства)</a:t>
            </a:r>
          </a:p>
          <a:p>
            <a:r>
              <a:rPr lang="ru-RU" sz="2200" i="1" dirty="0" smtClean="0">
                <a:solidFill>
                  <a:srgbClr val="FF0000"/>
                </a:solidFill>
                <a:latin typeface="Corbel" pitchFamily="34" charset="0"/>
              </a:rPr>
              <a:t>исходя из </a:t>
            </a:r>
          </a:p>
          <a:p>
            <a:r>
              <a:rPr lang="ru-RU" sz="2200" i="1" dirty="0" smtClean="0">
                <a:latin typeface="Corbel" pitchFamily="34" charset="0"/>
              </a:rPr>
              <a:t>(выводов)</a:t>
            </a:r>
            <a:endParaRPr lang="ru-RU" sz="2200" i="1" dirty="0">
              <a:latin typeface="Corbe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1500166" y="571480"/>
            <a:ext cx="135732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57752" y="642918"/>
            <a:ext cx="1214446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857488" y="1214422"/>
            <a:ext cx="328614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5500694" y="1214422"/>
            <a:ext cx="642942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143636" y="1214422"/>
            <a:ext cx="1428760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52"/>
          <a:ext cx="8715436" cy="62179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357718"/>
                <a:gridCol w="4357718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 smtClean="0">
                          <a:latin typeface="Corbel" pitchFamily="34" charset="0"/>
                        </a:rPr>
                        <a:t>Слитное написание производных предлогов</a:t>
                      </a:r>
                      <a:endParaRPr lang="ru-RU" sz="30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 smtClean="0">
                          <a:latin typeface="Corbel" pitchFamily="34" charset="0"/>
                        </a:rPr>
                        <a:t>Раздельное</a:t>
                      </a:r>
                      <a:r>
                        <a:rPr lang="ru-RU" sz="3000" i="1" baseline="0" dirty="0" smtClean="0">
                          <a:latin typeface="Corbel" pitchFamily="34" charset="0"/>
                        </a:rPr>
                        <a:t> написание производных предлогов</a:t>
                      </a:r>
                      <a:endParaRPr lang="ru-RU" sz="30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ввиду</a:t>
                      </a: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(болезни)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вместо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(себя)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впереди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(отряда)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вроде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(помощника)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вслед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 (уходящим)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вследствие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(ошибок)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навстречу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(друзьям)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наподобие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(шляпы)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напротив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(гостиницы)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насчет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(отпуска)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посреди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(поля)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несмотря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 (на дождь)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 виде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(варенья)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 качестве </a:t>
                      </a:r>
                      <a:r>
                        <a:rPr lang="ru-RU" sz="2800" i="1" dirty="0" smtClean="0">
                          <a:latin typeface="Corbel" pitchFamily="34" charset="0"/>
                        </a:rPr>
                        <a:t>(сувенира)</a:t>
                      </a:r>
                    </a:p>
                    <a:p>
                      <a:r>
                        <a:rPr lang="ru-RU" sz="2800" b="1" i="1" dirty="0" smtClean="0">
                          <a:latin typeface="Corbel" pitchFamily="34" charset="0"/>
                        </a:rPr>
                        <a:t>в</a:t>
                      </a:r>
                      <a:r>
                        <a:rPr lang="ru-RU" sz="2800" b="1" i="1" baseline="0" dirty="0" smtClean="0">
                          <a:latin typeface="Corbel" pitchFamily="34" charset="0"/>
                        </a:rPr>
                        <a:t> продолжение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(отпуска)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в связи с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(болезнью)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в течение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(месяца)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в целях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(самообороны)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за счет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(перегрузки)</a:t>
                      </a:r>
                    </a:p>
                    <a:p>
                      <a:r>
                        <a:rPr lang="ru-RU" sz="2800" b="1" i="1" baseline="0" dirty="0" smtClean="0">
                          <a:latin typeface="Corbel" pitchFamily="34" charset="0"/>
                        </a:rPr>
                        <a:t>по мере </a:t>
                      </a:r>
                      <a:r>
                        <a:rPr lang="ru-RU" sz="2800" i="1" baseline="0" dirty="0" smtClean="0">
                          <a:latin typeface="Corbel" pitchFamily="34" charset="0"/>
                        </a:rPr>
                        <a:t>(приближения)</a:t>
                      </a:r>
                      <a:endParaRPr lang="ru-RU" sz="2800" i="1" dirty="0"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714356"/>
          <a:ext cx="8143932" cy="5638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4776"/>
                <a:gridCol w="4429156"/>
              </a:tblGrid>
              <a:tr h="1124922">
                <a:tc>
                  <a:txBody>
                    <a:bodyPr/>
                    <a:lstStyle/>
                    <a:p>
                      <a:r>
                        <a:rPr lang="ru-RU" sz="2600" i="1" u="sng" dirty="0" smtClean="0">
                          <a:latin typeface="Corbel" pitchFamily="34" charset="0"/>
                        </a:rPr>
                        <a:t>в</a:t>
                      </a:r>
                      <a:r>
                        <a:rPr lang="ru-RU" sz="2600" i="1" u="sng" baseline="0" dirty="0" smtClean="0">
                          <a:latin typeface="Corbel" pitchFamily="34" charset="0"/>
                        </a:rPr>
                        <a:t> предлогах на конце </a:t>
                      </a:r>
                      <a:r>
                        <a:rPr lang="ru-RU" sz="2600" i="1" u="sng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</a:p>
                    <a:p>
                      <a:r>
                        <a:rPr lang="ru-RU" sz="2600" i="1" baseline="0" dirty="0" smtClean="0">
                          <a:latin typeface="Corbel" pitchFamily="34" charset="0"/>
                        </a:rPr>
                        <a:t>в течени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(урока)</a:t>
                      </a:r>
                    </a:p>
                    <a:p>
                      <a:r>
                        <a:rPr lang="ru-RU" sz="2600" i="1" baseline="0" dirty="0" smtClean="0">
                          <a:latin typeface="Corbel" pitchFamily="34" charset="0"/>
                        </a:rPr>
                        <a:t>в продолжени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(года)</a:t>
                      </a:r>
                    </a:p>
                    <a:p>
                      <a:r>
                        <a:rPr lang="ru-RU" sz="2600" i="1" baseline="0" dirty="0" smtClean="0">
                          <a:latin typeface="Corbel" pitchFamily="34" charset="0"/>
                        </a:rPr>
                        <a:t>вследстви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(снегопада)</a:t>
                      </a:r>
                    </a:p>
                    <a:p>
                      <a:r>
                        <a:rPr lang="ru-RU" sz="2600" i="1" baseline="0" dirty="0" smtClean="0">
                          <a:latin typeface="Corbel" pitchFamily="34" charset="0"/>
                        </a:rPr>
                        <a:t>в заключени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(доклада)</a:t>
                      </a:r>
                    </a:p>
                    <a:p>
                      <a:endParaRPr lang="ru-RU" sz="2600" b="0" i="1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i="1" u="sng" dirty="0" smtClean="0">
                          <a:latin typeface="Corbel" pitchFamily="34" charset="0"/>
                        </a:rPr>
                        <a:t>в сущ.в П.п. – </a:t>
                      </a:r>
                      <a:r>
                        <a:rPr lang="ru-RU" sz="2600" i="1" u="sng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и</a:t>
                      </a:r>
                      <a:r>
                        <a:rPr lang="ru-RU" sz="2600" i="1" u="sng" dirty="0" smtClean="0">
                          <a:latin typeface="Corbel" pitchFamily="34" charset="0"/>
                        </a:rPr>
                        <a:t>, в В.п. – </a:t>
                      </a:r>
                      <a:r>
                        <a:rPr lang="ru-RU" sz="2600" i="1" u="sng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</a:p>
                    <a:p>
                      <a:r>
                        <a:rPr lang="ru-RU" sz="2600" i="1" dirty="0" smtClean="0">
                          <a:latin typeface="Corbel" pitchFamily="34" charset="0"/>
                        </a:rPr>
                        <a:t>- </a:t>
                      </a:r>
                      <a:r>
                        <a:rPr lang="ru-RU" sz="2600" i="1" u="sng" dirty="0" smtClean="0">
                          <a:latin typeface="Corbel" pitchFamily="34" charset="0"/>
                        </a:rPr>
                        <a:t>в чем</a:t>
                      </a:r>
                      <a:r>
                        <a:rPr lang="ru-RU" sz="2600" i="1" dirty="0" smtClean="0">
                          <a:latin typeface="Corbel" pitchFamily="34" charset="0"/>
                        </a:rPr>
                        <a:t>? в течени</a:t>
                      </a:r>
                      <a:r>
                        <a:rPr lang="ru-RU" sz="26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и</a:t>
                      </a:r>
                      <a:r>
                        <a:rPr lang="ru-RU" sz="2600" i="1" dirty="0" smtClean="0">
                          <a:latin typeface="Corbel" pitchFamily="34" charset="0"/>
                        </a:rPr>
                        <a:t> реки (П.п.)</a:t>
                      </a:r>
                    </a:p>
                    <a:p>
                      <a:r>
                        <a:rPr lang="ru-RU" sz="2600" i="1" dirty="0" smtClean="0">
                          <a:latin typeface="Corbel" pitchFamily="34" charset="0"/>
                        </a:rPr>
                        <a:t>- </a:t>
                      </a:r>
                      <a:r>
                        <a:rPr lang="ru-RU" sz="2600" i="1" u="sng" dirty="0" smtClean="0">
                          <a:latin typeface="Corbel" pitchFamily="34" charset="0"/>
                        </a:rPr>
                        <a:t>во что</a:t>
                      </a:r>
                      <a:r>
                        <a:rPr lang="ru-RU" sz="2600" i="1" dirty="0" smtClean="0">
                          <a:latin typeface="Corbel" pitchFamily="34" charset="0"/>
                        </a:rPr>
                        <a:t>?  в течени</a:t>
                      </a:r>
                      <a:r>
                        <a:rPr lang="ru-RU" sz="26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600" i="1" dirty="0" smtClean="0">
                          <a:latin typeface="Corbel" pitchFamily="34" charset="0"/>
                        </a:rPr>
                        <a:t> реки (В.п.)</a:t>
                      </a:r>
                    </a:p>
                    <a:p>
                      <a:r>
                        <a:rPr lang="ru-RU" sz="2600" i="1" dirty="0" smtClean="0">
                          <a:latin typeface="Corbel" pitchFamily="34" charset="0"/>
                        </a:rPr>
                        <a:t>-</a:t>
                      </a:r>
                      <a:r>
                        <a:rPr lang="ru-RU" sz="2600" i="1" u="sng" dirty="0" smtClean="0">
                          <a:latin typeface="Corbel" pitchFamily="34" charset="0"/>
                        </a:rPr>
                        <a:t>в чем</a:t>
                      </a:r>
                      <a:r>
                        <a:rPr lang="ru-RU" sz="2600" i="1" dirty="0" smtClean="0">
                          <a:latin typeface="Corbel" pitchFamily="34" charset="0"/>
                        </a:rPr>
                        <a:t>? в продолжени</a:t>
                      </a:r>
                      <a:r>
                        <a:rPr lang="ru-RU" sz="2600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и</a:t>
                      </a:r>
                      <a:r>
                        <a:rPr lang="ru-RU" sz="2600" i="1" dirty="0" smtClean="0">
                          <a:latin typeface="Corbel" pitchFamily="34" charset="0"/>
                        </a:rPr>
                        <a:t> романа (П.п.)</a:t>
                      </a:r>
                    </a:p>
                    <a:p>
                      <a:r>
                        <a:rPr lang="ru-RU" sz="2600" i="1" dirty="0" smtClean="0">
                          <a:latin typeface="Corbel" pitchFamily="34" charset="0"/>
                        </a:rPr>
                        <a:t>- </a:t>
                      </a:r>
                      <a:r>
                        <a:rPr lang="ru-RU" sz="2600" i="1" u="sng" dirty="0" smtClean="0">
                          <a:latin typeface="Corbel" pitchFamily="34" charset="0"/>
                        </a:rPr>
                        <a:t>во что</a:t>
                      </a:r>
                      <a:r>
                        <a:rPr lang="ru-RU" sz="2600" i="1" dirty="0" smtClean="0">
                          <a:latin typeface="Corbel" pitchFamily="34" charset="0"/>
                        </a:rPr>
                        <a:t>? в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продолжени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</a:t>
                      </a:r>
                      <a:r>
                        <a:rPr lang="ru-RU" sz="2600" i="1" baseline="0" dirty="0" err="1" smtClean="0">
                          <a:latin typeface="Corbel" pitchFamily="34" charset="0"/>
                        </a:rPr>
                        <a:t>В.п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)</a:t>
                      </a:r>
                    </a:p>
                    <a:p>
                      <a:r>
                        <a:rPr lang="ru-RU" sz="2600" i="1" baseline="0" dirty="0" smtClean="0">
                          <a:latin typeface="Corbel" pitchFamily="34" charset="0"/>
                        </a:rPr>
                        <a:t>-</a:t>
                      </a:r>
                      <a:r>
                        <a:rPr lang="ru-RU" sz="2600" i="1" u="sng" baseline="0" dirty="0" smtClean="0">
                          <a:latin typeface="Corbel" pitchFamily="34" charset="0"/>
                        </a:rPr>
                        <a:t>в чем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? ошибка в следстви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и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</a:t>
                      </a:r>
                      <a:r>
                        <a:rPr lang="ru-RU" sz="2600" i="1" baseline="0" dirty="0" err="1" smtClean="0">
                          <a:latin typeface="Corbel" pitchFamily="34" charset="0"/>
                        </a:rPr>
                        <a:t>П.п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)</a:t>
                      </a:r>
                    </a:p>
                    <a:p>
                      <a:r>
                        <a:rPr lang="ru-RU" sz="2600" i="1" baseline="0" dirty="0" smtClean="0">
                          <a:latin typeface="Corbel" pitchFamily="34" charset="0"/>
                        </a:rPr>
                        <a:t>- </a:t>
                      </a:r>
                      <a:r>
                        <a:rPr lang="ru-RU" sz="2600" i="1" u="sng" baseline="0" dirty="0" smtClean="0">
                          <a:latin typeface="Corbel" pitchFamily="34" charset="0"/>
                        </a:rPr>
                        <a:t>во что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? в следстви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е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(В.п.)</a:t>
                      </a:r>
                    </a:p>
                    <a:p>
                      <a:r>
                        <a:rPr lang="ru-RU" sz="2600" i="1" baseline="0" dirty="0" smtClean="0">
                          <a:latin typeface="Corbel" pitchFamily="34" charset="0"/>
                        </a:rPr>
                        <a:t>-</a:t>
                      </a:r>
                      <a:r>
                        <a:rPr lang="ru-RU" sz="2600" i="1" u="sng" baseline="0" dirty="0" smtClean="0">
                          <a:latin typeface="Corbel" pitchFamily="34" charset="0"/>
                        </a:rPr>
                        <a:t>в чем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? находиться в заключени</a:t>
                      </a:r>
                      <a:r>
                        <a:rPr lang="ru-RU" sz="2600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и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 (</a:t>
                      </a:r>
                      <a:r>
                        <a:rPr lang="ru-RU" sz="2600" i="1" baseline="0" dirty="0" err="1" smtClean="0">
                          <a:latin typeface="Corbel" pitchFamily="34" charset="0"/>
                        </a:rPr>
                        <a:t>П.п</a:t>
                      </a:r>
                      <a:r>
                        <a:rPr lang="ru-RU" sz="2600" i="1" baseline="0" dirty="0" smtClean="0">
                          <a:latin typeface="Corbel" pitchFamily="34" charset="0"/>
                        </a:rPr>
                        <a:t>)</a:t>
                      </a:r>
                      <a:endParaRPr lang="ru-RU" sz="2600" b="0" i="1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ЗАПОМНИ Е-И на конце предлогов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ЗАПОМНИ</a:t>
            </a:r>
            <a:endParaRPr lang="ru-RU" sz="40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71480"/>
          <a:ext cx="8643998" cy="5715008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4143404"/>
                <a:gridCol w="4500594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Предлоги слитно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Предлоги раздельно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05">
                <a:tc>
                  <a:txBody>
                    <a:bodyPr/>
                    <a:lstStyle/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вследствие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насчет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вроде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наподобие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несмотря на (непогоду)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ввиду (ненастья)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течение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продолжение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заключение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в связи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05">
                <a:tc gridSpan="2"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НО!!! </a:t>
                      </a:r>
                      <a:r>
                        <a:rPr lang="ru-RU" sz="3600" i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Иметь в виду, имей в виду</a:t>
                      </a:r>
                      <a:endParaRPr lang="ru-RU" sz="360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latin typeface="Corbel" pitchFamily="34" charset="0"/>
              </a:rPr>
              <a:t>Союз</a:t>
            </a:r>
            <a:r>
              <a:rPr lang="ru-RU" sz="3000" i="1" dirty="0" smtClean="0">
                <a:latin typeface="Corbel" pitchFamily="34" charset="0"/>
              </a:rPr>
              <a:t> – служебная часть речи, которая связывает однородные члены в простом предложении, или простые предложения в составе сложного.</a:t>
            </a:r>
            <a:endParaRPr lang="ru-RU" sz="3000" i="1" dirty="0">
              <a:latin typeface="Corbe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43240" y="1857364"/>
            <a:ext cx="2071702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Союзы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714620"/>
            <a:ext cx="3643338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сочинительные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2714620"/>
            <a:ext cx="4143404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Corbel" pitchFamily="34" charset="0"/>
              </a:rPr>
              <a:t>подчинительные</a:t>
            </a:r>
            <a:endParaRPr lang="ru-RU" sz="3600" b="1" i="1" dirty="0">
              <a:latin typeface="Corbe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643314"/>
            <a:ext cx="1643074" cy="27146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latin typeface="Corbel" pitchFamily="34" charset="0"/>
            </a:endParaRPr>
          </a:p>
          <a:p>
            <a:pPr algn="ctr"/>
            <a:r>
              <a:rPr lang="ru-RU" sz="2400" b="1" i="1" u="sng" dirty="0" smtClean="0">
                <a:latin typeface="Corbel" pitchFamily="34" charset="0"/>
              </a:rPr>
              <a:t>соединительные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и</a:t>
            </a:r>
          </a:p>
          <a:p>
            <a:pPr algn="ctr"/>
            <a:r>
              <a:rPr lang="ru-RU" sz="2400" b="1" i="1" dirty="0" err="1" smtClean="0">
                <a:solidFill>
                  <a:srgbClr val="002060"/>
                </a:solidFill>
                <a:latin typeface="Corbel" pitchFamily="34" charset="0"/>
              </a:rPr>
              <a:t>да=и</a:t>
            </a:r>
            <a:endParaRPr lang="ru-RU" sz="2400" b="1" i="1" dirty="0" smtClean="0">
              <a:solidFill>
                <a:srgbClr val="002060"/>
              </a:solidFill>
              <a:latin typeface="Corbe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ни-ни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тоже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также</a:t>
            </a:r>
          </a:p>
          <a:p>
            <a:pPr algn="ctr"/>
            <a:endParaRPr lang="ru-RU" sz="2400" b="1" i="1" dirty="0">
              <a:latin typeface="Corbe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28794" y="3643314"/>
            <a:ext cx="1643074" cy="27146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latin typeface="Corbel" pitchFamily="34" charset="0"/>
              </a:rPr>
              <a:t>противительные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но</a:t>
            </a:r>
          </a:p>
          <a:p>
            <a:pPr algn="ctr"/>
            <a:r>
              <a:rPr lang="ru-RU" sz="2400" b="1" i="1" dirty="0" err="1" smtClean="0">
                <a:solidFill>
                  <a:srgbClr val="002060"/>
                </a:solidFill>
                <a:latin typeface="Corbel" pitchFamily="34" charset="0"/>
              </a:rPr>
              <a:t>да=но</a:t>
            </a:r>
            <a:endParaRPr lang="ru-RU" sz="2400" b="1" i="1" dirty="0" smtClean="0">
              <a:solidFill>
                <a:srgbClr val="002060"/>
              </a:solidFill>
              <a:latin typeface="Corbe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зато</a:t>
            </a:r>
          </a:p>
          <a:p>
            <a:pPr algn="ctr"/>
            <a:endParaRPr lang="ru-RU" sz="2400" b="1" i="1" dirty="0">
              <a:latin typeface="Corbe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43306" y="3643314"/>
            <a:ext cx="2071702" cy="27146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latin typeface="Corbel" pitchFamily="34" charset="0"/>
              </a:rPr>
              <a:t>раздели</a:t>
            </a:r>
          </a:p>
          <a:p>
            <a:pPr algn="ctr"/>
            <a:r>
              <a:rPr lang="ru-RU" sz="2400" b="1" i="1" u="sng" dirty="0" smtClean="0">
                <a:latin typeface="Corbel" pitchFamily="34" charset="0"/>
              </a:rPr>
              <a:t>тельные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или(иль)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либо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то-то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не </a:t>
            </a:r>
            <a:r>
              <a:rPr lang="ru-RU" sz="2400" b="1" i="1" dirty="0" err="1" smtClean="0">
                <a:solidFill>
                  <a:srgbClr val="002060"/>
                </a:solidFill>
                <a:latin typeface="Corbel" pitchFamily="34" charset="0"/>
              </a:rPr>
              <a:t>то-не</a:t>
            </a:r>
            <a:r>
              <a:rPr lang="ru-RU" sz="2400" b="1" i="1" dirty="0" smtClean="0">
                <a:solidFill>
                  <a:srgbClr val="002060"/>
                </a:solidFill>
                <a:latin typeface="Corbel" pitchFamily="34" charset="0"/>
              </a:rPr>
              <a:t> то</a:t>
            </a:r>
          </a:p>
          <a:p>
            <a:pPr algn="ctr"/>
            <a:endParaRPr lang="ru-RU" sz="2400" b="1" i="1" dirty="0">
              <a:latin typeface="Corbel" pitchFamily="34" charset="0"/>
            </a:endParaRPr>
          </a:p>
        </p:txBody>
      </p:sp>
      <p:cxnSp>
        <p:nvCxnSpPr>
          <p:cNvPr id="12" name="Прямая со стрелкой 11"/>
          <p:cNvCxnSpPr>
            <a:stCxn id="3" idx="1"/>
            <a:endCxn id="4" idx="0"/>
          </p:cNvCxnSpPr>
          <p:nvPr/>
        </p:nvCxnSpPr>
        <p:spPr>
          <a:xfrm rot="10800000" flipV="1">
            <a:off x="2178828" y="2214554"/>
            <a:ext cx="964413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  <a:endCxn id="5" idx="0"/>
          </p:cNvCxnSpPr>
          <p:nvPr/>
        </p:nvCxnSpPr>
        <p:spPr>
          <a:xfrm>
            <a:off x="5214942" y="2214554"/>
            <a:ext cx="1428760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857224" y="3429000"/>
            <a:ext cx="535786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 rot="16200000" flipH="1">
            <a:off x="2571736" y="3464719"/>
            <a:ext cx="214314" cy="1428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>
            <a:off x="3964778" y="3429000"/>
            <a:ext cx="714379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9001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orbel" pitchFamily="34" charset="0"/>
              </a:rPr>
              <a:t>Правописание союзов тоже, также, зато и др.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928670"/>
          <a:ext cx="8429684" cy="512064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Союзы тоже, также, зато</a:t>
                      </a:r>
                      <a:endParaRPr lang="ru-RU" sz="2700" b="1" i="1" dirty="0">
                        <a:solidFill>
                          <a:srgbClr val="FF0000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 i="1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Указательные местоимения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 и наречия с частицей и предлогом</a:t>
                      </a:r>
                      <a:endParaRPr lang="ru-RU" sz="2700" b="1" i="1" dirty="0">
                        <a:solidFill>
                          <a:srgbClr val="FF0000"/>
                        </a:solidFill>
                        <a:latin typeface="Corbe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1. Мой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брат работает на заводе. Я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тоже (</a:t>
                      </a:r>
                      <a:r>
                        <a:rPr lang="ru-RU" sz="2700" b="1" i="1" baseline="0" dirty="0" err="1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=и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)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хочу быть рабочим.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2. Старшеклассники ходили в поход, наш класс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также (</a:t>
                      </a:r>
                      <a:r>
                        <a:rPr lang="ru-RU" sz="2700" b="1" i="1" baseline="0" dirty="0" err="1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=и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) 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пойдет.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3. Незнакомец был невысок,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зато (</a:t>
                      </a:r>
                      <a:r>
                        <a:rPr lang="ru-RU" sz="2700" b="1" i="1" baseline="0" dirty="0" err="1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=но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) 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плечист.</a:t>
                      </a:r>
                      <a:endParaRPr lang="ru-RU" sz="27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1. Сегодня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мы выполняли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то же 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(самое) задание, что и вчера.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2. Мы работали сегодня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так же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 хорошо, как и вчера.</a:t>
                      </a:r>
                    </a:p>
                    <a:p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3. Мальчик получил медаль </a:t>
                      </a:r>
                      <a:r>
                        <a:rPr lang="ru-RU" sz="2700" b="1" i="1" baseline="0" dirty="0" smtClean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за то</a:t>
                      </a:r>
                      <a:r>
                        <a:rPr lang="ru-RU" sz="27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rbel" pitchFamily="34" charset="0"/>
                        </a:rPr>
                        <a:t>, что спас ребенка на пожаре.</a:t>
                      </a:r>
                      <a:endParaRPr lang="ru-RU" sz="27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218</TotalTime>
  <Words>2119</Words>
  <Application>Microsoft Office PowerPoint</Application>
  <PresentationFormat>Экран (4:3)</PresentationFormat>
  <Paragraphs>302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Kontora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34</cp:revision>
  <dcterms:created xsi:type="dcterms:W3CDTF">2013-01-17T02:22:01Z</dcterms:created>
  <dcterms:modified xsi:type="dcterms:W3CDTF">2013-11-12T18:38:59Z</dcterms:modified>
</cp:coreProperties>
</file>