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1236" y="1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5080899-8B5A-4ED9-9FE0-C8A8AE475CF6}" type="datetimeFigureOut">
              <a:rPr lang="ru-RU" smtClean="0"/>
              <a:t>13.03.2013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41A0D78-83DE-44A8-A950-C40DF4310FA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903981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13.03.2013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13.03.2013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13.03.2013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13.03.2013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13.03.2013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13.03.2013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13.03.2013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13.03.2013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13.03.2013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13.03.2013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13.03.2013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13.03.2013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jpeg"/><Relationship Id="rId3" Type="http://schemas.openxmlformats.org/officeDocument/2006/relationships/image" Target="../media/image7.jpeg"/><Relationship Id="rId7" Type="http://schemas.openxmlformats.org/officeDocument/2006/relationships/image" Target="../media/image11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0.jpeg"/><Relationship Id="rId5" Type="http://schemas.openxmlformats.org/officeDocument/2006/relationships/image" Target="../media/image9.jpeg"/><Relationship Id="rId4" Type="http://schemas.openxmlformats.org/officeDocument/2006/relationships/image" Target="../media/image8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C:\Users\оля\Pictures\iCAJNM31Y.jp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132856"/>
            <a:ext cx="5832648" cy="4248471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Выноска-облако 4"/>
          <p:cNvSpPr/>
          <p:nvPr/>
        </p:nvSpPr>
        <p:spPr>
          <a:xfrm rot="2575176">
            <a:off x="3835640" y="764703"/>
            <a:ext cx="4392488" cy="2736304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dirty="0" smtClean="0"/>
              <a:t>Желаю удачи!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157903113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gallery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9849" y="990989"/>
            <a:ext cx="381604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Тема урока:</a:t>
            </a:r>
            <a:endParaRPr lang="ru-RU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491368" y="4581128"/>
            <a:ext cx="3484608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4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Цели урока:</a:t>
            </a:r>
            <a:endParaRPr lang="ru-RU" sz="4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pic>
        <p:nvPicPr>
          <p:cNvPr id="1026" name="Picture 2" descr="C:\Users\оля\Pictures\2008-06-13 001\2010-06-10 001\2010-10-15 001\2012-01-31 001\791ecb0afff7.gif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6016" y="404664"/>
            <a:ext cx="3528392" cy="25570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C:\Users\оля\Pictures\2008-06-13 001\2010-06-10 001\2010-10-15 001\2012-01-31 001\a2c0e5caf11ed359a5501b3d5c7f07cf.gif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39952" y="3988558"/>
            <a:ext cx="2669314" cy="13627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4" descr="C:\Users\оля\Pictures\2008-06-13 001\2010-06-10 001\2010-10-15 001\2012-01-31 001\a2c0e5caf11ed359a5501b3d5c7f07cf.gif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02168" y="5351313"/>
            <a:ext cx="2356088" cy="12028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4" descr="C:\Users\оля\Pictures\2008-06-13 001\2010-06-10 001\2010-10-15 001\2012-01-31 001\a2c0e5caf11ed359a5501b3d5c7f07cf.gif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60232" y="4190608"/>
            <a:ext cx="2587970" cy="13212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3504496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warp dir="in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11560" y="1124744"/>
            <a:ext cx="2663260" cy="34163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-а(я)-</a:t>
            </a:r>
          </a:p>
          <a:p>
            <a:pPr algn="ctr"/>
            <a:r>
              <a:rPr lang="ru-RU" sz="5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-В-</a:t>
            </a:r>
          </a:p>
          <a:p>
            <a:pPr algn="ctr"/>
            <a:r>
              <a:rPr lang="ru-RU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-вши-</a:t>
            </a:r>
          </a:p>
          <a:p>
            <a:pPr algn="ctr"/>
            <a:r>
              <a:rPr lang="ru-RU" sz="5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-ши-</a:t>
            </a:r>
            <a:endParaRPr lang="ru-RU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4499992" y="968634"/>
            <a:ext cx="4185762" cy="424731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-</a:t>
            </a:r>
            <a:r>
              <a:rPr lang="ru-RU" sz="5400" b="1" cap="none" spc="0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ущ</a:t>
            </a:r>
            <a:r>
              <a:rPr lang="ru-RU" sz="5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(</a:t>
            </a:r>
            <a:r>
              <a:rPr lang="ru-RU" sz="5400" b="1" cap="none" spc="0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ющ</a:t>
            </a:r>
            <a:r>
              <a:rPr lang="ru-RU" sz="5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)-(</a:t>
            </a:r>
            <a:r>
              <a:rPr lang="ru-RU" sz="5400" b="1" cap="none" spc="0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ий</a:t>
            </a:r>
            <a:r>
              <a:rPr lang="ru-RU" sz="5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)</a:t>
            </a:r>
          </a:p>
          <a:p>
            <a:pPr algn="ctr"/>
            <a:r>
              <a:rPr lang="ru-RU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-</a:t>
            </a:r>
            <a:r>
              <a:rPr lang="ru-RU" sz="54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ащ</a:t>
            </a:r>
            <a:r>
              <a:rPr lang="ru-RU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(</a:t>
            </a:r>
            <a:r>
              <a:rPr lang="ru-RU" sz="54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ящ</a:t>
            </a:r>
            <a:r>
              <a:rPr lang="ru-RU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)-(</a:t>
            </a:r>
            <a:r>
              <a:rPr lang="ru-RU" sz="54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ий</a:t>
            </a:r>
            <a:r>
              <a:rPr lang="ru-RU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)</a:t>
            </a:r>
          </a:p>
          <a:p>
            <a:pPr algn="ctr"/>
            <a:r>
              <a:rPr lang="ru-RU" sz="5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-ем(ом)-(</a:t>
            </a:r>
            <a:r>
              <a:rPr lang="ru-RU" sz="5400" b="1" cap="none" spc="0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ый</a:t>
            </a:r>
            <a:r>
              <a:rPr lang="ru-RU" sz="5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)</a:t>
            </a:r>
          </a:p>
          <a:p>
            <a:pPr algn="ctr"/>
            <a:r>
              <a:rPr lang="ru-RU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-</a:t>
            </a:r>
            <a:r>
              <a:rPr lang="ru-RU" sz="54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вш</a:t>
            </a:r>
            <a:r>
              <a:rPr lang="ru-RU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-(</a:t>
            </a:r>
            <a:r>
              <a:rPr lang="ru-RU" sz="54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ий</a:t>
            </a:r>
            <a:r>
              <a:rPr lang="ru-RU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)</a:t>
            </a:r>
          </a:p>
          <a:p>
            <a:pPr algn="ctr"/>
            <a:r>
              <a:rPr lang="ru-RU" sz="5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-ш-(</a:t>
            </a:r>
            <a:r>
              <a:rPr lang="ru-RU" sz="5400" b="1" cap="none" spc="0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ий</a:t>
            </a:r>
            <a:r>
              <a:rPr lang="ru-RU" sz="5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)</a:t>
            </a:r>
            <a:endParaRPr lang="ru-RU" sz="5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91952" y="311750"/>
            <a:ext cx="2982868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36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деепричастие</a:t>
            </a:r>
            <a:endParaRPr lang="ru-RU" sz="36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pic>
        <p:nvPicPr>
          <p:cNvPr id="6" name="Picture 5" descr="aluno01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1800" y="4293096"/>
            <a:ext cx="1453952" cy="21744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Прямоугольник 6"/>
          <p:cNvSpPr/>
          <p:nvPr/>
        </p:nvSpPr>
        <p:spPr>
          <a:xfrm>
            <a:off x="4951237" y="173250"/>
            <a:ext cx="328327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причастие</a:t>
            </a:r>
            <a:endParaRPr lang="ru-RU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8358252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43608" y="620688"/>
            <a:ext cx="7186776" cy="135421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ru-RU" b="1" cap="all" spc="0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Тема</a:t>
            </a:r>
            <a:r>
              <a:rPr lang="ru-RU" sz="5400" b="1" cap="all" spc="0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 </a:t>
            </a:r>
            <a:r>
              <a:rPr lang="ru-RU" b="1" cap="all" spc="0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урока</a:t>
            </a:r>
            <a:r>
              <a:rPr lang="ru-RU" sz="2800" b="1" cap="all" spc="0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: повторение и обобщение</a:t>
            </a:r>
          </a:p>
          <a:p>
            <a:pPr algn="ctr"/>
            <a:r>
              <a:rPr lang="ru-RU" sz="2800" b="1" cap="all" spc="0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 по теме «Деепричастие» и «Причастие»</a:t>
            </a:r>
            <a:endParaRPr lang="ru-RU" sz="2800" b="1" cap="all" spc="0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467544" y="2780928"/>
            <a:ext cx="6803593" cy="267765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Цели урока: </a:t>
            </a:r>
            <a:r>
              <a:rPr lang="ru-RU" sz="28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повторить и обобщить сведения о</a:t>
            </a:r>
          </a:p>
          <a:p>
            <a:pPr algn="ctr"/>
            <a:r>
              <a:rPr lang="ru-RU" sz="28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«деепричастии» и «причастии»;</a:t>
            </a:r>
          </a:p>
          <a:p>
            <a:pPr algn="ctr"/>
            <a:r>
              <a:rPr lang="ru-RU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Уметь различать в тексте </a:t>
            </a:r>
          </a:p>
          <a:p>
            <a:pPr algn="ctr"/>
            <a:r>
              <a:rPr lang="ru-RU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«деепричастия» и «причастия»</a:t>
            </a:r>
          </a:p>
          <a:p>
            <a:pPr algn="ctr"/>
            <a:r>
              <a:rPr lang="ru-RU" sz="28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Воспитывать чувства </a:t>
            </a:r>
          </a:p>
          <a:p>
            <a:pPr algn="ctr"/>
            <a:r>
              <a:rPr lang="ru-RU" sz="28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товарищества при работе в группе.</a:t>
            </a:r>
            <a:endParaRPr lang="ru-RU" sz="28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56832399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ferris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http://spokoino.ru/i/signs/large/1.8.jp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764704"/>
            <a:ext cx="1728192" cy="1368152"/>
          </a:xfrm>
          <a:prstGeom prst="rect">
            <a:avLst/>
          </a:prstGeom>
          <a:noFill/>
          <a:ln>
            <a:noFill/>
          </a:ln>
        </p:spPr>
      </p:pic>
      <p:pic>
        <p:nvPicPr>
          <p:cNvPr id="3" name="Рисунок 2" descr="http://spokoino.ru/i/signs/large/1.11.2.jpg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9872" y="764704"/>
            <a:ext cx="1440160" cy="1368151"/>
          </a:xfrm>
          <a:prstGeom prst="rect">
            <a:avLst/>
          </a:prstGeom>
          <a:noFill/>
          <a:ln>
            <a:noFill/>
          </a:ln>
        </p:spPr>
      </p:pic>
      <p:pic>
        <p:nvPicPr>
          <p:cNvPr id="4" name="Рисунок 3" descr="http://spokoino.ru/i/signs/large/1.15.jpg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00887" y="3933056"/>
            <a:ext cx="1584176" cy="1440063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Рисунок 4" descr="http://spokoino.ru/i/signs/large/1.20.2.jpg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5162" y="3501008"/>
            <a:ext cx="1728192" cy="1488554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Рисунок 5" descr="http://spokoino.ru/i/signs/large/1.22.jpg"/>
          <p:cNvPicPr/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4168" y="764704"/>
            <a:ext cx="1526399" cy="1368151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Рисунок 6" descr="http://spokoino.ru/i/signs/large/1.23.jpg"/>
          <p:cNvPicPr/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26377" y="3862352"/>
            <a:ext cx="2016224" cy="1944216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Рисунок 7" descr="http://spokoino.ru/i/signs/large/1.6.jpg"/>
          <p:cNvPicPr/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51301" y="2444502"/>
            <a:ext cx="1633655" cy="1488554"/>
          </a:xfrm>
          <a:prstGeom prst="rect">
            <a:avLst/>
          </a:prstGeom>
          <a:noFill/>
          <a:ln>
            <a:noFill/>
          </a:ln>
        </p:spPr>
      </p:pic>
      <p:sp>
        <p:nvSpPr>
          <p:cNvPr id="9" name="Прямоугольник 8"/>
          <p:cNvSpPr/>
          <p:nvPr/>
        </p:nvSpPr>
        <p:spPr>
          <a:xfrm>
            <a:off x="670505" y="2248057"/>
            <a:ext cx="2330382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40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светофор</a:t>
            </a:r>
            <a:endParaRPr lang="ru-RU" sz="40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3333895" y="2277806"/>
            <a:ext cx="1800493" cy="107721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32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Опасный</a:t>
            </a:r>
          </a:p>
          <a:p>
            <a:pPr algn="ctr"/>
            <a:r>
              <a:rPr lang="ru-RU" sz="32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поворот</a:t>
            </a:r>
            <a:endParaRPr lang="ru-RU" sz="32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2911151" y="5373119"/>
            <a:ext cx="1866986" cy="95410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28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Скользкая </a:t>
            </a:r>
          </a:p>
          <a:p>
            <a:pPr algn="ctr"/>
            <a:r>
              <a:rPr lang="ru-RU" sz="28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дорога</a:t>
            </a:r>
            <a:endParaRPr lang="ru-RU" sz="28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621333" y="5373118"/>
            <a:ext cx="1762021" cy="95410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ru-RU" sz="2800" b="1" cap="all" spc="0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Сужение </a:t>
            </a:r>
          </a:p>
          <a:p>
            <a:pPr algn="ctr"/>
            <a:r>
              <a:rPr lang="ru-RU" sz="2800" b="1" cap="all" spc="0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дороги</a:t>
            </a:r>
            <a:endParaRPr lang="ru-RU" sz="2800" b="1" cap="all" spc="0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5217951" y="5806568"/>
            <a:ext cx="178209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дети</a:t>
            </a:r>
            <a:endParaRPr lang="ru-RU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5598333" y="2280268"/>
            <a:ext cx="1834605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20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Пешеходный</a:t>
            </a:r>
          </a:p>
          <a:p>
            <a:pPr algn="ctr"/>
            <a:r>
              <a:rPr lang="ru-RU" sz="20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переход</a:t>
            </a:r>
            <a:endParaRPr lang="ru-RU" sz="20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6808618" y="4145255"/>
            <a:ext cx="2076338" cy="10156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20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Пересечение </a:t>
            </a:r>
          </a:p>
          <a:p>
            <a:pPr algn="ctr"/>
            <a:r>
              <a:rPr lang="ru-RU" sz="20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равнозначных </a:t>
            </a:r>
          </a:p>
          <a:p>
            <a:pPr algn="ctr"/>
            <a:r>
              <a:rPr lang="ru-RU" sz="20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дорог</a:t>
            </a:r>
            <a:endParaRPr lang="ru-RU" sz="20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91337364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pan dir="u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 rot="20497567">
            <a:off x="331647" y="1052736"/>
            <a:ext cx="422199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думающий</a:t>
            </a:r>
            <a:endParaRPr lang="ru-RU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4" name="Прямоугольник 3"/>
          <p:cNvSpPr/>
          <p:nvPr/>
        </p:nvSpPr>
        <p:spPr>
          <a:xfrm rot="20617711">
            <a:off x="5427409" y="1133817"/>
            <a:ext cx="294503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клеящий</a:t>
            </a:r>
            <a:endParaRPr lang="ru-RU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5" name="Прямоугольник 4"/>
          <p:cNvSpPr/>
          <p:nvPr/>
        </p:nvSpPr>
        <p:spPr>
          <a:xfrm rot="20676098">
            <a:off x="529297" y="3424535"/>
            <a:ext cx="382668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слышащий</a:t>
            </a:r>
            <a:endParaRPr lang="ru-RU" sz="5400" b="1" cap="none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  <p:sp>
        <p:nvSpPr>
          <p:cNvPr id="6" name="Прямоугольник 5"/>
          <p:cNvSpPr/>
          <p:nvPr/>
        </p:nvSpPr>
        <p:spPr>
          <a:xfrm rot="750424">
            <a:off x="4962505" y="4321080"/>
            <a:ext cx="387484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уважающий</a:t>
            </a:r>
            <a:endParaRPr lang="ru-RU" sz="5400" b="1" cap="none" spc="0" dirty="0">
              <a:ln w="24500" cmpd="dbl">
                <a:solidFill>
                  <a:schemeClr val="accent2">
                    <a:shade val="85000"/>
                    <a:satMod val="155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2">
                      <a:tint val="10000"/>
                      <a:satMod val="155000"/>
                    </a:schemeClr>
                  </a:gs>
                  <a:gs pos="60000">
                    <a:schemeClr val="accent2">
                      <a:tint val="30000"/>
                      <a:satMod val="155000"/>
                    </a:schemeClr>
                  </a:gs>
                  <a:gs pos="100000">
                    <a:schemeClr val="accent2">
                      <a:tint val="73000"/>
                      <a:satMod val="155000"/>
                    </a:schemeClr>
                  </a:gs>
                </a:gsLst>
                <a:lin ang="5400000"/>
              </a:gradFill>
              <a:effectLst>
                <a:outerShdw blurRad="38100" dist="38100" dir="7020000" algn="tl">
                  <a:srgbClr val="000000">
                    <a:alpha val="35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70327639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prism isContent="1" isInverted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оля\Pictures\2008-06-13 001\2010-06-10 001\SAM_0103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6176" y="0"/>
            <a:ext cx="9150176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153824" y="5805264"/>
            <a:ext cx="8861273" cy="923330"/>
          </a:xfrm>
          <a:prstGeom prst="rect">
            <a:avLst/>
          </a:prstGeom>
          <a:solidFill>
            <a:srgbClr val="FFC00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Спасибо за хорошую работу!</a:t>
            </a:r>
            <a:endParaRPr lang="ru-RU" sz="5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74341365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flythrough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82</TotalTime>
  <Words>120</Words>
  <Application>Microsoft Office PowerPoint</Application>
  <PresentationFormat>Экран (4:3)</PresentationFormat>
  <Paragraphs>40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оля</dc:creator>
  <cp:lastModifiedBy>оля</cp:lastModifiedBy>
  <cp:revision>8</cp:revision>
  <dcterms:created xsi:type="dcterms:W3CDTF">2013-03-13T17:28:17Z</dcterms:created>
  <dcterms:modified xsi:type="dcterms:W3CDTF">2013-03-13T19:01:42Z</dcterms:modified>
</cp:coreProperties>
</file>