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271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8" r:id="rId13"/>
    <p:sldId id="284" r:id="rId14"/>
    <p:sldId id="289" r:id="rId15"/>
    <p:sldId id="290" r:id="rId16"/>
    <p:sldId id="291" r:id="rId17"/>
    <p:sldId id="292" r:id="rId18"/>
    <p:sldId id="287" r:id="rId19"/>
    <p:sldId id="285" r:id="rId20"/>
    <p:sldId id="296" r:id="rId21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84EA7"/>
    <a:srgbClr val="5C2305"/>
    <a:srgbClr val="339933"/>
    <a:srgbClr val="660066"/>
    <a:srgbClr val="FFFFFF"/>
    <a:srgbClr val="006666"/>
    <a:srgbClr val="009999"/>
    <a:srgbClr val="00CC99"/>
    <a:srgbClr val="33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600" autoAdjust="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5CBB1F1-44F8-40ED-ABC1-492E4F7A1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pPr>
              <a:defRPr/>
            </a:pPr>
            <a:r>
              <a:rPr lang="ru-RU"/>
              <a:t>*</a:t>
            </a:r>
            <a:endParaRPr lang="ru-RU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pPr>
              <a:defRPr/>
            </a:pPr>
            <a:r>
              <a:rPr lang="ru-RU"/>
              <a:t>16.07.1996</a:t>
            </a:r>
            <a:endParaRPr lang="ru-RU" sz="120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Нажмите кнопку, чтобы изменить стиль основного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pPr>
              <a:defRPr/>
            </a:pPr>
            <a:r>
              <a:rPr lang="ru-RU"/>
              <a:t>*</a:t>
            </a:r>
            <a:endParaRPr lang="ru-RU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pPr>
              <a:defRPr/>
            </a:pPr>
            <a:r>
              <a:rPr lang="ru-RU"/>
              <a:t>##</a:t>
            </a:r>
            <a:endParaRPr lang="ru-RU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45AD9-50A1-4702-A6E6-59051E817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0196-56EE-4C8D-9612-8CB2E5B7B12C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DBC7C-FA2D-4085-9AD8-08BEB0E29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DC1F9-9A8B-442C-B8DA-61CEA93D378F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80B8-64EF-4E3C-87F7-A2CFD09FC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2B5C7-F40E-4923-8B10-125FD4FA2D8A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412A-D727-4502-991E-8F5B6BE7A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827FC-D479-4EA6-AAA9-F544BD9DBD49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091AF-C7F2-439C-B82F-A539C9609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C7BAB-9364-4F9B-95A5-68526FBEEBC4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FCF13-479F-4692-87C1-1AB97949A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35EA6-D24E-4F3F-843E-5F625EFC1E90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87E79-2A18-4299-A424-4CAC4B705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05ADA-8C29-428A-8A99-5FA491795848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6BC37-2C4B-4BC8-BDD6-D16C94188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31F3E-C247-4147-A060-1E2EF02CCAC3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21EC-70F0-41EC-AB83-114C3AA00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76D3-CEC8-4329-92BA-CA80E66703A8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7E4CA-41F6-402B-832E-ABE6A87EB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42EDE-0B82-4D59-A8AE-718DC8AFA2D3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FB0B5-1515-4A47-9A10-E8170C0FD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A3A53-BB2A-47DE-B023-6F10265887D3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pPr>
              <a:defRPr/>
            </a:pPr>
            <a:fld id="{E109A034-9BB3-48B0-AB97-4BF3BB2EB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pPr>
              <a:defRPr/>
            </a:pPr>
            <a:fld id="{0CF6B161-7409-47A1-8D16-B52EA2AABBD7}" type="datetime1">
              <a:rPr lang="ru-RU"/>
              <a:pPr>
                <a:defRPr/>
              </a:pPr>
              <a:t>25.01.2016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400">
          <a:solidFill>
            <a:srgbClr val="5C2305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571481"/>
            <a:ext cx="7740650" cy="2357454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latin typeface="Garamond" pitchFamily="18" charset="0"/>
              </a:rPr>
              <a:t>Современные воспитательные технологии как средство управления процессом социализации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3071810"/>
            <a:ext cx="73580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u="sng" dirty="0">
                <a:solidFill>
                  <a:srgbClr val="C00000"/>
                </a:solidFill>
              </a:rPr>
              <a:t>Ситуационный классный час</a:t>
            </a:r>
          </a:p>
        </p:txBody>
      </p:sp>
      <p:pic>
        <p:nvPicPr>
          <p:cNvPr id="4" name="Picture 14" descr="Z:\newtek\_backgrounds_1.02\Greg\First Day of School\teacher_kids_waving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0826" y="3857628"/>
            <a:ext cx="2277087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71480"/>
          <a:ext cx="8286808" cy="5786478"/>
        </p:xfrm>
        <a:graphic>
          <a:graphicData uri="http://schemas.openxmlformats.org/drawingml/2006/table">
            <a:tbl>
              <a:tblPr/>
              <a:tblGrid>
                <a:gridCol w="2860588"/>
                <a:gridCol w="5426220"/>
              </a:tblGrid>
              <a:tr h="842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Дискуссия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 мин.).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Каждая группа высказывает свои точки зрения по каждому вопросу, а затем те, кто имеет другие взгляды на обсуждаемые вопросы.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 мин.)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по кругу отвечают на 1-й вопрос, а на 2-й, 3-й – желающие.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вы считает полезным для себя в этом обсуждении и почему?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понравилось, почему?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не понравилось, почему?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2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Свободный выбор.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Речь классного руководителя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(2-3 мин.).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Примерное заключение педагога: каждый из вас хотел бы улучшить результат. Это естественное и хорошее желание. Но эту задачу решить трудно. Можно работать в новой четверти так же и тогда трудно ожидать улучшения, но можно воспользоваться теми советами, которые здесь прозвучали.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– побуждение ученика к позитивному поведению.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вниманием, помощью и заботой тех учащихся, которые на классном часе дали слово что-то исправить в своем поведении.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857232"/>
            <a:ext cx="7772400" cy="571518"/>
          </a:xfr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Ограничения в методике:</a:t>
            </a:r>
            <a:r>
              <a:rPr lang="ru-RU" sz="2800" dirty="0" smtClean="0">
                <a:solidFill>
                  <a:srgbClr val="000000"/>
                </a:solidFill>
                <a:latin typeface="Arial"/>
                <a:ea typeface="+mn-ea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Arial"/>
                <a:ea typeface="+mn-ea"/>
              </a:rPr>
            </a:b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4443426"/>
          </a:xfrm>
        </p:spPr>
        <p:txBody>
          <a:bodyPr/>
          <a:lstStyle/>
          <a:p>
            <a:r>
              <a:rPr lang="ru-RU" sz="2400" dirty="0" smtClean="0"/>
              <a:t>Нельзя уличать детей в неискренности  и нечестности;</a:t>
            </a:r>
          </a:p>
          <a:p>
            <a:r>
              <a:rPr lang="ru-RU" sz="2400" dirty="0" smtClean="0"/>
              <a:t>Не давать оценки событиям, а выражать свою точку зрения, своё отношение к ним;</a:t>
            </a:r>
          </a:p>
          <a:p>
            <a:r>
              <a:rPr lang="ru-RU" sz="2400" dirty="0" smtClean="0"/>
              <a:t>Не ограничивать свободу выбора ребёнка, а подводить его к выбору путем сравнения «</a:t>
            </a:r>
            <a:r>
              <a:rPr lang="ru-RU" sz="2400" dirty="0" err="1" smtClean="0"/>
              <a:t>Я-позиции</a:t>
            </a:r>
            <a:r>
              <a:rPr lang="ru-RU" sz="2400" dirty="0" smtClean="0"/>
              <a:t>» с общественно значимой нормой. Вести конкретное, а не абстрактное обсуждение ситуации: вместо слов «Мы все..», должно звучать «Я думаю…»,  «Я участвовал..», «Я считаю..». </a:t>
            </a:r>
          </a:p>
          <a:p>
            <a:r>
              <a:rPr lang="ru-RU" sz="2400" dirty="0" smtClean="0"/>
              <a:t>Не обсуждать действия учителей и родителей.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14375" y="500041"/>
            <a:ext cx="794385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800" dirty="0">
                <a:solidFill>
                  <a:srgbClr val="AD0000"/>
                </a:solidFill>
                <a:latin typeface="+mj-lt"/>
                <a:cs typeface="Times New Roman" pitchFamily="18" charset="0"/>
              </a:rPr>
              <a:t>Рассмотрим методику проведения классного часа </a:t>
            </a:r>
          </a:p>
          <a:p>
            <a:pPr algn="ctr" eaLnBrk="0" hangingPunct="0"/>
            <a:r>
              <a:rPr lang="ru-RU" i="1" dirty="0" smtClean="0">
                <a:solidFill>
                  <a:srgbClr val="AD0000"/>
                </a:solidFill>
                <a:latin typeface="+mj-lt"/>
                <a:cs typeface="Times New Roman" pitchFamily="18" charset="0"/>
              </a:rPr>
              <a:t>«Счастье это когда тебя понимают. Так ли это»</a:t>
            </a:r>
            <a:endParaRPr lang="ru-RU" dirty="0">
              <a:solidFill>
                <a:srgbClr val="AD0000"/>
              </a:solidFill>
              <a:latin typeface="+mj-lt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57158" y="1857364"/>
            <a:ext cx="8358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8" name="Содержимое 11"/>
          <p:cNvSpPr>
            <a:spLocks noGrp="1"/>
          </p:cNvSpPr>
          <p:nvPr>
            <p:ph idx="1"/>
          </p:nvPr>
        </p:nvSpPr>
        <p:spPr>
          <a:xfrm>
            <a:off x="428596" y="2571744"/>
            <a:ext cx="8358246" cy="3714776"/>
          </a:xfrm>
        </p:spPr>
        <p:txBody>
          <a:bodyPr/>
          <a:lstStyle/>
          <a:p>
            <a:r>
              <a:rPr lang="ru-RU" sz="2000" i="1" u="sng" dirty="0" smtClean="0"/>
              <a:t>Цель классного часа</a:t>
            </a:r>
            <a:r>
              <a:rPr lang="ru-RU" sz="2000" u="sng" dirty="0" smtClean="0"/>
              <a:t> (сообщается учащимся) </a:t>
            </a:r>
            <a:r>
              <a:rPr lang="ru-RU" sz="2000" dirty="0" smtClean="0"/>
              <a:t>– сегодня мы поговорим с Вами о том, что такое «счастье» и о том, что нужно человеку, чтобы быть по-настоящему счастливым. </a:t>
            </a:r>
          </a:p>
          <a:p>
            <a:r>
              <a:rPr lang="ru-RU" sz="2000" i="1" u="sng" dirty="0" smtClean="0"/>
              <a:t>Педагогическая цель</a:t>
            </a:r>
            <a:r>
              <a:rPr lang="ru-RU" sz="2000" u="sng" dirty="0" smtClean="0"/>
              <a:t> (учащимся не сообщается) </a:t>
            </a:r>
            <a:r>
              <a:rPr lang="ru-RU" sz="2000" dirty="0" smtClean="0"/>
              <a:t>– закрепить в сознании учащихся в чем настоящий смысл счастья, изменить негативное отношение к нравственным ценностям путем обмена информацией, выражающей разные позиции и сопоставления их с нормами, закрепленными в общественном сознании как положительно воспринимаемые обществом, родителями, самими детьми.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143116"/>
            <a:ext cx="421737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lnSpc>
                <a:spcPct val="115000"/>
              </a:lnSpc>
            </a:pPr>
            <a:r>
              <a:rPr kumimoji="0" lang="ru-RU" b="0" u="sng" dirty="0">
                <a:solidFill>
                  <a:srgbClr val="C00000"/>
                </a:solidFill>
                <a:cs typeface="Times New Roman" pitchFamily="18" charset="0"/>
              </a:rPr>
              <a:t>Размещение учащихся в круге</a:t>
            </a:r>
            <a:r>
              <a:rPr kumimoji="0" lang="ru-RU" b="0" dirty="0"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фото\8в\P11607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500042"/>
            <a:ext cx="8358214" cy="5857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57224" y="838200"/>
            <a:ext cx="7372376" cy="685800"/>
          </a:xfrm>
        </p:spPr>
        <p:txBody>
          <a:bodyPr/>
          <a:lstStyle/>
          <a:p>
            <a:pPr lvl="0"/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Изложение «Я – позиция» и ее причины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u="sng" dirty="0"/>
          </a:p>
        </p:txBody>
      </p:sp>
      <p:sp>
        <p:nvSpPr>
          <p:cNvPr id="2" name="Дата 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6F4176D3-CEC8-4329-92BA-CA80E66703A8}" type="datetime1">
              <a:rPr lang="ru-RU" smtClean="0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500174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hangingPunct="1">
              <a:lnSpc>
                <a:spcPct val="115000"/>
              </a:lnSpc>
            </a:pPr>
            <a:r>
              <a:rPr kumimoji="0" lang="ru-RU" sz="2000" b="0" dirty="0">
                <a:latin typeface="+mn-lt"/>
                <a:cs typeface="Times New Roman" pitchFamily="18" charset="0"/>
              </a:rPr>
              <a:t>Учащиеся по кругу отвечают на вопросы: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r>
              <a:rPr lang="ru-RU" sz="2000" dirty="0">
                <a:latin typeface="+mn-lt"/>
              </a:rPr>
              <a:t>1) Счастье – это…</a:t>
            </a:r>
          </a:p>
          <a:p>
            <a:r>
              <a:rPr lang="ru-RU" sz="2000" dirty="0">
                <a:latin typeface="+mn-lt"/>
              </a:rPr>
              <a:t>2) Считаете ли вы себя счастливым человеком</a:t>
            </a:r>
            <a:r>
              <a:rPr lang="ru-RU" sz="2000" dirty="0" smtClean="0">
                <a:latin typeface="+mn-lt"/>
              </a:rPr>
              <a:t>?</a:t>
            </a:r>
          </a:p>
          <a:p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Если да (нет), то почему</a:t>
            </a:r>
            <a:r>
              <a:rPr lang="ru-RU" dirty="0"/>
              <a:t>?</a:t>
            </a:r>
          </a:p>
        </p:txBody>
      </p:sp>
      <p:pic>
        <p:nvPicPr>
          <p:cNvPr id="11" name="Рисунок 10" descr="8в2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05310" y="3000372"/>
            <a:ext cx="4238623" cy="31789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 descr="C:\Documents and Settings\Админ\Рабочий стол\Учителя и ученики ІІ\343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500042"/>
            <a:ext cx="1733550" cy="1905000"/>
          </a:xfrm>
          <a:prstGeom prst="rect">
            <a:avLst/>
          </a:prstGeom>
          <a:noFill/>
        </p:spPr>
      </p:pic>
      <p:pic>
        <p:nvPicPr>
          <p:cNvPr id="12289" name="Picture 1" descr="D:\Фото\школа\школа 7в\FOTO089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3786190"/>
            <a:ext cx="3320544" cy="2222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300938" cy="685800"/>
          </a:xfrm>
        </p:spPr>
        <p:txBody>
          <a:bodyPr/>
          <a:lstStyle/>
          <a:p>
            <a:pPr lvl="0" algn="ctr"/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«Я – позиция» </a:t>
            </a:r>
            <a:b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 общественно значимая норма.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07431F3E-C247-4147-A060-1E2EF02CCAC3}" type="datetime1">
              <a:rPr lang="ru-RU" smtClean="0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71612"/>
            <a:ext cx="4143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0" dirty="0" smtClean="0">
                <a:latin typeface="+mn-lt"/>
              </a:rPr>
              <a:t>Сейчас </a:t>
            </a:r>
            <a:r>
              <a:rPr lang="ru-RU" sz="2000" b="0" dirty="0">
                <a:latin typeface="+mn-lt"/>
              </a:rPr>
              <a:t>я Вам зачитаю ситуации из жизни, а вы попробуете их проанализировать</a:t>
            </a:r>
            <a:r>
              <a:rPr lang="ru-RU" sz="2000" b="0" dirty="0" smtClean="0">
                <a:latin typeface="+mn-lt"/>
              </a:rPr>
              <a:t>.</a:t>
            </a:r>
            <a:r>
              <a:rPr lang="ru-RU" sz="2000" b="0" dirty="0">
                <a:latin typeface="+mn-lt"/>
              </a:rPr>
              <a:t> Сталкивались ли вы когда-нибудь с подобными ситуациями? Как вы относитесь к происходящему в данной истории</a:t>
            </a:r>
            <a:r>
              <a:rPr lang="ru-RU" sz="2000" b="0" dirty="0" smtClean="0">
                <a:latin typeface="+mn-lt"/>
              </a:rPr>
              <a:t>?</a:t>
            </a:r>
            <a:r>
              <a:rPr kumimoji="0" lang="ru-RU" sz="2000" b="0" dirty="0" smtClean="0">
                <a:latin typeface="+mn-lt"/>
                <a:cs typeface="Times New Roman" pitchFamily="18" charset="0"/>
              </a:rPr>
              <a:t> </a:t>
            </a:r>
          </a:p>
          <a:p>
            <a:pPr lvl="0"/>
            <a:endParaRPr kumimoji="0" lang="ru-RU" sz="2000" b="0" dirty="0" smtClean="0">
              <a:latin typeface="+mn-lt"/>
              <a:cs typeface="Times New Roman" pitchFamily="18" charset="0"/>
            </a:endParaRPr>
          </a:p>
          <a:p>
            <a:pPr lvl="0"/>
            <a:r>
              <a:rPr kumimoji="0" lang="ru-RU" sz="2000" b="0" dirty="0" smtClean="0">
                <a:latin typeface="+mn-lt"/>
                <a:cs typeface="Times New Roman" pitchFamily="18" charset="0"/>
              </a:rPr>
              <a:t>Группам дается задание подготовить ответы на вопросы.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endParaRPr lang="ru-RU" b="0" dirty="0"/>
          </a:p>
          <a:p>
            <a:endParaRPr lang="ru-RU" dirty="0"/>
          </a:p>
        </p:txBody>
      </p:sp>
      <p:pic>
        <p:nvPicPr>
          <p:cNvPr id="5" name="Picture 2" descr="D:\фото\8в\P11607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3071810"/>
            <a:ext cx="4229096" cy="3171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586690" cy="68580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Дискуссия.</a:t>
            </a:r>
            <a:endParaRPr lang="ru-RU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07431F3E-C247-4147-A060-1E2EF02CCAC3}" type="datetime1">
              <a:rPr lang="ru-RU" smtClean="0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71612"/>
            <a:ext cx="3929090" cy="2180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115000"/>
              </a:lnSpc>
            </a:pPr>
            <a:r>
              <a:rPr kumimoji="0" lang="ru-RU" sz="2000" b="0" dirty="0">
                <a:latin typeface="+mn-lt"/>
                <a:cs typeface="Times New Roman" pitchFamily="18" charset="0"/>
              </a:rPr>
              <a:t>Каждая группа высказывает свои точки зрения по каждому вопросу, а затем те, кто имеет другие взгляды на обсуждаемые вопросы.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2" descr="D:\фото\8в\P11607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90997" y="2857496"/>
            <a:ext cx="4324347" cy="3243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2" name="Picture 2" descr="C:\Documents and Settings\Админ\Рабочий стол\Учителя и ученики ІІ\3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3" y="4820233"/>
            <a:ext cx="2143140" cy="1261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6324600" cy="685800"/>
          </a:xfrm>
        </p:spPr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Подведение итогов.</a:t>
            </a:r>
            <a:endParaRPr lang="ru-RU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07431F3E-C247-4147-A060-1E2EF02CCAC3}" type="datetime1">
              <a:rPr lang="ru-RU" smtClean="0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42873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0" dirty="0" smtClean="0">
                <a:latin typeface="+mn-lt"/>
              </a:rPr>
              <a:t>Каждой группе было предложено выполнить </a:t>
            </a:r>
            <a:r>
              <a:rPr lang="ru-RU" sz="2000" b="0" dirty="0">
                <a:latin typeface="+mn-lt"/>
              </a:rPr>
              <a:t>творческое задание: </a:t>
            </a:r>
            <a:r>
              <a:rPr lang="ru-RU" sz="2000" b="0" dirty="0" smtClean="0">
                <a:latin typeface="+mn-lt"/>
              </a:rPr>
              <a:t>в </a:t>
            </a:r>
            <a:r>
              <a:rPr lang="ru-RU" sz="2000" b="0" dirty="0">
                <a:latin typeface="+mn-lt"/>
              </a:rPr>
              <a:t>течение 5 минут необходимо определить </a:t>
            </a:r>
            <a:r>
              <a:rPr lang="ru-RU" sz="2000" b="0" u="sng" dirty="0">
                <a:latin typeface="+mn-lt"/>
              </a:rPr>
              <a:t>«Слагаемые человеческого счастья</a:t>
            </a:r>
            <a:r>
              <a:rPr lang="ru-RU" sz="2000" b="0" u="sng" dirty="0" smtClean="0">
                <a:latin typeface="+mn-lt"/>
              </a:rPr>
              <a:t>» </a:t>
            </a:r>
            <a:r>
              <a:rPr lang="ru-RU" sz="2000" b="0" dirty="0" smtClean="0">
                <a:latin typeface="+mn-lt"/>
              </a:rPr>
              <a:t>и оформить их в виде цветка счастья.</a:t>
            </a:r>
            <a:endParaRPr lang="ru-RU" sz="2000" b="0" dirty="0">
              <a:latin typeface="+mn-lt"/>
            </a:endParaRPr>
          </a:p>
        </p:txBody>
      </p:sp>
      <p:pic>
        <p:nvPicPr>
          <p:cNvPr id="5" name="Picture 3" descr="D:\фото\8в\P11607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473" y="500042"/>
            <a:ext cx="3714775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 descr="D:\фото\8в\P11607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786190"/>
            <a:ext cx="3429024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фото\8в\P11607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071546"/>
            <a:ext cx="6643734" cy="47813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357166"/>
            <a:ext cx="6324600" cy="68580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Свободный выбор.</a:t>
            </a:r>
            <a:endParaRPr lang="ru-RU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838200"/>
            <a:ext cx="6800872" cy="68580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Свободный выбор.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643050"/>
            <a:ext cx="45720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Сегодня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мы с вами рассмотрели одно непростое понятие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– 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счастье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с которым человек старается идти в ногу по жизни. Но не у всех это получается. Еще раз хочу пожелать, чтобы в вашей жизни счастье шло с вами в ногу, но для этого вы должны быть добрыми, честными, трудолюбивыми людьми. И тогда счастье вас не подведет. </a:t>
            </a:r>
          </a:p>
        </p:txBody>
      </p:sp>
      <p:pic>
        <p:nvPicPr>
          <p:cNvPr id="3074" name="Picture 2" descr="D:\Фото\школа\школа 7в\FOTO09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98048" y="4071942"/>
            <a:ext cx="3243458" cy="2171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1" descr="C:\Documents and Settings\Админ\Рабочий стол\Хорошее настроение\1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500042"/>
            <a:ext cx="206949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1071546"/>
            <a:ext cx="7858180" cy="685800"/>
          </a:xfrm>
        </p:spPr>
        <p:txBody>
          <a:bodyPr/>
          <a:lstStyle/>
          <a:p>
            <a:pPr algn="ctr" eaLnBrk="1" hangingPunct="1"/>
            <a:r>
              <a:rPr lang="ru-RU" sz="2800" b="1" u="sng" dirty="0" smtClean="0"/>
              <a:t>Технология индивидуального рефлексивного самовоспитания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(О.С. Анисимов, П.Г. Щедровицкий)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2428868"/>
            <a:ext cx="7567638" cy="3143272"/>
          </a:xfrm>
        </p:spPr>
        <p:txBody>
          <a:bodyPr/>
          <a:lstStyle/>
          <a:p>
            <a:pPr marL="6350" indent="22225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Рефлексия</a:t>
            </a:r>
            <a:r>
              <a:rPr lang="ru-RU" sz="2400" dirty="0" smtClean="0"/>
              <a:t> – это критическое осмысление собственных умственных и практических действий в ситуации «после события» для обучения на собственном жизненном опыте. </a:t>
            </a:r>
            <a:r>
              <a:rPr lang="ru-RU" sz="2400" b="1" dirty="0" smtClean="0"/>
              <a:t>Важно наличие педагогической ситуации. </a:t>
            </a:r>
          </a:p>
        </p:txBody>
      </p:sp>
      <p:pic>
        <p:nvPicPr>
          <p:cNvPr id="23553" name="Picture 1" descr="C:\Documents and Settings\Админ\Рабочий стол\Учителя и ученики ІІ\14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4214818"/>
            <a:ext cx="1455081" cy="2019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E3827FC-D479-4EA6-AAA9-F544BD9DBD49}" type="datetime1">
              <a:rPr lang="ru-RU" smtClean="0"/>
              <a:pPr>
                <a:defRPr/>
              </a:pPr>
              <a:t>25.01.2016</a:t>
            </a:fld>
            <a:endParaRPr lang="ru-RU"/>
          </a:p>
        </p:txBody>
      </p:sp>
      <p:pic>
        <p:nvPicPr>
          <p:cNvPr id="1027" name="Picture 3" descr="D:\Тома\Transcend (белая)\Конкурс для Томочки\Исмаилова Т.М., ГОУ ЦО 879, ЮАО (с картинками)\Фото 4,Исмаилова Т.М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790680"/>
            <a:ext cx="5643602" cy="55471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58" y="571480"/>
            <a:ext cx="485778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“Дари себя детям!</a:t>
            </a:r>
            <a:br>
              <a:rPr lang="ru-RU" dirty="0" smtClean="0"/>
            </a:br>
            <a:r>
              <a:rPr lang="ru-RU" dirty="0" smtClean="0"/>
              <a:t>Постоянно ищи в ребенке богатство его души!”.</a:t>
            </a:r>
          </a:p>
          <a:p>
            <a:r>
              <a:rPr lang="ru-RU" sz="2000" dirty="0" smtClean="0"/>
              <a:t>		Ш. </a:t>
            </a:r>
            <a:r>
              <a:rPr lang="ru-RU" sz="2000" dirty="0" err="1" smtClean="0"/>
              <a:t>Амонашвили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714348" y="1928802"/>
            <a:ext cx="7772400" cy="214312"/>
          </a:xfrm>
        </p:spPr>
        <p:txBody>
          <a:bodyPr/>
          <a:lstStyle/>
          <a:p>
            <a:pPr algn="ctr"/>
            <a:r>
              <a:rPr lang="ru-RU" b="1" u="sng" dirty="0" smtClean="0"/>
              <a:t>Технология и методика ситуационного классного часа</a:t>
            </a:r>
            <a:br>
              <a:rPr lang="ru-RU" b="1" u="sng" dirty="0" smtClean="0"/>
            </a:br>
            <a:r>
              <a:rPr lang="ru-RU" b="1" u="sng" dirty="0" smtClean="0"/>
              <a:t> (Н. Капустин) </a:t>
            </a:r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b="1" dirty="0" smtClean="0">
                <a:solidFill>
                  <a:schemeClr val="tx1"/>
                </a:solidFill>
              </a:rPr>
              <a:t> </a:t>
            </a:r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5"/>
            <a:ext cx="8143875" cy="4000528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Для технологии и методики индивидуального воспитания используется такая форма, как </a:t>
            </a:r>
            <a:r>
              <a:rPr lang="ru-RU" sz="2400" i="1" u="sng" dirty="0" smtClean="0">
                <a:solidFill>
                  <a:srgbClr val="C00000"/>
                </a:solidFill>
              </a:rPr>
              <a:t>ситуационный классный час</a:t>
            </a:r>
            <a:r>
              <a:rPr lang="ru-RU" sz="2400" i="1" dirty="0" smtClean="0"/>
              <a:t>.</a:t>
            </a:r>
            <a:r>
              <a:rPr lang="ru-RU" sz="2400" dirty="0" smtClean="0"/>
              <a:t> Предлагаемая методика позволяет анализировать собственное поведение в ситуациях «после событий», чтобы учиться на собственном опыте или разрабатывать стратегию поведения на будущее. Методика разработана для самостоятельного конструирования тематических классных часов.</a:t>
            </a:r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324600" cy="685800"/>
          </a:xfrm>
        </p:spPr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Ситуационный классный час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5484812" cy="3619496"/>
          </a:xfrm>
        </p:spPr>
        <p:txBody>
          <a:bodyPr/>
          <a:lstStyle/>
          <a:p>
            <a:r>
              <a:rPr lang="ru-RU" sz="2800" dirty="0" smtClean="0"/>
              <a:t>Оперативен</a:t>
            </a:r>
          </a:p>
          <a:p>
            <a:r>
              <a:rPr lang="ru-RU" sz="2800" dirty="0" smtClean="0"/>
              <a:t>Корректен</a:t>
            </a:r>
          </a:p>
          <a:p>
            <a:r>
              <a:rPr lang="ru-RU" sz="2800" dirty="0" smtClean="0"/>
              <a:t>Динамичен</a:t>
            </a:r>
          </a:p>
          <a:p>
            <a:r>
              <a:rPr lang="ru-RU" sz="2800" dirty="0" smtClean="0"/>
              <a:t>Способствует </a:t>
            </a:r>
          </a:p>
          <a:p>
            <a:pPr>
              <a:buNone/>
            </a:pPr>
            <a:r>
              <a:rPr lang="ru-RU" sz="2800" dirty="0" smtClean="0"/>
              <a:t>осознанию и </a:t>
            </a:r>
          </a:p>
          <a:p>
            <a:pPr>
              <a:buNone/>
            </a:pPr>
            <a:r>
              <a:rPr lang="ru-RU" sz="2800" dirty="0" smtClean="0"/>
              <a:t>проверке самого себя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051" name="Picture 3" descr="D:\Фото\школа\школа 7в\FOTO1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1285860"/>
            <a:ext cx="4695505" cy="3143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Достоинства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28597" y="1571612"/>
            <a:ext cx="5429287" cy="4371988"/>
          </a:xfrm>
        </p:spPr>
        <p:txBody>
          <a:bodyPr/>
          <a:lstStyle/>
          <a:p>
            <a:r>
              <a:rPr lang="ru-RU" sz="2800" dirty="0" smtClean="0"/>
              <a:t>отсутствие наказаний, </a:t>
            </a:r>
          </a:p>
          <a:p>
            <a:r>
              <a:rPr lang="ru-RU" sz="2800" dirty="0" smtClean="0"/>
              <a:t>«чтения нотаций» </a:t>
            </a:r>
          </a:p>
          <a:p>
            <a:r>
              <a:rPr lang="ru-RU" sz="2800" dirty="0" smtClean="0"/>
              <a:t>даёт возможность вести диалог </a:t>
            </a:r>
          </a:p>
          <a:p>
            <a:r>
              <a:rPr lang="ru-RU" sz="2800" dirty="0" smtClean="0"/>
              <a:t>служит почвой для открытых взаимоотношений между детьми и учителями.</a:t>
            </a:r>
          </a:p>
          <a:p>
            <a:endParaRPr lang="ru-RU" dirty="0" smtClean="0"/>
          </a:p>
        </p:txBody>
      </p:sp>
      <p:pic>
        <p:nvPicPr>
          <p:cNvPr id="4" name="Picture 2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5079776" y="2278282"/>
            <a:ext cx="4273673" cy="28603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Темы классных часов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52600"/>
            <a:ext cx="7654953" cy="4191000"/>
          </a:xfrm>
        </p:spPr>
        <p:txBody>
          <a:bodyPr/>
          <a:lstStyle/>
          <a:p>
            <a:pPr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«Я и школа»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«Наши отношения в классе»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«О счастье»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«Листая свой школьный дневник …» 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«Я попал в конфликтную ситуацию», 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« Как достичь взаимопонимания?» 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  «Дружба это…» </a:t>
            </a:r>
            <a:r>
              <a:rPr lang="ru-RU" dirty="0" smtClean="0">
                <a:latin typeface="+mj-lt"/>
              </a:rPr>
              <a:t>и др.</a:t>
            </a:r>
            <a:endParaRPr lang="ru-RU" dirty="0">
              <a:latin typeface="+mj-lt"/>
            </a:endParaRPr>
          </a:p>
        </p:txBody>
      </p:sp>
      <p:pic>
        <p:nvPicPr>
          <p:cNvPr id="20482" name="Picture 2" descr="http://tana.ucoz.ru/_ld/34/6955201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3429000"/>
            <a:ext cx="2857500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28625" y="1500188"/>
            <a:ext cx="7772400" cy="4530725"/>
          </a:xfrm>
        </p:spPr>
        <p:txBody>
          <a:bodyPr/>
          <a:lstStyle/>
          <a:p>
            <a:r>
              <a:rPr lang="ru-RU" sz="2000" dirty="0" smtClean="0"/>
              <a:t>Определение темы.</a:t>
            </a:r>
          </a:p>
          <a:p>
            <a:r>
              <a:rPr lang="ru-RU" sz="2000" dirty="0" smtClean="0"/>
              <a:t>Цель (+ предварительный сбор эмпирического материала).</a:t>
            </a:r>
          </a:p>
          <a:p>
            <a:r>
              <a:rPr lang="ru-RU" sz="2000" dirty="0" smtClean="0"/>
              <a:t>Информация (по материалам предварительной подготовки).</a:t>
            </a:r>
          </a:p>
          <a:p>
            <a:r>
              <a:rPr lang="ru-RU" sz="2000" dirty="0" smtClean="0"/>
              <a:t>«Я - позиция» и ее причины (учащиеся по кругу).</a:t>
            </a:r>
          </a:p>
          <a:p>
            <a:r>
              <a:rPr lang="ru-RU" sz="2000" dirty="0" smtClean="0"/>
              <a:t>«Я – позиция» и общественно значимая норма.</a:t>
            </a:r>
          </a:p>
          <a:p>
            <a:r>
              <a:rPr lang="ru-RU" sz="2000" dirty="0" smtClean="0"/>
              <a:t>Дискуссия.</a:t>
            </a:r>
          </a:p>
          <a:p>
            <a:r>
              <a:rPr lang="ru-RU" sz="2000" dirty="0" smtClean="0"/>
              <a:t>Рефлексия (ответы на вопрос: что изменилось?).</a:t>
            </a:r>
          </a:p>
          <a:p>
            <a:r>
              <a:rPr lang="ru-RU" sz="2000" dirty="0" smtClean="0"/>
              <a:t>Свободный выбор.</a:t>
            </a:r>
          </a:p>
          <a:p>
            <a:r>
              <a:rPr lang="ru-RU" sz="2000" dirty="0" smtClean="0"/>
              <a:t>Мотивация.</a:t>
            </a:r>
          </a:p>
          <a:p>
            <a:r>
              <a:rPr lang="ru-RU" sz="2000" dirty="0" smtClean="0"/>
              <a:t>Мониторинг отношения учащихся. 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7500937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u="sng" dirty="0">
                <a:solidFill>
                  <a:srgbClr val="C00000"/>
                </a:solidFill>
                <a:latin typeface="+mj-lt"/>
              </a:rPr>
              <a:t>Этапы ситуационного классного часа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14375" y="500041"/>
            <a:ext cx="79438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800" u="sng" dirty="0">
                <a:solidFill>
                  <a:srgbClr val="AD0000"/>
                </a:solidFill>
                <a:latin typeface="+mj-lt"/>
                <a:cs typeface="Times New Roman" pitchFamily="18" charset="0"/>
              </a:rPr>
              <a:t>Рассмотрим методику проведения классного часа </a:t>
            </a:r>
          </a:p>
          <a:p>
            <a:pPr algn="ctr" eaLnBrk="0" hangingPunct="0"/>
            <a:r>
              <a:rPr lang="ru-RU" i="1" dirty="0">
                <a:solidFill>
                  <a:srgbClr val="AD0000"/>
                </a:solidFill>
                <a:latin typeface="+mj-lt"/>
                <a:cs typeface="Times New Roman" pitchFamily="18" charset="0"/>
              </a:rPr>
              <a:t>«Итоги четверти (года)».</a:t>
            </a:r>
            <a:endParaRPr lang="ru-RU" dirty="0">
              <a:solidFill>
                <a:srgbClr val="AD0000"/>
              </a:solidFill>
              <a:latin typeface="+mj-lt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57188" y="1785938"/>
            <a:ext cx="8358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8" name="Содержимое 11"/>
          <p:cNvSpPr>
            <a:spLocks noGrp="1"/>
          </p:cNvSpPr>
          <p:nvPr>
            <p:ph idx="1"/>
          </p:nvPr>
        </p:nvSpPr>
        <p:spPr>
          <a:xfrm>
            <a:off x="357158" y="1752600"/>
            <a:ext cx="8358246" cy="4191000"/>
          </a:xfrm>
        </p:spPr>
        <p:txBody>
          <a:bodyPr/>
          <a:lstStyle/>
          <a:p>
            <a:r>
              <a:rPr lang="ru-RU" sz="2000" i="1" dirty="0" smtClean="0"/>
              <a:t>Цель классного часа</a:t>
            </a:r>
            <a:r>
              <a:rPr lang="ru-RU" sz="2000" dirty="0" smtClean="0"/>
              <a:t> </a:t>
            </a:r>
            <a:r>
              <a:rPr lang="ru-RU" sz="2000" u="sng" dirty="0" smtClean="0"/>
              <a:t>(сообщается учащимся) </a:t>
            </a:r>
            <a:r>
              <a:rPr lang="ru-RU" sz="2000" dirty="0" smtClean="0"/>
              <a:t>– провести самоанализ и самооценку учебных результатов, установить причины, мешающие более успешной учебе и определить пути их преодоления.</a:t>
            </a:r>
          </a:p>
          <a:p>
            <a:r>
              <a:rPr lang="ru-RU" sz="2000" i="1" dirty="0" smtClean="0"/>
              <a:t>Педагогическая цель</a:t>
            </a:r>
            <a:r>
              <a:rPr lang="ru-RU" sz="2000" dirty="0" smtClean="0"/>
              <a:t> </a:t>
            </a:r>
            <a:r>
              <a:rPr lang="ru-RU" sz="2000" u="sng" dirty="0" smtClean="0"/>
              <a:t>(учащимся не сообщается) </a:t>
            </a:r>
            <a:r>
              <a:rPr lang="ru-RU" sz="2000" dirty="0" smtClean="0"/>
              <a:t>– закрепить в сознании учащихся позитивные точки зрения, изменить негативное отношение к учению путем обмена информацией, выражающей разные позиции и сопоставления их с нормами, закрепленными в общественном сознании как положительно воспринимаемые обществом, родителями, самими детьми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71480"/>
          <a:ext cx="8358188" cy="5678424"/>
        </p:xfrm>
        <a:graphic>
          <a:graphicData uri="http://schemas.openxmlformats.org/drawingml/2006/table">
            <a:tbl>
              <a:tblPr/>
              <a:tblGrid>
                <a:gridCol w="2886075"/>
                <a:gridCol w="5472113"/>
              </a:tblGrid>
              <a:tr h="577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 классного часа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17" marR="599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Методика классного часа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17" marR="599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учащихся в круге.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 мин.).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Демонстрация сравнительной таблицы уровней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обученности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(успеваемости) за предыдущую и прошедшую четверти (год).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Изложение «Я – позиция» и ее причины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 мин.).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по кругу отвечают на вопросы: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Удовлетворены ли вы своими результатами, почему?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каждому из вас мешает лучше учиться?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может помочь вам в учебе?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9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«Я – позиция» и общественно значимая норма.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учащихся в группах по 4-6 человек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 мин.).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Группам дается задание (записано на доске) подготовить ответы на вопросы: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жизни существует две точки зрения на учение: учиться надо, можно не учиться. Выберите свою точку зрения и докажите ее.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Укажите 2-3 основные причины, мешающие вам лучше учиться.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надо делать, чтобы устранить указанные причины?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2844" y="0"/>
            <a:ext cx="8786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solidFill>
                  <a:srgbClr val="AD0000"/>
                </a:solidFill>
                <a:cs typeface="Times New Roman" pitchFamily="18" charset="0"/>
              </a:rPr>
              <a:t>Методика проведения классного часа </a:t>
            </a:r>
            <a:r>
              <a:rPr lang="ru-RU" sz="2000" i="1" dirty="0" smtClean="0">
                <a:solidFill>
                  <a:srgbClr val="AD0000"/>
                </a:solidFill>
                <a:cs typeface="Times New Roman" pitchFamily="18" charset="0"/>
              </a:rPr>
              <a:t>«Итоги четверти (года)».</a:t>
            </a:r>
            <a:endParaRPr lang="ru-RU" sz="2000" dirty="0">
              <a:solidFill>
                <a:srgbClr val="AD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18387">
  <a:themeElements>
    <a:clrScheme name="ms_edb2schl_tp01018387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ms_edb2schl_tp0101838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_edb2schl_tp01018387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b2schl_tp01018387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b2schl_tp01018387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01018387</Template>
  <TotalTime>335</TotalTime>
  <Words>1063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01018387</vt:lpstr>
      <vt:lpstr>Современные воспитательные технологии как средство управления процессом социализации</vt:lpstr>
      <vt:lpstr>Технология индивидуального рефлексивного самовоспитания  (О.С. Анисимов, П.Г. Щедровицкий)</vt:lpstr>
      <vt:lpstr>Технология и методика ситуационного классного часа  (Н. Капустин)    </vt:lpstr>
      <vt:lpstr>Ситуационный классный час</vt:lpstr>
      <vt:lpstr>Достоинства</vt:lpstr>
      <vt:lpstr>Темы классных часов</vt:lpstr>
      <vt:lpstr>Слайд 7</vt:lpstr>
      <vt:lpstr>Слайд 8</vt:lpstr>
      <vt:lpstr>Слайд 9</vt:lpstr>
      <vt:lpstr>Слайд 10</vt:lpstr>
      <vt:lpstr>Ограничения в методике: </vt:lpstr>
      <vt:lpstr>Слайд 12</vt:lpstr>
      <vt:lpstr>Слайд 13</vt:lpstr>
      <vt:lpstr>Изложение «Я – позиция» и ее причины </vt:lpstr>
      <vt:lpstr>«Я – позиция»  и общественно значимая норма. </vt:lpstr>
      <vt:lpstr>Дискуссия.</vt:lpstr>
      <vt:lpstr>Подведение итогов.</vt:lpstr>
      <vt:lpstr>Свободный выбор.</vt:lpstr>
      <vt:lpstr>Свободный выбор. </vt:lpstr>
      <vt:lpstr>Слайд 20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Постановление Главного государственного санитарного врача Российской Федерации от 29 декабря 2010 г. N 189 г. Москва об утверждении СанПиН 2.4.2.2821-10   "Санитарно-эпидемиологические требования к условиям и организации обучения в общеобразовательных учреждениях"" Опубликовано 16 марта 2011 г.  Вступает в силу 1 сентября 2011 г.</dc:title>
  <dc:creator>АВИ</dc:creator>
  <cp:lastModifiedBy>Андрей</cp:lastModifiedBy>
  <cp:revision>44</cp:revision>
  <cp:lastPrinted>1996-03-19T21:02:48Z</cp:lastPrinted>
  <dcterms:created xsi:type="dcterms:W3CDTF">2011-09-27T16:10:41Z</dcterms:created>
  <dcterms:modified xsi:type="dcterms:W3CDTF">2016-01-25T15:48:48Z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TC010183871049</vt:lpwstr>
  </property>
</Properties>
</file>