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 varScale="1">
        <p:scale>
          <a:sx n="48" d="100"/>
          <a:sy n="48" d="100"/>
        </p:scale>
        <p:origin x="-6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C35A0-3F84-4D91-B5E0-C462F893576E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7430-BE26-4B2F-9BB6-5F457893E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DDCBD-832C-49DE-81A2-FB381569F2AA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BF4E-24A1-4832-87EE-753137EB0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0EBE-2640-4E2A-93DA-0BDF9D8E2F8F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89ED-A11A-417A-84B2-ACCC7EC67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B7EA1-07C9-4C34-82EF-A7158AFBE2F4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F767-4A98-427E-959E-2B6FFEBCA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48338-FD42-4812-85F9-51684C9821ED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F26DF-B447-49DB-80DE-D4D924AFB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CF56A-C24A-47A7-A43F-402A9C5B8CDF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FAAA5-721E-4849-B253-55D9EE16D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44F6B-F6C4-4CF6-AE93-2FF484B9B02B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6080-F836-4803-B75A-2B48ED6C4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53FA5-328B-4549-B3A7-F40749238D06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E7AD-1D10-47FB-A69A-EE39C22C0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F27F3-F11A-42C0-83A6-7C982330C039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9992-A119-4569-B129-E89169C1A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84FB-ECB4-401E-B8E7-7C4556A60E3B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BD1A3-58DF-41BE-98A6-C5B74C1BC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734C-1F41-4579-8B46-11E537B88704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61FA6-9A1B-4647-9585-1F8971350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796810-2764-489B-A3D9-F99D28A37EE1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950CB-08B2-4BDD-8B85-8FE7B6988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58" r:id="rId9"/>
    <p:sldLayoutId id="2147483749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ctrTitle"/>
          </p:nvPr>
        </p:nvSpPr>
        <p:spPr>
          <a:xfrm>
            <a:off x="403218" y="474710"/>
            <a:ext cx="6314310" cy="717339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smtClean="0">
                <a:solidFill>
                  <a:schemeClr val="tx1"/>
                </a:solidFill>
                <a:effectLst/>
              </a:rPr>
              <a:t>Площади фигур. Международная терминология. 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subTitle" idx="1"/>
          </p:nvPr>
        </p:nvSpPr>
        <p:spPr>
          <a:xfrm>
            <a:off x="468313" y="1628775"/>
            <a:ext cx="8135937" cy="5229225"/>
          </a:xfrm>
        </p:spPr>
        <p:txBody>
          <a:bodyPr/>
          <a:lstStyle/>
          <a:p>
            <a:pPr marL="633413" marR="0" indent="-496888" eaLnBrk="1" hangingPunct="1"/>
            <a:endParaRPr lang="ru-RU" sz="2000" b="1" smtClean="0">
              <a:latin typeface="Arial" charset="0"/>
            </a:endParaRPr>
          </a:p>
          <a:p>
            <a:pPr marL="633413" marR="0" indent="-496888" eaLnBrk="1" hangingPunct="1"/>
            <a:endParaRPr lang="ru-RU" sz="2000" b="1" smtClean="0">
              <a:latin typeface="Arial" charset="0"/>
            </a:endParaRPr>
          </a:p>
          <a:p>
            <a:pPr marL="633413" marR="0" indent="-496888" eaLnBrk="1" hangingPunct="1"/>
            <a:r>
              <a:rPr lang="ru-RU" sz="2000" b="1" smtClean="0"/>
              <a:t>Цели урока</a:t>
            </a:r>
            <a:r>
              <a:rPr lang="ru-RU" sz="2000" smtClean="0"/>
              <a:t>: </a:t>
            </a:r>
          </a:p>
          <a:p>
            <a:pPr marL="633413" marR="0" indent="-496888" algn="l" eaLnBrk="1" hangingPunct="1"/>
            <a:r>
              <a:rPr lang="ru-RU" sz="2000" smtClean="0"/>
              <a:t>- </a:t>
            </a:r>
            <a:r>
              <a:rPr lang="ru-RU" sz="2000" smtClean="0">
                <a:latin typeface="Arial" charset="0"/>
              </a:rPr>
              <a:t>     </a:t>
            </a:r>
            <a:r>
              <a:rPr lang="ru-RU" sz="2000" smtClean="0"/>
              <a:t>закрепление знаний  по теме;</a:t>
            </a:r>
          </a:p>
          <a:p>
            <a:pPr marL="633413" marR="0" indent="-496888" algn="l" eaLnBrk="1" hangingPunct="1"/>
            <a:r>
              <a:rPr lang="ru-RU" sz="2000" smtClean="0"/>
              <a:t>- </a:t>
            </a:r>
            <a:r>
              <a:rPr lang="ru-RU" sz="2000" smtClean="0">
                <a:latin typeface="Arial" charset="0"/>
              </a:rPr>
              <a:t>     </a:t>
            </a:r>
            <a:r>
              <a:rPr lang="ru-RU" sz="2000" smtClean="0"/>
              <a:t>развитие умения анализировать происходящие изменения      и использовать знания  по смежным дисциплинам;</a:t>
            </a:r>
          </a:p>
          <a:p>
            <a:pPr marL="633413" marR="0" indent="-496888" algn="l" eaLnBrk="1" hangingPunct="1">
              <a:buFontTx/>
              <a:buChar char="-"/>
            </a:pPr>
            <a:r>
              <a:rPr lang="ru-RU" sz="2000" smtClean="0"/>
              <a:t>продолжить формирование познавательной активности, умения логически мыслить, рационально работать; закрепить программный материал. </a:t>
            </a:r>
            <a:endParaRPr lang="ru-RU" sz="2000" smtClean="0">
              <a:latin typeface="Arial" charset="0"/>
            </a:endParaRPr>
          </a:p>
          <a:p>
            <a:pPr marL="633413" marR="0" indent="-496888" algn="l" eaLnBrk="1" hangingPunct="1"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а</a:t>
            </a:r>
            <a:r>
              <a:rPr lang="ru-RU" sz="2000" smtClean="0"/>
              <a:t>ктивизация мыслительной деятельности учащихся посредством использования средств ИКТ</a:t>
            </a:r>
            <a:r>
              <a:rPr lang="ru-RU" sz="2000" smtClean="0">
                <a:latin typeface="Arial" charset="0"/>
              </a:rPr>
              <a:t>,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>
                <a:latin typeface="Arial" charset="0"/>
              </a:rPr>
              <a:t>о</a:t>
            </a:r>
            <a:r>
              <a:rPr lang="ru-RU" sz="2000" smtClean="0"/>
              <a:t>беспечение наглядности</a:t>
            </a:r>
            <a:r>
              <a:rPr lang="ru-RU" sz="2000" smtClean="0">
                <a:latin typeface="Arial" charset="0"/>
              </a:rPr>
              <a:t> </a:t>
            </a:r>
            <a:r>
              <a:rPr lang="ru-RU" sz="1800" smtClean="0">
                <a:latin typeface="Arial" charset="0"/>
              </a:rPr>
              <a:t>при </a:t>
            </a:r>
            <a:r>
              <a:rPr lang="ru-RU" sz="2000" smtClean="0"/>
              <a:t>освоени</a:t>
            </a:r>
            <a:r>
              <a:rPr lang="ru-RU" sz="2000" smtClean="0">
                <a:latin typeface="Arial" charset="0"/>
              </a:rPr>
              <a:t>и</a:t>
            </a:r>
            <a:r>
              <a:rPr lang="ru-RU" sz="2000" smtClean="0"/>
              <a:t> материала урока. </a:t>
            </a:r>
          </a:p>
        </p:txBody>
      </p:sp>
      <p:pic>
        <p:nvPicPr>
          <p:cNvPr id="7" name="Рисунок 6" descr="O9bj2eOU7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7054" y="339179"/>
            <a:ext cx="2335807" cy="198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Текст 6"/>
          <p:cNvSpPr>
            <a:spLocks noGrp="1"/>
          </p:cNvSpPr>
          <p:nvPr>
            <p:ph type="body" idx="2"/>
          </p:nvPr>
        </p:nvSpPr>
        <p:spPr>
          <a:xfrm>
            <a:off x="457200" y="333375"/>
            <a:ext cx="3322638" cy="5792788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alibri" pitchFamily="34" charset="0"/>
              </a:rPr>
              <a:t>Diagonals of a rhombus are perpendicular and are the bisectors its angles.</a:t>
            </a:r>
            <a:endParaRPr lang="ru-RU" sz="4000" smtClean="0">
              <a:latin typeface="Calibri" pitchFamily="34" charset="0"/>
            </a:endParaRPr>
          </a:p>
        </p:txBody>
      </p:sp>
      <p:pic>
        <p:nvPicPr>
          <p:cNvPr id="8" name="Содержимое 7" descr="rId30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67175" y="1341438"/>
            <a:ext cx="4875213" cy="2803525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Текст 6"/>
          <p:cNvSpPr>
            <a:spLocks noGrp="1"/>
          </p:cNvSpPr>
          <p:nvPr>
            <p:ph type="body" idx="2"/>
          </p:nvPr>
        </p:nvSpPr>
        <p:spPr>
          <a:xfrm>
            <a:off x="457200" y="476250"/>
            <a:ext cx="3008313" cy="5649913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alibri" pitchFamily="34" charset="0"/>
              </a:rPr>
              <a:t>A  trapezoid has only one pair of parallel sides. There are only two types of  trapezoid .</a:t>
            </a:r>
            <a:endParaRPr lang="ru-RU" sz="4000" smtClean="0">
              <a:latin typeface="Calibri" pitchFamily="34" charset="0"/>
            </a:endParaRPr>
          </a:p>
        </p:txBody>
      </p:sp>
      <p:pic>
        <p:nvPicPr>
          <p:cNvPr id="23554" name="Содержимое 7" descr="hDRd7iu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329" t="21211" r="9865" b="24242"/>
          <a:stretch>
            <a:fillRect/>
          </a:stretch>
        </p:blipFill>
        <p:spPr>
          <a:xfrm>
            <a:off x="4356100" y="692150"/>
            <a:ext cx="3240088" cy="1296988"/>
          </a:xfrm>
          <a:ln>
            <a:solidFill>
              <a:srgbClr val="C00000"/>
            </a:solidFill>
          </a:ln>
        </p:spPr>
      </p:pic>
      <p:sp>
        <p:nvSpPr>
          <p:cNvPr id="9" name="Трапеция 8"/>
          <p:cNvSpPr/>
          <p:nvPr/>
        </p:nvSpPr>
        <p:spPr>
          <a:xfrm flipH="1" flipV="1">
            <a:off x="11628438" y="5084763"/>
            <a:ext cx="46037" cy="730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Трапеция 9"/>
          <p:cNvSpPr/>
          <p:nvPr/>
        </p:nvSpPr>
        <p:spPr>
          <a:xfrm flipH="1" flipV="1">
            <a:off x="11483975" y="3716338"/>
            <a:ext cx="46038" cy="7302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7" name="Рисунок 11" descr="trapezoid.jpg"/>
          <p:cNvPicPr>
            <a:picLocks noChangeAspect="1"/>
          </p:cNvPicPr>
          <p:nvPr/>
        </p:nvPicPr>
        <p:blipFill>
          <a:blip r:embed="rId3"/>
          <a:srcRect l="13383" t="13045" r="9679" b="13043"/>
          <a:stretch>
            <a:fillRect/>
          </a:stretch>
        </p:blipFill>
        <p:spPr bwMode="auto">
          <a:xfrm>
            <a:off x="13174663" y="2781300"/>
            <a:ext cx="619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Трапеция 12"/>
          <p:cNvSpPr/>
          <p:nvPr/>
        </p:nvSpPr>
        <p:spPr>
          <a:xfrm flipH="1" flipV="1">
            <a:off x="13428663" y="4868863"/>
            <a:ext cx="73025" cy="622300"/>
          </a:xfrm>
          <a:prstGeom prst="trapezoid">
            <a:avLst>
              <a:gd name="adj" fmla="val 72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Трапеция 13"/>
          <p:cNvSpPr/>
          <p:nvPr/>
        </p:nvSpPr>
        <p:spPr>
          <a:xfrm flipV="1">
            <a:off x="13644563" y="6597650"/>
            <a:ext cx="73025" cy="11747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60" name="Рисунок 15" descr="thumbs.png"/>
          <p:cNvPicPr>
            <a:picLocks noChangeAspect="1"/>
          </p:cNvPicPr>
          <p:nvPr/>
        </p:nvPicPr>
        <p:blipFill>
          <a:blip r:embed="rId4"/>
          <a:srcRect l="2940" t="10715" b="7143"/>
          <a:stretch>
            <a:fillRect/>
          </a:stretch>
        </p:blipFill>
        <p:spPr bwMode="auto">
          <a:xfrm>
            <a:off x="6372225" y="3284538"/>
            <a:ext cx="2376488" cy="16573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3561" name="Рисунок 17" descr="i.jpg"/>
          <p:cNvPicPr>
            <a:picLocks noChangeAspect="1"/>
          </p:cNvPicPr>
          <p:nvPr/>
        </p:nvPicPr>
        <p:blipFill>
          <a:blip r:embed="rId5"/>
          <a:srcRect t="10715" r="8485" b="7143"/>
          <a:stretch>
            <a:fillRect/>
          </a:stretch>
        </p:blipFill>
        <p:spPr bwMode="auto">
          <a:xfrm>
            <a:off x="4140200" y="3284538"/>
            <a:ext cx="1655763" cy="16573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3562" name="TextBox 19"/>
          <p:cNvSpPr txBox="1">
            <a:spLocks noChangeArrowheads="1"/>
          </p:cNvSpPr>
          <p:nvPr/>
        </p:nvSpPr>
        <p:spPr bwMode="auto">
          <a:xfrm>
            <a:off x="4787900" y="2060575"/>
            <a:ext cx="2520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ook Antiqua" pitchFamily="18" charset="0"/>
              </a:rPr>
              <a:t>Trapezoid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3563" name="TextBox 21"/>
          <p:cNvSpPr txBox="1">
            <a:spLocks noChangeArrowheads="1"/>
          </p:cNvSpPr>
          <p:nvPr/>
        </p:nvSpPr>
        <p:spPr bwMode="auto">
          <a:xfrm>
            <a:off x="6300788" y="5445125"/>
            <a:ext cx="237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Book Antiqua" pitchFamily="18" charset="0"/>
              </a:rPr>
              <a:t>Isosceles  trapezoid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23564" name="TextBox 22"/>
          <p:cNvSpPr txBox="1">
            <a:spLocks noChangeArrowheads="1"/>
          </p:cNvSpPr>
          <p:nvPr/>
        </p:nvSpPr>
        <p:spPr bwMode="auto">
          <a:xfrm>
            <a:off x="3779838" y="5445125"/>
            <a:ext cx="5364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Book Antiqua" pitchFamily="18" charset="0"/>
              </a:rPr>
              <a:t>Rectangle trapezoid</a:t>
            </a: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73075" y="266700"/>
            <a:ext cx="6542088" cy="1143000"/>
          </a:xfrm>
        </p:spPr>
        <p:txBody>
          <a:bodyPr lIns="91440" rIns="91440" bIns="45720"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Площади фигур</a:t>
            </a:r>
          </a:p>
        </p:txBody>
      </p:sp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539750" y="1773238"/>
            <a:ext cx="82296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1-2.   Квадрат(2)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3.      Прямоугольник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4.      Параллелограмм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5.      Треугольник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6.      Прямоугольный треугольник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7-8.   Трапеция(2)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9-10. Ромб(2)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11.    Круг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12.    Правильный треугольник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13.    Высота правильного треугольника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14     Формула Герона</a:t>
            </a:r>
          </a:p>
        </p:txBody>
      </p:sp>
      <p:pic>
        <p:nvPicPr>
          <p:cNvPr id="24579" name="Picture 2" descr="C:\Users\Дмитрий\Downloads\_20140207_19600931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60350"/>
            <a:ext cx="3386138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Физминутка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700" smtClean="0"/>
              <a:t>Физминутки проводятся в сопровождении легко запоминающихся считалок, рифмовок, стихотворений. Музыкальное оформление физминуток делает их насыщеннее и интереснее.</a:t>
            </a:r>
          </a:p>
          <a:p>
            <a:pPr>
              <a:lnSpc>
                <a:spcPct val="80000"/>
              </a:lnSpc>
            </a:pPr>
            <a:r>
              <a:rPr lang="ru-RU" sz="1700" smtClean="0"/>
              <a:t> 1. Hands up, hands down</a:t>
            </a:r>
            <a:br>
              <a:rPr lang="ru-RU" sz="1700" smtClean="0"/>
            </a:br>
            <a:r>
              <a:rPr lang="ru-RU" sz="1700" smtClean="0"/>
              <a:t>Hands on hips, sit down</a:t>
            </a:r>
            <a:br>
              <a:rPr lang="ru-RU" sz="1700" smtClean="0"/>
            </a:br>
            <a:r>
              <a:rPr lang="ru-RU" sz="1700" smtClean="0"/>
              <a:t>Bent left to the side</a:t>
            </a:r>
            <a:br>
              <a:rPr lang="ru-RU" sz="1700" smtClean="0"/>
            </a:br>
            <a:r>
              <a:rPr lang="ru-RU" sz="1700" smtClean="0"/>
              <a:t>Bent left bent right</a:t>
            </a:r>
            <a:br>
              <a:rPr lang="ru-RU" sz="1700" smtClean="0"/>
            </a:br>
            <a:r>
              <a:rPr lang="ru-RU" sz="1700" smtClean="0"/>
              <a:t>1, 2, 3 hop 1, 2, 3 stop!</a:t>
            </a:r>
            <a:br>
              <a:rPr lang="ru-RU" sz="1700" smtClean="0"/>
            </a:br>
            <a:r>
              <a:rPr lang="ru-RU" sz="1700" smtClean="0"/>
              <a:t>Stand still</a:t>
            </a:r>
            <a:br>
              <a:rPr lang="ru-RU" sz="1700" smtClean="0"/>
            </a:br>
            <a:r>
              <a:rPr lang="ru-RU" sz="1700" smtClean="0"/>
              <a:t/>
            </a:r>
            <a:br>
              <a:rPr lang="ru-RU" sz="1700" smtClean="0"/>
            </a:br>
            <a:r>
              <a:rPr lang="ru-RU" sz="1700" smtClean="0"/>
              <a:t>2. Stand up clap clap</a:t>
            </a:r>
            <a:br>
              <a:rPr lang="ru-RU" sz="1700" smtClean="0"/>
            </a:br>
            <a:r>
              <a:rPr lang="ru-RU" sz="1700" smtClean="0"/>
              <a:t>Arms up clap clap</a:t>
            </a:r>
            <a:br>
              <a:rPr lang="ru-RU" sz="1700" smtClean="0"/>
            </a:br>
            <a:r>
              <a:rPr lang="ru-RU" sz="1700" smtClean="0"/>
              <a:t>Step step arms down</a:t>
            </a:r>
            <a:br>
              <a:rPr lang="ru-RU" sz="1700" smtClean="0"/>
            </a:br>
            <a:r>
              <a:rPr lang="ru-RU" sz="1700" smtClean="0"/>
              <a:t>Clap clap please sit down</a:t>
            </a:r>
            <a:br>
              <a:rPr lang="ru-RU" sz="1700" smtClean="0"/>
            </a:br>
            <a:r>
              <a:rPr lang="ru-RU" sz="1700" smtClean="0"/>
              <a:t/>
            </a:r>
            <a:br>
              <a:rPr lang="ru-RU" sz="1700" smtClean="0"/>
            </a:br>
            <a:r>
              <a:rPr lang="ru-RU" sz="1700" smtClean="0"/>
              <a:t>3. Hands up clap clap clap</a:t>
            </a:r>
            <a:br>
              <a:rPr lang="ru-RU" sz="1700" smtClean="0"/>
            </a:br>
            <a:r>
              <a:rPr lang="ru-RU" sz="1700" smtClean="0"/>
              <a:t>Hands down shake shake shake</a:t>
            </a:r>
            <a:br>
              <a:rPr lang="ru-RU" sz="1700" smtClean="0"/>
            </a:br>
            <a:r>
              <a:rPr lang="ru-RU" sz="1700" smtClean="0"/>
              <a:t>Hands on hip jump jump jump</a:t>
            </a:r>
            <a:br>
              <a:rPr lang="ru-RU" sz="1700" smtClean="0"/>
            </a:br>
            <a:r>
              <a:rPr lang="ru-RU" sz="1700" smtClean="0"/>
              <a:t>Hop hop hop stop stand still</a:t>
            </a:r>
            <a:br>
              <a:rPr lang="ru-RU" sz="1700" smtClean="0"/>
            </a:br>
            <a:r>
              <a:rPr lang="ru-RU" sz="1700" smtClean="0"/>
              <a:t>Good sit down please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 lIns="91440" rIns="91440" bIns="45720"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Task</a:t>
            </a:r>
            <a:r>
              <a:rPr lang="ru-RU" smtClean="0">
                <a:solidFill>
                  <a:schemeClr val="tx1"/>
                </a:solidFill>
              </a:rPr>
              <a:t> №1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Arial" charset="0"/>
              </a:rPr>
              <a:t>ABCD is a square. M is the middle point of line AB.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Arial" charset="0"/>
              </a:rPr>
              <a:t>The area of the shaded parts is 7cm</a:t>
            </a:r>
            <a:r>
              <a:rPr lang="ru-RU" baseline="30000" dirty="0" smtClean="0"/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 is area of square ABCD?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Answer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A:14 </a:t>
            </a:r>
            <a:r>
              <a:rPr lang="en-US" dirty="0" smtClean="0">
                <a:latin typeface="Arial" charset="0"/>
              </a:rPr>
              <a:t>cm</a:t>
            </a:r>
            <a:r>
              <a:rPr lang="ru-RU" baseline="30000" dirty="0" smtClean="0"/>
              <a:t>2</a:t>
            </a:r>
            <a:r>
              <a:rPr lang="en-US" baseline="30000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B:21</a:t>
            </a:r>
            <a:r>
              <a:rPr lang="en-US" dirty="0" smtClean="0">
                <a:latin typeface="Arial" charset="0"/>
              </a:rPr>
              <a:t>cm</a:t>
            </a:r>
            <a:r>
              <a:rPr lang="ru-RU" baseline="30000" dirty="0" smtClean="0"/>
              <a:t>2</a:t>
            </a:r>
            <a:r>
              <a:rPr lang="en-US" baseline="30000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C:25 </a:t>
            </a:r>
            <a:r>
              <a:rPr lang="en-US" dirty="0" smtClean="0">
                <a:latin typeface="Arial" charset="0"/>
              </a:rPr>
              <a:t>cm</a:t>
            </a:r>
            <a:r>
              <a:rPr lang="ru-RU" baseline="30000" dirty="0" smtClean="0"/>
              <a:t>2</a:t>
            </a:r>
            <a:r>
              <a:rPr lang="en-US" baseline="30000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D:28 </a:t>
            </a:r>
            <a:r>
              <a:rPr lang="en-US" dirty="0" smtClean="0">
                <a:latin typeface="Arial" charset="0"/>
              </a:rPr>
              <a:t>cm</a:t>
            </a:r>
            <a:r>
              <a:rPr lang="ru-RU" baseline="30000" dirty="0" smtClean="0"/>
              <a:t>2</a:t>
            </a:r>
            <a:r>
              <a:rPr lang="en-US" baseline="30000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M:36 </a:t>
            </a:r>
            <a:r>
              <a:rPr lang="en-US" dirty="0" smtClean="0">
                <a:latin typeface="Arial" charset="0"/>
              </a:rPr>
              <a:t>cm</a:t>
            </a:r>
            <a:r>
              <a:rPr lang="ru-RU" baseline="30000" dirty="0" smtClean="0"/>
              <a:t>2</a:t>
            </a:r>
            <a:r>
              <a:rPr lang="en-US" baseline="30000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4" descr="IMG_0113 -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357563"/>
            <a:ext cx="2881313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t>Task </a:t>
            </a:r>
            <a:r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t>№2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 the length of line segment O1O2 if the side of the big square is </a:t>
            </a:r>
            <a:r>
              <a:rPr lang="en-US" sz="3600" smtClean="0"/>
              <a:t>2</a:t>
            </a:r>
            <a:r>
              <a:rPr lang="en-US" smtClean="0"/>
              <a:t>a and O1 and O2 are the centres of circles.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Answer: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A: 2a√2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B: a√2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C: a(√2-1)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D: 2a√2-1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E: a(√2-2)</a:t>
            </a:r>
            <a:endParaRPr lang="ru-RU" smtClean="0"/>
          </a:p>
        </p:txBody>
      </p:sp>
      <p:pic>
        <p:nvPicPr>
          <p:cNvPr id="27651" name="Picture 8" descr="IMG_0116 -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141663"/>
            <a:ext cx="270668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uk-UA" smtClean="0">
                <a:solidFill>
                  <a:schemeClr val="tx1"/>
                </a:solidFill>
              </a:rPr>
              <a:t>№3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cs typeface="Arial" pitchFamily="34" charset="0"/>
              </a:rPr>
              <a:t>The diameter of the smaller circle is 5 cm and that of the larger one is 7 cm. The area of the shaded part equals.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cs typeface="Arial" pitchFamily="34" charset="0"/>
              </a:rPr>
              <a:t>Answer: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cs typeface="Arial" pitchFamily="34" charset="0"/>
              </a:rPr>
              <a:t>A: 5</a:t>
            </a:r>
            <a:r>
              <a:rPr lang="el-GR" b="1" dirty="0" smtClean="0"/>
              <a:t> </a:t>
            </a:r>
            <a:r>
              <a:rPr lang="el-GR" sz="2800" dirty="0" smtClean="0"/>
              <a:t>π</a:t>
            </a:r>
            <a:endParaRPr lang="en-US" sz="2800" dirty="0" smtClean="0">
              <a:latin typeface="Segoe Script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cs typeface="Arial" pitchFamily="34" charset="0"/>
              </a:rPr>
              <a:t>B: 6</a:t>
            </a:r>
            <a:r>
              <a:rPr lang="el-GR" b="1" dirty="0" smtClean="0"/>
              <a:t> </a:t>
            </a:r>
            <a:r>
              <a:rPr lang="el-GR" sz="2800" dirty="0" smtClean="0"/>
              <a:t>π</a:t>
            </a:r>
            <a:endParaRPr lang="en-US" dirty="0" smtClean="0">
              <a:latin typeface="Symbol" pitchFamily="18" charset="2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cs typeface="Arial" pitchFamily="34" charset="0"/>
              </a:rPr>
              <a:t>C: 7</a:t>
            </a:r>
            <a:r>
              <a:rPr lang="el-GR" b="1" dirty="0" smtClean="0"/>
              <a:t> </a:t>
            </a:r>
            <a:r>
              <a:rPr lang="el-GR" sz="2800" dirty="0" smtClean="0"/>
              <a:t>π</a:t>
            </a:r>
            <a:endParaRPr lang="en-US" dirty="0" smtClean="0"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cs typeface="Arial" pitchFamily="34" charset="0"/>
              </a:rPr>
              <a:t>D: 12</a:t>
            </a:r>
            <a:r>
              <a:rPr lang="el-GR" b="1" dirty="0" smtClean="0"/>
              <a:t> </a:t>
            </a:r>
            <a:r>
              <a:rPr lang="el-GR" sz="2800" dirty="0" smtClean="0"/>
              <a:t>π</a:t>
            </a:r>
            <a:endParaRPr lang="en-US" dirty="0" smtClean="0"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cs typeface="Arial" pitchFamily="34" charset="0"/>
              </a:rPr>
              <a:t>E: 24</a:t>
            </a:r>
            <a:r>
              <a:rPr lang="el-GR" b="1" dirty="0" smtClean="0"/>
              <a:t> </a:t>
            </a:r>
            <a:r>
              <a:rPr lang="el-GR" sz="2800" dirty="0" smtClean="0"/>
              <a:t>π</a:t>
            </a:r>
            <a:endParaRPr lang="ru-RU" dirty="0">
              <a:cs typeface="Arial" pitchFamily="34" charset="0"/>
            </a:endParaRPr>
          </a:p>
        </p:txBody>
      </p:sp>
      <p:pic>
        <p:nvPicPr>
          <p:cNvPr id="28675" name="Picture 9" descr="IMG_0116 (2) -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068638"/>
            <a:ext cx="309721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36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Task 4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 each of the figures below you can see a square of side 1 with a shaded area. The area is either a circle or several circles. In which figure is the shaded area the biggest?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Answer: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A: in 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B: in 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C: in 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D: in 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E : they have the same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areas.</a:t>
            </a:r>
            <a:endParaRPr lang="ru-RU" dirty="0"/>
          </a:p>
        </p:txBody>
      </p:sp>
      <p:pic>
        <p:nvPicPr>
          <p:cNvPr id="1029" name="Picture 6" descr="IMG_0115 -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3100"/>
            <a:ext cx="39782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IMG_0115 - копия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941888"/>
            <a:ext cx="39814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026" name="Формула" r:id="rId5" imgW="91440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3600"/>
          </a:xfrm>
        </p:spPr>
        <p:txBody>
          <a:bodyPr/>
          <a:lstStyle/>
          <a:p>
            <a:pPr eaLnBrk="1" hangingPunct="1"/>
            <a:r>
              <a:rPr lang="en-US" smtClean="0"/>
              <a:t>Task </a:t>
            </a:r>
            <a:r>
              <a:rPr lang="uk-UA" smtClean="0"/>
              <a:t>№</a:t>
            </a:r>
            <a:r>
              <a:rPr lang="en-US" smtClean="0"/>
              <a:t>5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8477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What is the proportion of the shaded area to the total area of the rectangle?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Answer: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A: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B: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C: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D: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E:</a:t>
            </a:r>
            <a:endParaRPr lang="ru-RU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971550" y="2781300"/>
          <a:ext cx="287338" cy="576263"/>
        </p:xfrm>
        <a:graphic>
          <a:graphicData uri="http://schemas.openxmlformats.org/presentationml/2006/ole">
            <p:oleObj spid="_x0000_s2052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971550" y="3644900"/>
          <a:ext cx="287338" cy="504825"/>
        </p:xfrm>
        <a:graphic>
          <a:graphicData uri="http://schemas.openxmlformats.org/presentationml/2006/ole">
            <p:oleObj spid="_x0000_s2054" name="Формула" r:id="rId4" imgW="139680" imgH="3934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042988" y="4437063"/>
          <a:ext cx="215900" cy="576262"/>
        </p:xfrm>
        <a:graphic>
          <a:graphicData uri="http://schemas.openxmlformats.org/presentationml/2006/ole">
            <p:oleObj spid="_x0000_s2055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971550" y="5300663"/>
          <a:ext cx="360363" cy="504825"/>
        </p:xfrm>
        <a:graphic>
          <a:graphicData uri="http://schemas.openxmlformats.org/presentationml/2006/ole">
            <p:oleObj spid="_x0000_s2056" name="Формула" r:id="rId6" imgW="203040" imgH="393480" progId="Equation.3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971550" y="6092825"/>
          <a:ext cx="550863" cy="504825"/>
        </p:xfrm>
        <a:graphic>
          <a:graphicData uri="http://schemas.openxmlformats.org/presentationml/2006/ole">
            <p:oleObj spid="_x0000_s2057" name="Формула" r:id="rId7" imgW="152280" imgH="393480" progId="Equation.3">
              <p:embed/>
            </p:oleObj>
          </a:graphicData>
        </a:graphic>
      </p:graphicFrame>
      <p:pic>
        <p:nvPicPr>
          <p:cNvPr id="2060" name="Picture 9" descr="IMG_0117 - копи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2997200"/>
            <a:ext cx="32416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201_html_m2d8946c3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44" r="5444"/>
          <a:stretch>
            <a:fillRect/>
          </a:stretch>
        </p:blipFill>
        <p:spPr>
          <a:xfrm>
            <a:off x="1064189" y="1719265"/>
            <a:ext cx="2757292" cy="331959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4" name="Текст 6"/>
          <p:cNvSpPr>
            <a:spLocks noGrp="1"/>
          </p:cNvSpPr>
          <p:nvPr>
            <p:ph type="body" sz="half" idx="2"/>
          </p:nvPr>
        </p:nvSpPr>
        <p:spPr>
          <a:xfrm>
            <a:off x="1403350" y="5373688"/>
            <a:ext cx="6048375" cy="57626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smtClean="0">
                <a:solidFill>
                  <a:srgbClr val="FFFF00"/>
                </a:solidFill>
              </a:rPr>
              <a:t>Thanks for your attention!</a:t>
            </a:r>
            <a:endParaRPr lang="ru-RU" sz="3600" smtClean="0">
              <a:solidFill>
                <a:srgbClr val="FFFF00"/>
              </a:solidFill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416425" y="1125538"/>
            <a:ext cx="4043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4416425" y="692150"/>
            <a:ext cx="4259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5364163" y="1773238"/>
            <a:ext cx="19446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nstantia" pitchFamily="18" charset="0"/>
              </a:rPr>
              <a:t>Ключ:</a:t>
            </a:r>
          </a:p>
          <a:p>
            <a:r>
              <a:rPr lang="ru-RU" sz="3200">
                <a:latin typeface="Constantia" pitchFamily="18" charset="0"/>
              </a:rPr>
              <a:t>1 </a:t>
            </a:r>
            <a:r>
              <a:rPr lang="ru-RU" sz="3200"/>
              <a:t>Д</a:t>
            </a:r>
          </a:p>
          <a:p>
            <a:r>
              <a:rPr lang="ru-RU" sz="3200">
                <a:latin typeface="Constantia" pitchFamily="18" charset="0"/>
              </a:rPr>
              <a:t>2</a:t>
            </a:r>
            <a:r>
              <a:rPr lang="ru-RU" sz="3200"/>
              <a:t>В</a:t>
            </a:r>
          </a:p>
          <a:p>
            <a:r>
              <a:rPr lang="ru-RU" sz="3200">
                <a:latin typeface="Constantia" pitchFamily="18" charset="0"/>
              </a:rPr>
              <a:t>3</a:t>
            </a:r>
            <a:r>
              <a:rPr lang="ru-RU" sz="3200"/>
              <a:t>В</a:t>
            </a:r>
          </a:p>
          <a:p>
            <a:r>
              <a:rPr lang="ru-RU" sz="3200">
                <a:latin typeface="Constantia" pitchFamily="18" charset="0"/>
              </a:rPr>
              <a:t>4</a:t>
            </a:r>
            <a:r>
              <a:rPr lang="ru-RU" sz="3200"/>
              <a:t>Е</a:t>
            </a:r>
          </a:p>
          <a:p>
            <a:r>
              <a:rPr lang="ru-RU" sz="3200">
                <a:latin typeface="Constantia" pitchFamily="18" charset="0"/>
              </a:rPr>
              <a:t>5</a:t>
            </a:r>
            <a:r>
              <a:rPr lang="ru-RU" sz="3200"/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330200" y="6350"/>
            <a:ext cx="8229600" cy="1143000"/>
          </a:xfrm>
        </p:spPr>
        <p:txBody>
          <a:bodyPr lIns="91440" rIns="91440" bIns="45720"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Цели:</a:t>
            </a:r>
          </a:p>
        </p:txBody>
      </p:sp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smtClean="0"/>
              <a:t>Обучающая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Научиться применять формулы площадей геометрических фигур при решении задач на их комбинации; научиться выполнять перевод с английского языка на русский с применением международной терминологии математических понятий.</a:t>
            </a:r>
            <a:endParaRPr lang="ru-RU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i="1" smtClean="0"/>
              <a:t>Развивающая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развивать правильную математическую речь; выдвигать и обосновывать гипотезы, предлагать способы их проверки</a:t>
            </a:r>
            <a:r>
              <a:rPr lang="ru-RU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/>
              <a:t>Воспитательная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воспитывать настойчивость, упорство, прилежание, самообладание</a:t>
            </a:r>
            <a:r>
              <a:rPr lang="ru-RU" smtClean="0">
                <a:latin typeface="Arial" charset="0"/>
              </a:rPr>
              <a:t>.</a:t>
            </a:r>
          </a:p>
        </p:txBody>
      </p:sp>
      <p:pic>
        <p:nvPicPr>
          <p:cNvPr id="14339" name="Picture 2" descr="C:\Users\Дмитрий\Downloads\__20140207_17088349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084763"/>
            <a:ext cx="1828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 lIns="91440" rIns="91440" bIns="45720"/>
          <a:lstStyle/>
          <a:p>
            <a:pPr eaLnBrk="1" hangingPunct="1"/>
            <a:r>
              <a:rPr lang="ru-RU" sz="3700" smtClean="0">
                <a:solidFill>
                  <a:schemeClr val="tx1"/>
                </a:solidFill>
              </a:rPr>
              <a:t>Подведение итогов. Рефлексия.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smtClean="0"/>
              <a:t>  После завершения занятия каждому ученику выдается    для заполнения бланк телеграммы, со следующей инструкцией: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smtClean="0"/>
              <a:t> Что вы думаете о прошедшем занятии?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smtClean="0"/>
              <a:t> Что было для вас важным?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smtClean="0"/>
              <a:t> Чему вы научились?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smtClean="0"/>
              <a:t> Что вам понравилось?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smtClean="0"/>
              <a:t> Что осталось неясным?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smtClean="0"/>
              <a:t> В каком направлении нам стоит продвигаться дальше?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smtClean="0"/>
              <a:t>     « Напишите, пожалуйста, об этом короткое послание – телеграмму из 11 слов. Я хочу узнать ваше мнение для того, чтобы учитывать его в дальнейшей работе».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34819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6950" y="1628775"/>
            <a:ext cx="30670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863600"/>
          </a:xfrm>
        </p:spPr>
        <p:txBody>
          <a:bodyPr lIns="91440" rIns="91440" bIns="45720"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Домашнее задание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229600" cy="4895850"/>
          </a:xfrm>
        </p:spPr>
        <p:txBody>
          <a:bodyPr/>
          <a:lstStyle/>
          <a:p>
            <a:pPr eaLnBrk="1" hangingPunct="1"/>
            <a:r>
              <a:rPr lang="ru-RU" smtClean="0"/>
              <a:t>Повторить терминологию геометрических фигур и их элементов; формулы для вычисления площади круга и многоугольников;</a:t>
            </a:r>
          </a:p>
          <a:p>
            <a:pPr eaLnBrk="1" hangingPunct="1"/>
            <a:r>
              <a:rPr lang="ru-RU" smtClean="0"/>
              <a:t> Составить и решить задачу на комбинацию геометрических фигур ( на английском и русском яз</a:t>
            </a:r>
            <a:r>
              <a:rPr lang="ru-RU" smtClean="0">
                <a:latin typeface="Arial" charset="0"/>
              </a:rPr>
              <a:t>.</a:t>
            </a:r>
            <a:r>
              <a:rPr lang="ru-RU" smtClean="0"/>
              <a:t>)</a:t>
            </a:r>
          </a:p>
        </p:txBody>
      </p:sp>
      <p:pic>
        <p:nvPicPr>
          <p:cNvPr id="35843" name="Picture 2" descr="C:\Users\Дмитрий\Downloads\__20140210_133999068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789363"/>
            <a:ext cx="27527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Благодарим за внимание!!!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89138"/>
            <a:ext cx="8280400" cy="4868862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lIns="91440" rIns="91440" bIns="4572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smtClean="0">
                <a:solidFill>
                  <a:schemeClr val="tx1"/>
                </a:solidFill>
              </a:rPr>
              <a:t>УУД</a:t>
            </a:r>
          </a:p>
        </p:txBody>
      </p:sp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6021387"/>
          </a:xfrm>
        </p:spPr>
        <p:txBody>
          <a:bodyPr/>
          <a:lstStyle/>
          <a:p>
            <a:pPr marL="1501775" lvl="4" indent="-433388" eaLnBrk="1" hangingPunct="1">
              <a:lnSpc>
                <a:spcPct val="90000"/>
              </a:lnSpc>
            </a:pPr>
            <a:r>
              <a:rPr lang="ru-RU" sz="1800" b="1" smtClean="0"/>
              <a:t>Предметные умения</a:t>
            </a:r>
            <a:r>
              <a:rPr lang="ru-RU" sz="1800" smtClean="0"/>
              <a:t>: владеют систематическими знаниями о плоских фигурах и их свойствах; умеют демонстрировать знание основных понятий </a:t>
            </a:r>
            <a:r>
              <a:rPr lang="ru-RU" sz="1600" smtClean="0"/>
              <a:t>на русском и английском языке,</a:t>
            </a:r>
            <a:r>
              <a:rPr lang="ru-RU" sz="1800" smtClean="0"/>
              <a:t> применять полученные знания для решения задач, контролировать процесс и результат учебной деятельности.</a:t>
            </a:r>
          </a:p>
          <a:p>
            <a:pPr marL="1501775" lvl="4" indent="-433388" eaLnBrk="1" hangingPunct="1">
              <a:lnSpc>
                <a:spcPct val="90000"/>
              </a:lnSpc>
            </a:pPr>
            <a:r>
              <a:rPr lang="ru-RU" sz="1800" b="1" smtClean="0"/>
              <a:t>Познавательные УУД: </a:t>
            </a:r>
            <a:r>
              <a:rPr lang="ru-RU" sz="1800" smtClean="0"/>
              <a:t>осуществляют логические действия, формулируют ответы на вопросы ( на двух языках).</a:t>
            </a:r>
          </a:p>
          <a:p>
            <a:pPr marL="1501775" lvl="4" indent="-433388" eaLnBrk="1" hangingPunct="1">
              <a:lnSpc>
                <a:spcPct val="90000"/>
              </a:lnSpc>
            </a:pPr>
            <a:r>
              <a:rPr lang="ru-RU" sz="1800" b="1" smtClean="0"/>
              <a:t>Регулятивные УУД: </a:t>
            </a:r>
            <a:r>
              <a:rPr lang="ru-RU" sz="1800" smtClean="0"/>
              <a:t>умеют самостоятельно ставить цели, выбирать и создавать алгоритмы для решения                         математических проблем, адекватно оценивать правильность или ошибочность выполнения учебной задачи,ее объективную трудность и собственные возможности ее решения.</a:t>
            </a:r>
          </a:p>
          <a:p>
            <a:pPr marL="1501775" lvl="4" indent="-433388" eaLnBrk="1" hangingPunct="1">
              <a:lnSpc>
                <a:spcPct val="90000"/>
              </a:lnSpc>
            </a:pPr>
            <a:r>
              <a:rPr lang="ru-RU" sz="1800" b="1" smtClean="0"/>
              <a:t>Коммуникативные УУД: </a:t>
            </a:r>
            <a:r>
              <a:rPr lang="ru-RU" sz="1800" smtClean="0"/>
              <a:t>учитывают разные мнения и стремятся к координации различных позиций в сотрудничестве; умеют ясно, точно и грамотно выражать свои мысли в устной и письменной речи.</a:t>
            </a:r>
          </a:p>
          <a:p>
            <a:pPr marL="1501775" lvl="4" indent="-433388" eaLnBrk="1" hangingPunct="1">
              <a:lnSpc>
                <a:spcPct val="90000"/>
              </a:lnSpc>
            </a:pPr>
            <a:r>
              <a:rPr lang="ru-RU" sz="1800" b="1" smtClean="0"/>
              <a:t>Личностные УУД: </a:t>
            </a:r>
            <a:r>
              <a:rPr lang="ru-RU" sz="1800" smtClean="0"/>
              <a:t>проявляют познавательный интерес к изучению предметов, креативность мышления, инициативность, активность и находчивость; формируют целостное мировоззрение, соответствующее современному уровню развития науки и общественной практики.</a:t>
            </a:r>
          </a:p>
        </p:txBody>
      </p:sp>
      <p:pic>
        <p:nvPicPr>
          <p:cNvPr id="15363" name="Picture 2" descr="C:\Users\Дмитрий\Downloads\__20140606_19153740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9415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628775"/>
            <a:ext cx="8229600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Arial" charset="0"/>
              </a:rPr>
              <a:t>    </a:t>
            </a:r>
            <a:r>
              <a:rPr lang="en-US" sz="2400" smtClean="0">
                <a:latin typeface="Times New Roman" pitchFamily="18" charset="0"/>
              </a:rPr>
              <a:t>Parallelogram</a:t>
            </a:r>
            <a:r>
              <a:rPr lang="ru-RU" sz="2400" smtClean="0"/>
              <a:t> - параллелограмм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	</a:t>
            </a:r>
            <a:r>
              <a:rPr lang="en-US" sz="2400" smtClean="0">
                <a:latin typeface="Times New Roman" pitchFamily="18" charset="0"/>
              </a:rPr>
              <a:t>Oval</a:t>
            </a:r>
            <a:r>
              <a:rPr lang="ru-RU" sz="2400" smtClean="0"/>
              <a:t> – овал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	</a:t>
            </a:r>
            <a:r>
              <a:rPr lang="en-US" sz="2400" smtClean="0">
                <a:latin typeface="Times New Roman" pitchFamily="18" charset="0"/>
              </a:rPr>
              <a:t>Triangle</a:t>
            </a:r>
            <a:r>
              <a:rPr lang="ru-RU" sz="2400" smtClean="0"/>
              <a:t> - треугольник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   </a:t>
            </a:r>
            <a:r>
              <a:rPr lang="ru-RU" sz="2400" smtClean="0">
                <a:latin typeface="Arial" charset="0"/>
              </a:rPr>
              <a:t> </a:t>
            </a:r>
            <a:r>
              <a:rPr lang="en-US" sz="2400" smtClean="0">
                <a:latin typeface="Times New Roman" pitchFamily="18" charset="0"/>
              </a:rPr>
              <a:t>Quadrangle</a:t>
            </a:r>
            <a:r>
              <a:rPr lang="ru-RU" sz="2400" smtClean="0"/>
              <a:t> - четырёхугольник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	</a:t>
            </a:r>
            <a:r>
              <a:rPr lang="en-US" sz="2400" smtClean="0">
                <a:latin typeface="Times New Roman" pitchFamily="18" charset="0"/>
              </a:rPr>
              <a:t>Rectangle</a:t>
            </a:r>
            <a:r>
              <a:rPr lang="ru-RU" sz="2400" smtClean="0"/>
              <a:t> - прямоугольник	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	</a:t>
            </a:r>
            <a:r>
              <a:rPr lang="en-US" sz="2400" smtClean="0">
                <a:latin typeface="Times New Roman" pitchFamily="18" charset="0"/>
              </a:rPr>
              <a:t>Rhombus</a:t>
            </a:r>
            <a:r>
              <a:rPr lang="ru-RU" sz="2400" smtClean="0"/>
              <a:t> - ромб	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	</a:t>
            </a:r>
            <a:r>
              <a:rPr lang="en-US" sz="2400" smtClean="0">
                <a:latin typeface="Times New Roman" pitchFamily="18" charset="0"/>
              </a:rPr>
              <a:t>Square</a:t>
            </a:r>
            <a:r>
              <a:rPr lang="ru-RU" sz="2400" smtClean="0"/>
              <a:t> - - квадрат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   </a:t>
            </a:r>
            <a:r>
              <a:rPr lang="ru-RU" sz="2400" smtClean="0">
                <a:latin typeface="Arial" charset="0"/>
              </a:rPr>
              <a:t> </a:t>
            </a:r>
            <a:r>
              <a:rPr lang="en-US" sz="2400" smtClean="0">
                <a:latin typeface="Times New Roman" pitchFamily="18" charset="0"/>
              </a:rPr>
              <a:t>Apex</a:t>
            </a:r>
            <a:r>
              <a:rPr lang="ru-RU" sz="2400" smtClean="0"/>
              <a:t> - вершина	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	</a:t>
            </a:r>
            <a:r>
              <a:rPr lang="en-US" sz="2400" smtClean="0">
                <a:latin typeface="Times New Roman" pitchFamily="18" charset="0"/>
              </a:rPr>
              <a:t>Side</a:t>
            </a:r>
            <a:r>
              <a:rPr lang="ru-RU" sz="2400" smtClean="0"/>
              <a:t> - сторона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	</a:t>
            </a:r>
            <a:r>
              <a:rPr lang="en-US" sz="2400" smtClean="0">
                <a:latin typeface="Times New Roman" pitchFamily="18" charset="0"/>
              </a:rPr>
              <a:t>Diagonal</a:t>
            </a:r>
            <a:r>
              <a:rPr lang="ru-RU" sz="2400" smtClean="0"/>
              <a:t> - диагональ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  </a:t>
            </a:r>
            <a:r>
              <a:rPr lang="ru-RU" sz="2400" smtClean="0">
                <a:latin typeface="Arial" charset="0"/>
              </a:rPr>
              <a:t> </a:t>
            </a:r>
            <a:r>
              <a:rPr lang="ru-RU" sz="2400" smtClean="0"/>
              <a:t> </a:t>
            </a:r>
            <a:r>
              <a:rPr lang="en-US" sz="2400" smtClean="0">
                <a:latin typeface="Times New Roman" pitchFamily="18" charset="0"/>
              </a:rPr>
              <a:t>Angle – </a:t>
            </a:r>
            <a:r>
              <a:rPr lang="ru-RU" sz="2400" smtClean="0"/>
              <a:t>угол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   </a:t>
            </a:r>
            <a:r>
              <a:rPr lang="en-US" sz="2400" smtClean="0">
                <a:latin typeface="Times New Roman" pitchFamily="18" charset="0"/>
              </a:rPr>
              <a:t>Circle-</a:t>
            </a:r>
            <a:r>
              <a:rPr lang="ru-RU" sz="2400" smtClean="0"/>
              <a:t>окружность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6" name="Рисунок 5" descr="16045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3978" y="2795137"/>
            <a:ext cx="3219415" cy="342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Rectangl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82423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461963" y="214313"/>
            <a:ext cx="8229600" cy="1143000"/>
          </a:xfrm>
        </p:spPr>
        <p:txBody>
          <a:bodyPr lIns="91440" rIns="91440" bIns="4572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smtClean="0">
                <a:solidFill>
                  <a:schemeClr val="tx1"/>
                </a:solidFill>
                <a:latin typeface="Arial" charset="0"/>
              </a:rPr>
              <a:t>Oval     		    Triangle	             	Quadrangle </a:t>
            </a:r>
            <a:r>
              <a:rPr lang="ru-RU" sz="1800" smtClean="0">
                <a:solidFill>
                  <a:schemeClr val="tx1"/>
                </a:solidFill>
              </a:rPr>
              <a:t>      </a:t>
            </a:r>
            <a:r>
              <a:rPr lang="en-US" sz="1800" smtClean="0">
                <a:solidFill>
                  <a:schemeClr val="tx1"/>
                </a:solidFill>
                <a:latin typeface="Arial" charset="0"/>
              </a:rPr>
              <a:t> Rectangle </a:t>
            </a:r>
            <a:r>
              <a:rPr lang="ru-RU" sz="1800" smtClean="0">
                <a:solidFill>
                  <a:schemeClr val="tx1"/>
                </a:solidFill>
              </a:rPr>
              <a:t/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en-US" sz="18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smtClean="0">
                <a:solidFill>
                  <a:schemeClr val="tx1"/>
                </a:solidFill>
              </a:rPr>
              <a:t/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en-US" sz="1800" smtClean="0">
                <a:solidFill>
                  <a:schemeClr val="tx1"/>
                </a:solidFill>
                <a:latin typeface="Arial" charset="0"/>
              </a:rPr>
              <a:t>   	                </a:t>
            </a:r>
            <a:r>
              <a:rPr lang="ru-RU" sz="1800" smtClean="0">
                <a:solidFill>
                  <a:schemeClr val="tx1"/>
                </a:solidFill>
              </a:rPr>
              <a:t>  </a:t>
            </a:r>
            <a:r>
              <a:rPr lang="en-US" sz="1800" smtClean="0">
                <a:solidFill>
                  <a:schemeClr val="tx1"/>
                </a:solidFill>
                <a:latin typeface="Arial" charset="0"/>
              </a:rPr>
              <a:t> Rhombus                 	Square </a:t>
            </a:r>
            <a:r>
              <a:rPr lang="ru-RU" sz="1800" smtClean="0">
                <a:solidFill>
                  <a:schemeClr val="tx1"/>
                </a:solidFill>
              </a:rPr>
              <a:t>               </a:t>
            </a:r>
            <a:r>
              <a:rPr lang="en-US" sz="1800" smtClean="0">
                <a:solidFill>
                  <a:schemeClr val="tx1"/>
                </a:solidFill>
                <a:latin typeface="Arial" charset="0"/>
              </a:rPr>
              <a:t> Apex                           Side     	           </a:t>
            </a:r>
            <a:r>
              <a:rPr lang="ru-RU" sz="1800" smtClean="0">
                <a:solidFill>
                  <a:schemeClr val="tx1"/>
                </a:solidFill>
              </a:rPr>
              <a:t>        </a:t>
            </a:r>
            <a:r>
              <a:rPr lang="en-US" sz="1800" smtClean="0">
                <a:solidFill>
                  <a:schemeClr val="tx1"/>
                </a:solidFill>
                <a:latin typeface="Arial" charset="0"/>
              </a:rPr>
              <a:t>Diagonal		Angle</a:t>
            </a:r>
            <a:r>
              <a:rPr lang="ru-RU" sz="37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250825" y="1700213"/>
            <a:ext cx="8229600" cy="51577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Установи соответствие:</a:t>
            </a:r>
          </a:p>
        </p:txBody>
      </p:sp>
      <p:grpSp>
        <p:nvGrpSpPr>
          <p:cNvPr id="17411" name="Group 4"/>
          <p:cNvGrpSpPr>
            <a:grpSpLocks noChangeAspect="1"/>
          </p:cNvGrpSpPr>
          <p:nvPr/>
        </p:nvGrpSpPr>
        <p:grpSpPr bwMode="auto">
          <a:xfrm>
            <a:off x="468313" y="2205038"/>
            <a:ext cx="3671887" cy="1944687"/>
            <a:chOff x="2874" y="3981"/>
            <a:chExt cx="7200" cy="1115"/>
          </a:xfrm>
        </p:grpSpPr>
        <p:sp>
          <p:nvSpPr>
            <p:cNvPr id="17468" name="AutoShape 5"/>
            <p:cNvSpPr>
              <a:spLocks noChangeAspect="1" noChangeArrowheads="1"/>
            </p:cNvSpPr>
            <p:nvPr/>
          </p:nvSpPr>
          <p:spPr bwMode="auto">
            <a:xfrm>
              <a:off x="2874" y="3981"/>
              <a:ext cx="7200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7469" name="Oval 6"/>
            <p:cNvSpPr>
              <a:spLocks noChangeArrowheads="1"/>
            </p:cNvSpPr>
            <p:nvPr/>
          </p:nvSpPr>
          <p:spPr bwMode="auto">
            <a:xfrm>
              <a:off x="3862" y="4260"/>
              <a:ext cx="988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7470" name="Line 7"/>
            <p:cNvSpPr>
              <a:spLocks noChangeShapeType="1"/>
            </p:cNvSpPr>
            <p:nvPr/>
          </p:nvSpPr>
          <p:spPr bwMode="auto">
            <a:xfrm>
              <a:off x="5556" y="4399"/>
              <a:ext cx="706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1" name="Line 8"/>
            <p:cNvSpPr>
              <a:spLocks noChangeShapeType="1"/>
            </p:cNvSpPr>
            <p:nvPr/>
          </p:nvSpPr>
          <p:spPr bwMode="auto">
            <a:xfrm>
              <a:off x="6262" y="4956"/>
              <a:ext cx="1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2" name="Line 9"/>
            <p:cNvSpPr>
              <a:spLocks noChangeShapeType="1"/>
            </p:cNvSpPr>
            <p:nvPr/>
          </p:nvSpPr>
          <p:spPr bwMode="auto">
            <a:xfrm>
              <a:off x="5556" y="4399"/>
              <a:ext cx="1836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3" name="Line 10"/>
            <p:cNvSpPr>
              <a:spLocks noChangeShapeType="1"/>
            </p:cNvSpPr>
            <p:nvPr/>
          </p:nvSpPr>
          <p:spPr bwMode="auto">
            <a:xfrm flipV="1">
              <a:off x="7956" y="4120"/>
              <a:ext cx="1412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4" name="Line 11"/>
            <p:cNvSpPr>
              <a:spLocks noChangeShapeType="1"/>
            </p:cNvSpPr>
            <p:nvPr/>
          </p:nvSpPr>
          <p:spPr bwMode="auto">
            <a:xfrm>
              <a:off x="7956" y="4260"/>
              <a:ext cx="424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5" name="Line 12"/>
            <p:cNvSpPr>
              <a:spLocks noChangeShapeType="1"/>
            </p:cNvSpPr>
            <p:nvPr/>
          </p:nvSpPr>
          <p:spPr bwMode="auto">
            <a:xfrm>
              <a:off x="8380" y="4956"/>
              <a:ext cx="1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6" name="Line 13"/>
            <p:cNvSpPr>
              <a:spLocks noChangeShapeType="1"/>
            </p:cNvSpPr>
            <p:nvPr/>
          </p:nvSpPr>
          <p:spPr bwMode="auto">
            <a:xfrm>
              <a:off x="9368" y="4120"/>
              <a:ext cx="424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7" name="Line 14"/>
            <p:cNvSpPr>
              <a:spLocks noChangeShapeType="1"/>
            </p:cNvSpPr>
            <p:nvPr/>
          </p:nvSpPr>
          <p:spPr bwMode="auto">
            <a:xfrm flipV="1">
              <a:off x="7956" y="4120"/>
              <a:ext cx="1412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12" name="Group 15"/>
          <p:cNvGrpSpPr>
            <a:grpSpLocks noChangeAspect="1"/>
          </p:cNvGrpSpPr>
          <p:nvPr/>
        </p:nvGrpSpPr>
        <p:grpSpPr bwMode="auto">
          <a:xfrm>
            <a:off x="179388" y="3860800"/>
            <a:ext cx="3529012" cy="3384550"/>
            <a:chOff x="2874" y="4701"/>
            <a:chExt cx="7200" cy="1812"/>
          </a:xfrm>
        </p:grpSpPr>
        <p:sp>
          <p:nvSpPr>
            <p:cNvPr id="17461" name="AutoShape 16"/>
            <p:cNvSpPr>
              <a:spLocks noChangeAspect="1" noChangeArrowheads="1"/>
            </p:cNvSpPr>
            <p:nvPr/>
          </p:nvSpPr>
          <p:spPr bwMode="auto">
            <a:xfrm>
              <a:off x="2874" y="4701"/>
              <a:ext cx="7200" cy="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7462" name="Rectangle 17"/>
            <p:cNvSpPr>
              <a:spLocks noChangeArrowheads="1"/>
            </p:cNvSpPr>
            <p:nvPr/>
          </p:nvSpPr>
          <p:spPr bwMode="auto">
            <a:xfrm>
              <a:off x="3862" y="5119"/>
              <a:ext cx="1553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7463" name="Line 18"/>
            <p:cNvSpPr>
              <a:spLocks noChangeShapeType="1"/>
            </p:cNvSpPr>
            <p:nvPr/>
          </p:nvSpPr>
          <p:spPr bwMode="auto">
            <a:xfrm flipH="1">
              <a:off x="5980" y="4980"/>
              <a:ext cx="423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4" name="Line 19"/>
            <p:cNvSpPr>
              <a:spLocks noChangeShapeType="1"/>
            </p:cNvSpPr>
            <p:nvPr/>
          </p:nvSpPr>
          <p:spPr bwMode="auto">
            <a:xfrm>
              <a:off x="5980" y="5676"/>
              <a:ext cx="423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5" name="Line 20"/>
            <p:cNvSpPr>
              <a:spLocks noChangeShapeType="1"/>
            </p:cNvSpPr>
            <p:nvPr/>
          </p:nvSpPr>
          <p:spPr bwMode="auto">
            <a:xfrm flipV="1">
              <a:off x="6403" y="5676"/>
              <a:ext cx="424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6" name="Line 21"/>
            <p:cNvSpPr>
              <a:spLocks noChangeShapeType="1"/>
            </p:cNvSpPr>
            <p:nvPr/>
          </p:nvSpPr>
          <p:spPr bwMode="auto">
            <a:xfrm>
              <a:off x="6403" y="4980"/>
              <a:ext cx="424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7" name="Rectangle 22"/>
            <p:cNvSpPr>
              <a:spLocks noChangeArrowheads="1"/>
            </p:cNvSpPr>
            <p:nvPr/>
          </p:nvSpPr>
          <p:spPr bwMode="auto">
            <a:xfrm>
              <a:off x="7956" y="5119"/>
              <a:ext cx="847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17413" name="Group 23"/>
          <p:cNvGrpSpPr>
            <a:grpSpLocks noChangeAspect="1"/>
          </p:cNvGrpSpPr>
          <p:nvPr/>
        </p:nvGrpSpPr>
        <p:grpSpPr bwMode="auto">
          <a:xfrm>
            <a:off x="4284663" y="4149725"/>
            <a:ext cx="4859337" cy="2159000"/>
            <a:chOff x="2698" y="10200"/>
            <a:chExt cx="5788" cy="1115"/>
          </a:xfrm>
        </p:grpSpPr>
        <p:sp>
          <p:nvSpPr>
            <p:cNvPr id="17446" name="AutoShape 24"/>
            <p:cNvSpPr>
              <a:spLocks noChangeAspect="1" noChangeArrowheads="1"/>
            </p:cNvSpPr>
            <p:nvPr/>
          </p:nvSpPr>
          <p:spPr bwMode="auto">
            <a:xfrm>
              <a:off x="2698" y="10200"/>
              <a:ext cx="5788" cy="111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7447" name="Line 25"/>
            <p:cNvSpPr>
              <a:spLocks noChangeShapeType="1"/>
            </p:cNvSpPr>
            <p:nvPr/>
          </p:nvSpPr>
          <p:spPr bwMode="auto">
            <a:xfrm flipH="1">
              <a:off x="2698" y="10200"/>
              <a:ext cx="423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26"/>
            <p:cNvSpPr>
              <a:spLocks noChangeShapeType="1"/>
            </p:cNvSpPr>
            <p:nvPr/>
          </p:nvSpPr>
          <p:spPr bwMode="auto">
            <a:xfrm>
              <a:off x="2698" y="10896"/>
              <a:ext cx="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Line 27"/>
            <p:cNvSpPr>
              <a:spLocks noChangeShapeType="1"/>
            </p:cNvSpPr>
            <p:nvPr/>
          </p:nvSpPr>
          <p:spPr bwMode="auto">
            <a:xfrm>
              <a:off x="3121" y="10200"/>
              <a:ext cx="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28"/>
            <p:cNvSpPr>
              <a:spLocks noChangeShapeType="1"/>
            </p:cNvSpPr>
            <p:nvPr/>
          </p:nvSpPr>
          <p:spPr bwMode="auto">
            <a:xfrm flipH="1">
              <a:off x="3686" y="10200"/>
              <a:ext cx="423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29"/>
            <p:cNvSpPr>
              <a:spLocks noChangeShapeType="1"/>
            </p:cNvSpPr>
            <p:nvPr/>
          </p:nvSpPr>
          <p:spPr bwMode="auto">
            <a:xfrm flipH="1">
              <a:off x="4250" y="10200"/>
              <a:ext cx="424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2" name="Line 30"/>
            <p:cNvSpPr>
              <a:spLocks noChangeShapeType="1"/>
            </p:cNvSpPr>
            <p:nvPr/>
          </p:nvSpPr>
          <p:spPr bwMode="auto">
            <a:xfrm>
              <a:off x="4674" y="10200"/>
              <a:ext cx="424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3" name="Line 31"/>
            <p:cNvSpPr>
              <a:spLocks noChangeShapeType="1"/>
            </p:cNvSpPr>
            <p:nvPr/>
          </p:nvSpPr>
          <p:spPr bwMode="auto">
            <a:xfrm>
              <a:off x="4250" y="10757"/>
              <a:ext cx="424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4" name="Line 32"/>
            <p:cNvSpPr>
              <a:spLocks noChangeShapeType="1"/>
            </p:cNvSpPr>
            <p:nvPr/>
          </p:nvSpPr>
          <p:spPr bwMode="auto">
            <a:xfrm flipH="1">
              <a:off x="4674" y="10757"/>
              <a:ext cx="424" cy="5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5" name="Rectangle 33"/>
            <p:cNvSpPr>
              <a:spLocks noChangeArrowheads="1"/>
            </p:cNvSpPr>
            <p:nvPr/>
          </p:nvSpPr>
          <p:spPr bwMode="auto">
            <a:xfrm>
              <a:off x="6086" y="10200"/>
              <a:ext cx="425" cy="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7456" name="Line 34"/>
            <p:cNvSpPr>
              <a:spLocks noChangeShapeType="1"/>
            </p:cNvSpPr>
            <p:nvPr/>
          </p:nvSpPr>
          <p:spPr bwMode="auto">
            <a:xfrm>
              <a:off x="6086" y="10200"/>
              <a:ext cx="423" cy="9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7" name="Line 35"/>
            <p:cNvSpPr>
              <a:spLocks noChangeShapeType="1"/>
            </p:cNvSpPr>
            <p:nvPr/>
          </p:nvSpPr>
          <p:spPr bwMode="auto">
            <a:xfrm>
              <a:off x="7498" y="10200"/>
              <a:ext cx="0" cy="8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8" name="Line 36"/>
            <p:cNvSpPr>
              <a:spLocks noChangeShapeType="1"/>
            </p:cNvSpPr>
            <p:nvPr/>
          </p:nvSpPr>
          <p:spPr bwMode="auto">
            <a:xfrm>
              <a:off x="7498" y="11036"/>
              <a:ext cx="8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9" name="Line 37"/>
            <p:cNvSpPr>
              <a:spLocks noChangeShapeType="1"/>
            </p:cNvSpPr>
            <p:nvPr/>
          </p:nvSpPr>
          <p:spPr bwMode="auto">
            <a:xfrm>
              <a:off x="7498" y="10200"/>
              <a:ext cx="84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0" name="Line 38"/>
            <p:cNvSpPr>
              <a:spLocks noChangeShapeType="1"/>
            </p:cNvSpPr>
            <p:nvPr/>
          </p:nvSpPr>
          <p:spPr bwMode="auto">
            <a:xfrm>
              <a:off x="8345" y="10200"/>
              <a:ext cx="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14" name="Group 39"/>
          <p:cNvGrpSpPr>
            <a:grpSpLocks noChangeAspect="1"/>
          </p:cNvGrpSpPr>
          <p:nvPr/>
        </p:nvGrpSpPr>
        <p:grpSpPr bwMode="auto">
          <a:xfrm>
            <a:off x="5292725" y="2565400"/>
            <a:ext cx="2286000" cy="800100"/>
            <a:chOff x="4286" y="11745"/>
            <a:chExt cx="2823" cy="976"/>
          </a:xfrm>
        </p:grpSpPr>
        <p:sp>
          <p:nvSpPr>
            <p:cNvPr id="17441" name="AutoShape 40"/>
            <p:cNvSpPr>
              <a:spLocks noChangeAspect="1" noChangeArrowheads="1"/>
            </p:cNvSpPr>
            <p:nvPr/>
          </p:nvSpPr>
          <p:spPr bwMode="auto">
            <a:xfrm>
              <a:off x="4286" y="11745"/>
              <a:ext cx="2823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7442" name="Line 41"/>
            <p:cNvSpPr>
              <a:spLocks noChangeShapeType="1"/>
            </p:cNvSpPr>
            <p:nvPr/>
          </p:nvSpPr>
          <p:spPr bwMode="auto">
            <a:xfrm flipV="1">
              <a:off x="4286" y="11745"/>
              <a:ext cx="846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Line 42"/>
            <p:cNvSpPr>
              <a:spLocks noChangeShapeType="1"/>
            </p:cNvSpPr>
            <p:nvPr/>
          </p:nvSpPr>
          <p:spPr bwMode="auto">
            <a:xfrm>
              <a:off x="4286" y="12720"/>
              <a:ext cx="19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Line 43"/>
            <p:cNvSpPr>
              <a:spLocks noChangeShapeType="1"/>
            </p:cNvSpPr>
            <p:nvPr/>
          </p:nvSpPr>
          <p:spPr bwMode="auto">
            <a:xfrm>
              <a:off x="5133" y="11745"/>
              <a:ext cx="19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44"/>
            <p:cNvSpPr>
              <a:spLocks noChangeShapeType="1"/>
            </p:cNvSpPr>
            <p:nvPr/>
          </p:nvSpPr>
          <p:spPr bwMode="auto">
            <a:xfrm flipH="1">
              <a:off x="6262" y="11745"/>
              <a:ext cx="847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15" name="Group 4"/>
          <p:cNvGrpSpPr>
            <a:grpSpLocks noChangeAspect="1"/>
          </p:cNvGrpSpPr>
          <p:nvPr/>
        </p:nvGrpSpPr>
        <p:grpSpPr bwMode="auto">
          <a:xfrm>
            <a:off x="468313" y="2205038"/>
            <a:ext cx="3671887" cy="1944687"/>
            <a:chOff x="2874" y="3981"/>
            <a:chExt cx="7200" cy="1115"/>
          </a:xfrm>
        </p:grpSpPr>
        <p:sp>
          <p:nvSpPr>
            <p:cNvPr id="17431" name="AutoShape 5"/>
            <p:cNvSpPr>
              <a:spLocks noChangeAspect="1" noChangeArrowheads="1"/>
            </p:cNvSpPr>
            <p:nvPr/>
          </p:nvSpPr>
          <p:spPr bwMode="auto">
            <a:xfrm>
              <a:off x="2874" y="3981"/>
              <a:ext cx="7200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7432" name="Oval 6"/>
            <p:cNvSpPr>
              <a:spLocks noChangeArrowheads="1"/>
            </p:cNvSpPr>
            <p:nvPr/>
          </p:nvSpPr>
          <p:spPr bwMode="auto">
            <a:xfrm>
              <a:off x="3862" y="4260"/>
              <a:ext cx="988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7433" name="Line 7"/>
            <p:cNvSpPr>
              <a:spLocks noChangeShapeType="1"/>
            </p:cNvSpPr>
            <p:nvPr/>
          </p:nvSpPr>
          <p:spPr bwMode="auto">
            <a:xfrm>
              <a:off x="5556" y="4399"/>
              <a:ext cx="706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Line 8"/>
            <p:cNvSpPr>
              <a:spLocks noChangeShapeType="1"/>
            </p:cNvSpPr>
            <p:nvPr/>
          </p:nvSpPr>
          <p:spPr bwMode="auto">
            <a:xfrm>
              <a:off x="6262" y="4956"/>
              <a:ext cx="1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Line 9"/>
            <p:cNvSpPr>
              <a:spLocks noChangeShapeType="1"/>
            </p:cNvSpPr>
            <p:nvPr/>
          </p:nvSpPr>
          <p:spPr bwMode="auto">
            <a:xfrm>
              <a:off x="5556" y="4399"/>
              <a:ext cx="1836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Line 10"/>
            <p:cNvSpPr>
              <a:spLocks noChangeShapeType="1"/>
            </p:cNvSpPr>
            <p:nvPr/>
          </p:nvSpPr>
          <p:spPr bwMode="auto">
            <a:xfrm flipV="1">
              <a:off x="7956" y="4120"/>
              <a:ext cx="1412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Line 11"/>
            <p:cNvSpPr>
              <a:spLocks noChangeShapeType="1"/>
            </p:cNvSpPr>
            <p:nvPr/>
          </p:nvSpPr>
          <p:spPr bwMode="auto">
            <a:xfrm>
              <a:off x="7956" y="4260"/>
              <a:ext cx="424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Line 12"/>
            <p:cNvSpPr>
              <a:spLocks noChangeShapeType="1"/>
            </p:cNvSpPr>
            <p:nvPr/>
          </p:nvSpPr>
          <p:spPr bwMode="auto">
            <a:xfrm>
              <a:off x="8380" y="4956"/>
              <a:ext cx="1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Line 13"/>
            <p:cNvSpPr>
              <a:spLocks noChangeShapeType="1"/>
            </p:cNvSpPr>
            <p:nvPr/>
          </p:nvSpPr>
          <p:spPr bwMode="auto">
            <a:xfrm>
              <a:off x="9368" y="4120"/>
              <a:ext cx="424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Line 14"/>
            <p:cNvSpPr>
              <a:spLocks noChangeShapeType="1"/>
            </p:cNvSpPr>
            <p:nvPr/>
          </p:nvSpPr>
          <p:spPr bwMode="auto">
            <a:xfrm flipV="1">
              <a:off x="7956" y="4120"/>
              <a:ext cx="1412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16" name="Group 4"/>
          <p:cNvGrpSpPr>
            <a:grpSpLocks noChangeAspect="1"/>
          </p:cNvGrpSpPr>
          <p:nvPr/>
        </p:nvGrpSpPr>
        <p:grpSpPr bwMode="auto">
          <a:xfrm>
            <a:off x="468313" y="2205038"/>
            <a:ext cx="3671887" cy="1944687"/>
            <a:chOff x="2874" y="3981"/>
            <a:chExt cx="7200" cy="1115"/>
          </a:xfrm>
        </p:grpSpPr>
        <p:sp>
          <p:nvSpPr>
            <p:cNvPr id="17421" name="AutoShape 5"/>
            <p:cNvSpPr>
              <a:spLocks noChangeAspect="1" noChangeArrowheads="1"/>
            </p:cNvSpPr>
            <p:nvPr/>
          </p:nvSpPr>
          <p:spPr bwMode="auto">
            <a:xfrm>
              <a:off x="2874" y="3981"/>
              <a:ext cx="7200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7422" name="Oval 6"/>
            <p:cNvSpPr>
              <a:spLocks noChangeArrowheads="1"/>
            </p:cNvSpPr>
            <p:nvPr/>
          </p:nvSpPr>
          <p:spPr bwMode="auto">
            <a:xfrm>
              <a:off x="3862" y="4260"/>
              <a:ext cx="988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7423" name="Line 7"/>
            <p:cNvSpPr>
              <a:spLocks noChangeShapeType="1"/>
            </p:cNvSpPr>
            <p:nvPr/>
          </p:nvSpPr>
          <p:spPr bwMode="auto">
            <a:xfrm>
              <a:off x="5556" y="4399"/>
              <a:ext cx="706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Line 8"/>
            <p:cNvSpPr>
              <a:spLocks noChangeShapeType="1"/>
            </p:cNvSpPr>
            <p:nvPr/>
          </p:nvSpPr>
          <p:spPr bwMode="auto">
            <a:xfrm>
              <a:off x="6262" y="4956"/>
              <a:ext cx="1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Line 9"/>
            <p:cNvSpPr>
              <a:spLocks noChangeShapeType="1"/>
            </p:cNvSpPr>
            <p:nvPr/>
          </p:nvSpPr>
          <p:spPr bwMode="auto">
            <a:xfrm>
              <a:off x="5556" y="4399"/>
              <a:ext cx="1836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Line 10"/>
            <p:cNvSpPr>
              <a:spLocks noChangeShapeType="1"/>
            </p:cNvSpPr>
            <p:nvPr/>
          </p:nvSpPr>
          <p:spPr bwMode="auto">
            <a:xfrm flipV="1">
              <a:off x="7956" y="4120"/>
              <a:ext cx="1412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Line 11"/>
            <p:cNvSpPr>
              <a:spLocks noChangeShapeType="1"/>
            </p:cNvSpPr>
            <p:nvPr/>
          </p:nvSpPr>
          <p:spPr bwMode="auto">
            <a:xfrm>
              <a:off x="7956" y="4260"/>
              <a:ext cx="424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Line 12"/>
            <p:cNvSpPr>
              <a:spLocks noChangeShapeType="1"/>
            </p:cNvSpPr>
            <p:nvPr/>
          </p:nvSpPr>
          <p:spPr bwMode="auto">
            <a:xfrm>
              <a:off x="8380" y="4956"/>
              <a:ext cx="1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Line 13"/>
            <p:cNvSpPr>
              <a:spLocks noChangeShapeType="1"/>
            </p:cNvSpPr>
            <p:nvPr/>
          </p:nvSpPr>
          <p:spPr bwMode="auto">
            <a:xfrm>
              <a:off x="9368" y="4120"/>
              <a:ext cx="424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Line 14"/>
            <p:cNvSpPr>
              <a:spLocks noChangeShapeType="1"/>
            </p:cNvSpPr>
            <p:nvPr/>
          </p:nvSpPr>
          <p:spPr bwMode="auto">
            <a:xfrm flipV="1">
              <a:off x="7956" y="4120"/>
              <a:ext cx="1412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7" name="Oval 69"/>
          <p:cNvSpPr>
            <a:spLocks noChangeArrowheads="1"/>
          </p:cNvSpPr>
          <p:nvPr/>
        </p:nvSpPr>
        <p:spPr bwMode="auto">
          <a:xfrm>
            <a:off x="7812088" y="2708275"/>
            <a:ext cx="800100" cy="800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7418" name="Rectangle 70"/>
          <p:cNvSpPr>
            <a:spLocks noChangeArrowheads="1"/>
          </p:cNvSpPr>
          <p:nvPr/>
        </p:nvSpPr>
        <p:spPr bwMode="auto">
          <a:xfrm>
            <a:off x="3895725" y="3246438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Constantia" pitchFamily="18" charset="0"/>
              </a:rPr>
              <a:t>	    </a:t>
            </a:r>
          </a:p>
        </p:txBody>
      </p:sp>
      <p:sp>
        <p:nvSpPr>
          <p:cNvPr id="17419" name="Rectangle 71"/>
          <p:cNvSpPr>
            <a:spLocks noChangeArrowheads="1"/>
          </p:cNvSpPr>
          <p:nvPr/>
        </p:nvSpPr>
        <p:spPr bwMode="auto">
          <a:xfrm>
            <a:off x="6459538" y="1873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7420" name="Rectangle 72"/>
          <p:cNvSpPr>
            <a:spLocks noChangeArrowheads="1"/>
          </p:cNvSpPr>
          <p:nvPr/>
        </p:nvSpPr>
        <p:spPr bwMode="auto">
          <a:xfrm>
            <a:off x="6732588" y="1125538"/>
            <a:ext cx="1144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 </a:t>
            </a:r>
            <a:r>
              <a:rPr lang="en-US">
                <a:latin typeface="Constantia" pitchFamily="18" charset="0"/>
              </a:rPr>
              <a:t>Cir</a:t>
            </a:r>
            <a:r>
              <a:rPr lang="ru-RU">
                <a:latin typeface="Constantia" pitchFamily="18" charset="0"/>
              </a:rPr>
              <a:t>с</a:t>
            </a:r>
            <a:r>
              <a:rPr lang="en-US">
                <a:latin typeface="Constantia" pitchFamily="18" charset="0"/>
              </a:rPr>
              <a:t>l</a:t>
            </a:r>
            <a:r>
              <a:rPr lang="ru-RU">
                <a:latin typeface="Constantia" pitchFamily="18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419475" y="188913"/>
            <a:ext cx="2881313" cy="8636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FFF00"/>
                </a:solidFill>
              </a:rPr>
              <a:t>Polygon</a:t>
            </a:r>
            <a:endParaRPr lang="ru-RU" sz="4800" smtClean="0">
              <a:solidFill>
                <a:srgbClr val="FFFF00"/>
              </a:solidFill>
            </a:endParaRPr>
          </a:p>
        </p:txBody>
      </p:sp>
      <p:sp>
        <p:nvSpPr>
          <p:cNvPr id="1843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smtClean="0">
                <a:latin typeface="Calibri" pitchFamily="34" charset="0"/>
              </a:rPr>
              <a:t>A POLYGONE is a many-sided shape. Sides and angles are the same. Quadrilateral has  4 sides and  4 angles</a:t>
            </a:r>
            <a:r>
              <a:rPr lang="en-US" sz="3600" smtClean="0"/>
              <a:t>.</a:t>
            </a:r>
            <a:endParaRPr lang="ru-RU" sz="3600" smtClean="0"/>
          </a:p>
        </p:txBody>
      </p:sp>
      <p:pic>
        <p:nvPicPr>
          <p:cNvPr id="5" name="Содержимое 4" descr="17d13e2aff00b9821c7e42370c380643_i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988840"/>
            <a:ext cx="4438650" cy="2847975"/>
          </a:xfrm>
          <a:ln>
            <a:noFill/>
          </a:ln>
          <a:effectLst>
            <a:softEdge rad="1125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692275" y="0"/>
            <a:ext cx="4895850" cy="119697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Types of quadrilaterals</a:t>
            </a:r>
            <a:endParaRPr lang="ru-RU" sz="3600" smtClean="0">
              <a:solidFill>
                <a:srgbClr val="FFFF00"/>
              </a:solidFill>
            </a:endParaRPr>
          </a:p>
        </p:txBody>
      </p:sp>
      <p:sp>
        <p:nvSpPr>
          <p:cNvPr id="19458" name="Текст 3"/>
          <p:cNvSpPr>
            <a:spLocks noGrp="1"/>
          </p:cNvSpPr>
          <p:nvPr>
            <p:ph type="body" idx="2"/>
          </p:nvPr>
        </p:nvSpPr>
        <p:spPr>
          <a:xfrm>
            <a:off x="457200" y="1773238"/>
            <a:ext cx="2962275" cy="4608512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Calibri" pitchFamily="34" charset="0"/>
              </a:rPr>
              <a:t>Parallelogram has two pairs of parallel sides. Its parallel sides are equal. Its opposite angles are equal too.</a:t>
            </a:r>
          </a:p>
          <a:p>
            <a:pPr eaLnBrk="1" hangingPunct="1"/>
            <a:r>
              <a:rPr lang="en-US" sz="2000" smtClean="0">
                <a:latin typeface="Calibri" pitchFamily="34" charset="0"/>
              </a:rPr>
              <a:t>Rhombus  is parallelogram too. Its sides are all equal. </a:t>
            </a:r>
          </a:p>
          <a:p>
            <a:pPr eaLnBrk="1" hangingPunct="1"/>
            <a:r>
              <a:rPr lang="en-US" sz="2000" smtClean="0">
                <a:latin typeface="Calibri" pitchFamily="34" charset="0"/>
              </a:rPr>
              <a:t>Square has  all equal sides and all equal angles too. </a:t>
            </a:r>
          </a:p>
          <a:p>
            <a:pPr eaLnBrk="1" hangingPunct="1"/>
            <a:r>
              <a:rPr lang="en-US" sz="2000" smtClean="0">
                <a:latin typeface="Calibri" pitchFamily="34" charset="0"/>
              </a:rPr>
              <a:t>Rectangle is  a parallelogram  which has all equal angles. </a:t>
            </a:r>
          </a:p>
          <a:p>
            <a:pPr eaLnBrk="1" hangingPunct="1"/>
            <a:r>
              <a:rPr lang="en-US" sz="2000" smtClean="0">
                <a:latin typeface="Calibri" pitchFamily="34" charset="0"/>
              </a:rPr>
              <a:t>Trapezoid has only two parallel sides.</a:t>
            </a:r>
          </a:p>
          <a:p>
            <a:pPr eaLnBrk="1" hangingPunct="1"/>
            <a:endParaRPr lang="ru-RU" sz="2000" smtClean="0">
              <a:latin typeface="Calibri" pitchFamily="34" charset="0"/>
            </a:endParaRPr>
          </a:p>
        </p:txBody>
      </p:sp>
      <p:pic>
        <p:nvPicPr>
          <p:cNvPr id="19459" name="Содержимое 4" descr="2660331_orig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636500" y="1268413"/>
            <a:ext cx="2801938" cy="1471612"/>
          </a:xfrm>
        </p:spPr>
      </p:pic>
      <p:sp>
        <p:nvSpPr>
          <p:cNvPr id="6" name="Параллелограмм 5"/>
          <p:cNvSpPr/>
          <p:nvPr/>
        </p:nvSpPr>
        <p:spPr>
          <a:xfrm>
            <a:off x="3924300" y="1268413"/>
            <a:ext cx="2303463" cy="914400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4388" y="765175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5867400" y="4581525"/>
            <a:ext cx="1657350" cy="121602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4300" y="3284538"/>
            <a:ext cx="1922463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6732588" y="2781300"/>
            <a:ext cx="914400" cy="9144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 rot="10800000" flipH="1" flipV="1">
            <a:off x="3851275" y="2420938"/>
            <a:ext cx="216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Parallelogram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7235825" y="1844675"/>
            <a:ext cx="1081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Square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3924300" y="436562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Rectangle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6659563" y="38608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Rhombus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9469" name="TextBox 14"/>
          <p:cNvSpPr txBox="1">
            <a:spLocks noChangeArrowheads="1"/>
          </p:cNvSpPr>
          <p:nvPr/>
        </p:nvSpPr>
        <p:spPr bwMode="auto">
          <a:xfrm>
            <a:off x="5795963" y="5949950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Trapezoid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1763713" y="333375"/>
            <a:ext cx="6769100" cy="8636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FF00"/>
                </a:solidFill>
              </a:rPr>
              <a:t>You must know</a:t>
            </a:r>
            <a:endParaRPr lang="ru-RU" sz="5400" smtClean="0">
              <a:solidFill>
                <a:srgbClr val="FFFF00"/>
              </a:solidFill>
            </a:endParaRPr>
          </a:p>
        </p:txBody>
      </p:sp>
      <p:sp>
        <p:nvSpPr>
          <p:cNvPr id="20482" name="Текст 3"/>
          <p:cNvSpPr>
            <a:spLocks noGrp="1"/>
          </p:cNvSpPr>
          <p:nvPr>
            <p:ph type="body" idx="2"/>
          </p:nvPr>
        </p:nvSpPr>
        <p:spPr>
          <a:xfrm>
            <a:off x="457200" y="1773238"/>
            <a:ext cx="3322638" cy="4103687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alibri" pitchFamily="34" charset="0"/>
              </a:rPr>
              <a:t>The diagonals of a parallelogram are divided in half by the point of intersection.</a:t>
            </a:r>
            <a:endParaRPr lang="ru-RU" sz="3600" smtClean="0">
              <a:latin typeface="Calibri" pitchFamily="34" charset="0"/>
            </a:endParaRPr>
          </a:p>
        </p:txBody>
      </p:sp>
      <p:pic>
        <p:nvPicPr>
          <p:cNvPr id="5" name="Содержимое 4" descr="1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54291" y="2895451"/>
            <a:ext cx="3353268" cy="21338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6"/>
          <p:cNvSpPr>
            <a:spLocks noGrp="1"/>
          </p:cNvSpPr>
          <p:nvPr>
            <p:ph type="body" idx="2"/>
          </p:nvPr>
        </p:nvSpPr>
        <p:spPr>
          <a:xfrm>
            <a:off x="468313" y="404813"/>
            <a:ext cx="3008312" cy="5721350"/>
          </a:xfrm>
        </p:spPr>
        <p:txBody>
          <a:bodyPr/>
          <a:lstStyle/>
          <a:p>
            <a:pPr eaLnBrk="1" hangingPunct="1"/>
            <a:r>
              <a:rPr lang="en-US" sz="4400" smtClean="0"/>
              <a:t>The diagonals of a rectangle and a square are  equal</a:t>
            </a:r>
            <a:endParaRPr lang="ru-RU" sz="4400" smtClean="0"/>
          </a:p>
        </p:txBody>
      </p:sp>
      <p:pic>
        <p:nvPicPr>
          <p:cNvPr id="8" name="Содержимое 7" descr="img1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169" b="11538"/>
          <a:stretch>
            <a:fillRect/>
          </a:stretch>
        </p:blipFill>
        <p:spPr>
          <a:xfrm>
            <a:off x="4284663" y="836613"/>
            <a:ext cx="2097087" cy="1655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 descr="img12.gif"/>
          <p:cNvPicPr>
            <a:picLocks noChangeAspect="1"/>
          </p:cNvPicPr>
          <p:nvPr/>
        </p:nvPicPr>
        <p:blipFill>
          <a:blip r:embed="rId2" cstate="print"/>
          <a:srcRect b="10832"/>
          <a:stretch>
            <a:fillRect/>
          </a:stretch>
        </p:blipFill>
        <p:spPr>
          <a:xfrm>
            <a:off x="4140200" y="3429000"/>
            <a:ext cx="3671888" cy="15843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840</Words>
  <Application>Microsoft Office PowerPoint</Application>
  <PresentationFormat>Экран (4:3)</PresentationFormat>
  <Paragraphs>139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Calibri</vt:lpstr>
      <vt:lpstr>Constantia</vt:lpstr>
      <vt:lpstr>Wingdings 2</vt:lpstr>
      <vt:lpstr>Times New Roman</vt:lpstr>
      <vt:lpstr>Book Antiqua</vt:lpstr>
      <vt:lpstr>Segoe Script</vt:lpstr>
      <vt:lpstr>Symbol</vt:lpstr>
      <vt:lpstr>Поток</vt:lpstr>
      <vt:lpstr>Поток</vt:lpstr>
      <vt:lpstr>Поток</vt:lpstr>
      <vt:lpstr>Поток</vt:lpstr>
      <vt:lpstr>Формула</vt:lpstr>
      <vt:lpstr>Слайд 1</vt:lpstr>
      <vt:lpstr>Цели:</vt:lpstr>
      <vt:lpstr>УУД</vt:lpstr>
      <vt:lpstr>Слайд 4</vt:lpstr>
      <vt:lpstr>Oval           Triangle               Quadrangle        Rectangle                           Rhombus                  Square                 Apex                           Side                         Diagonal  Angle </vt:lpstr>
      <vt:lpstr>Polygon</vt:lpstr>
      <vt:lpstr>Types of quadrilaterals</vt:lpstr>
      <vt:lpstr>You must know</vt:lpstr>
      <vt:lpstr>Слайд 9</vt:lpstr>
      <vt:lpstr>Слайд 10</vt:lpstr>
      <vt:lpstr>Слайд 11</vt:lpstr>
      <vt:lpstr>Площади фигур</vt:lpstr>
      <vt:lpstr>Физминутка</vt:lpstr>
      <vt:lpstr>Task №1</vt:lpstr>
      <vt:lpstr>Task №2</vt:lpstr>
      <vt:lpstr>Task №3</vt:lpstr>
      <vt:lpstr>Task 4</vt:lpstr>
      <vt:lpstr>Task №5</vt:lpstr>
      <vt:lpstr>Слайд 19</vt:lpstr>
      <vt:lpstr>Подведение итогов. Рефлексия.</vt:lpstr>
      <vt:lpstr>Домашнее задание</vt:lpstr>
      <vt:lpstr>Благодарим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Площади фигур. Международная терминология. </dc:title>
  <dc:creator>ZERA</dc:creator>
  <cp:lastModifiedBy>Start</cp:lastModifiedBy>
  <cp:revision>39</cp:revision>
  <dcterms:created xsi:type="dcterms:W3CDTF">2016-02-14T10:50:44Z</dcterms:created>
  <dcterms:modified xsi:type="dcterms:W3CDTF">2016-02-23T05:42:25Z</dcterms:modified>
</cp:coreProperties>
</file>