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6" r:id="rId5"/>
    <p:sldId id="257" r:id="rId6"/>
    <p:sldId id="258" r:id="rId7"/>
    <p:sldId id="259" r:id="rId8"/>
    <p:sldId id="262" r:id="rId9"/>
    <p:sldId id="265" r:id="rId10"/>
    <p:sldId id="264" r:id="rId11"/>
    <p:sldId id="267" r:id="rId12"/>
    <p:sldId id="268" r:id="rId13"/>
    <p:sldId id="269" r:id="rId14"/>
    <p:sldId id="263" r:id="rId15"/>
    <p:sldId id="270" r:id="rId16"/>
    <p:sldId id="266" r:id="rId17"/>
    <p:sldId id="271" r:id="rId18"/>
    <p:sldId id="272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godsbay.ru/vikings/starkad.html" TargetMode="External"/><Relationship Id="rId3" Type="http://schemas.openxmlformats.org/officeDocument/2006/relationships/hyperlink" Target="http://godsbay.ru/vikings/brynhildr.html" TargetMode="External"/><Relationship Id="rId7" Type="http://schemas.openxmlformats.org/officeDocument/2006/relationships/hyperlink" Target="http://godsbay.ru/vikings/sigurd.html" TargetMode="External"/><Relationship Id="rId2" Type="http://schemas.openxmlformats.org/officeDocument/2006/relationships/hyperlink" Target="http://godsbay.ru/vikings/beowulf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dsbay.ru/vikings/nibelungs.html" TargetMode="External"/><Relationship Id="rId11" Type="http://schemas.openxmlformats.org/officeDocument/2006/relationships/hyperlink" Target="http://godsbay.ru/vikings/helgi.html" TargetMode="External"/><Relationship Id="rId5" Type="http://schemas.openxmlformats.org/officeDocument/2006/relationships/hyperlink" Target="http://godsbay.ru/vikings/kriemhild.html" TargetMode="External"/><Relationship Id="rId10" Type="http://schemas.openxmlformats.org/officeDocument/2006/relationships/hyperlink" Target="http://godsbay.ru/vikings/hagen.html" TargetMode="External"/><Relationship Id="rId4" Type="http://schemas.openxmlformats.org/officeDocument/2006/relationships/hyperlink" Target="http://godsbay.ru/vikings/veynemeynen.html" TargetMode="External"/><Relationship Id="rId9" Type="http://schemas.openxmlformats.org/officeDocument/2006/relationships/hyperlink" Target="http://godsbay.ru/vikings/haddingjar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ПК\Desktop\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478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</a:rPr>
              <a:t>«Мифы и легенды северных народов»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6096000" cy="2971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                           Составители: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                  Команда «Северяне»</a:t>
            </a: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  <a:p>
            <a:pPr algn="l"/>
            <a:r>
              <a:rPr lang="ru-RU" b="1" i="1" dirty="0" smtClean="0">
                <a:solidFill>
                  <a:schemeClr val="bg1"/>
                </a:solidFill>
              </a:rPr>
              <a:t>       2012г.</a:t>
            </a:r>
            <a:endParaRPr lang="ru-RU" b="1" i="1" dirty="0" smtClean="0">
              <a:solidFill>
                <a:schemeClr val="bg1"/>
              </a:solidFill>
            </a:endParaRPr>
          </a:p>
          <a:p>
            <a:endParaRPr lang="ru-RU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Народы Севера и Сибири создали своеобразную культуру, в том числе богатое устное народное творчество — фольклор. Наиболее распространённым жанром фольклора являются сказки. Сказка скрашивала тяжёлое существование людей, служила любимым развлечением и отдыхом: рассказывали сказки обычно на досуге, после трудового дня. Но сказка играла и большую воспитательную роль. В недалёком прошлом сказки у народов Севера и Сибири являлись не только развлечением, но и своего рода школой жизни. Молодые охотники и оленеводы слушали и старались подражать героям, которые прославлялись в сказках.</a:t>
            </a:r>
            <a:br>
              <a:rPr lang="ru-RU" dirty="0" smtClean="0"/>
            </a:br>
            <a:r>
              <a:rPr lang="ru-RU" dirty="0" smtClean="0"/>
              <a:t>Сказки рисуют яркие картины жизни и быта охотников, рыбаков и оленеводов, знакомят с их представлениями и обычаями.</a:t>
            </a:r>
            <a:br>
              <a:rPr lang="ru-RU" dirty="0" smtClean="0"/>
            </a:br>
            <a:r>
              <a:rPr lang="ru-RU" dirty="0" smtClean="0"/>
              <a:t>Героями многих сказок являются бедняки. Они бесстрашны, ловки, сообразительны и находчивы.</a:t>
            </a:r>
            <a:br>
              <a:rPr lang="ru-RU" dirty="0" smtClean="0"/>
            </a:br>
            <a:r>
              <a:rPr lang="ru-RU" dirty="0" smtClean="0"/>
              <a:t>В сказках фигурируют разнообразные элементы волшебства, вещие силы, духи — хозяева стихий </a:t>
            </a:r>
            <a:r>
              <a:rPr lang="ru-RU" i="1" dirty="0" smtClean="0"/>
              <a:t>(подводного царства, подземного и небесного миров, духи воды, земли, леса, огня и т. д.)</a:t>
            </a:r>
            <a:r>
              <a:rPr lang="ru-RU" dirty="0" smtClean="0"/>
              <a:t>, смерть и оживление.</a:t>
            </a:r>
            <a:br>
              <a:rPr lang="ru-RU" dirty="0" smtClean="0"/>
            </a:br>
            <a:r>
              <a:rPr lang="ru-RU" dirty="0" smtClean="0"/>
              <a:t>Большое место в фольклоре народов Севера и Сибири занимают сказки о животных. Они по-своему объясняют повадки и внешний вид животных, рассказывают о взаимопомощи человека и зверя.</a:t>
            </a:r>
            <a:br>
              <a:rPr lang="ru-RU" dirty="0" smtClean="0"/>
            </a:br>
            <a:r>
              <a:rPr lang="ru-RU" dirty="0" smtClean="0"/>
              <a:t>Основная мысль сказки проста: на земле не должно быть места страданиям и бедности, зло и обман должны быть наказаны.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ПК\Desktop\090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9734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Легенды северных народов так же суровы и восхитительны, как тот край, где они возникли. Их боги поступали не всегда достойно. Высшей добродетелью считалась отвага, иногда в ущерб морали. Это объясняет нам причины, по которым христианство вытеснило древние верования скандинавов. Истина заключается в том, что истории этих богов едва ли более моральны, чем сказка о герое, жестоко обманывающем короля, с целью завладеть принцессой.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Такие легенды способствуют нашему пониманию духовной жизни этого времени, будят смелость и воображение, которое всегда было необходимо нации первопроходцев, исследователей и искателей приключений. Хотя герои саг и легенд далеки от совершенства, их истории очень увлекательны. Сам Шекспир, любивший страстные истории, позаимствовал сюжет «Гамлета» из древней скандинавской саги.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К\Desktop\siyanu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Интерес к этим легендам заключается в их схожести с легендами других стран. Замерзшие реки и ядовитый иней, созданные </a:t>
            </a:r>
            <a:r>
              <a:rPr lang="ru-RU" b="1" i="1" dirty="0" err="1" smtClean="0">
                <a:solidFill>
                  <a:schemeClr val="bg1"/>
                </a:solidFill>
              </a:rPr>
              <a:t>Имиром</a:t>
            </a:r>
            <a:r>
              <a:rPr lang="ru-RU" b="1" i="1" dirty="0" smtClean="0">
                <a:solidFill>
                  <a:schemeClr val="bg1"/>
                </a:solidFill>
              </a:rPr>
              <a:t> до создания Солнца и Земли, напоминают нам воды из Библии, над которыми витал во тьме Божий дух. Греческие боги в человеческом обличье сражались с титанами, а греческие герои побеждали чудовищ.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Суровая история северных народов и условия их жизни сформировали глубоко индивидуальный дух мифов и легенд. Боги </a:t>
            </a:r>
            <a:r>
              <a:rPr lang="ru-RU" b="1" i="1" dirty="0" err="1" smtClean="0">
                <a:solidFill>
                  <a:schemeClr val="bg1"/>
                </a:solidFill>
              </a:rPr>
              <a:t>Асгарда</a:t>
            </a:r>
            <a:r>
              <a:rPr lang="ru-RU" b="1" i="1" dirty="0" smtClean="0">
                <a:solidFill>
                  <a:schemeClr val="bg1"/>
                </a:solidFill>
              </a:rPr>
              <a:t>, как и люди, в них верившие, находились в постоянной борьбе добра и зла, света и тьмы, тепла и холода. Их бурный темперамент противостоял темным силам, от которых Земле суждено было в конце концов погибнуть в Судный день. Мир наводняли великаны и удивительные монстры. Голодные «волки тьмы» преследовали на небесах Солнце и Луну.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К\Desktop\hi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Герой в легендах проходит через множество испытаний и каждое принимает с ликованием, хотя его жизнь коротка и счастливые развязки редки. Древние легенды, исполненные суровым духом Севера, всегда новы и восхитительны. Они позволяют нам глубже понять верования древних скандинавских народов и возникшую на их основе литературу.</a:t>
            </a:r>
            <a:endParaRPr lang="ru-RU" sz="2800" b="1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9144000"/>
              </a:tblGrid>
              <a:tr h="6722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spc="100" dirty="0"/>
                        <a:t>Герои сказаний, легенд и мифов народов Севера</a:t>
                      </a:r>
                      <a:endParaRPr lang="ru-RU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/>
                </a:tc>
              </a:tr>
              <a:tr h="5378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solidFill>
                            <a:srgbClr val="C00000"/>
                          </a:solidFill>
                          <a:hlinkClick r:id="rId2" tooltip="Беовульф"/>
                        </a:rPr>
                        <a:t>Беовульф</a:t>
                      </a:r>
                      <a:r>
                        <a:rPr lang="ru-RU" sz="1100" dirty="0"/>
                        <a:t> — герой северного и англосаксонского эпоса, одолевший двух ужасных чудовищ - </a:t>
                      </a:r>
                      <a:r>
                        <a:rPr lang="ru-RU" sz="1100" dirty="0" err="1"/>
                        <a:t>Гренделя</a:t>
                      </a:r>
                      <a:r>
                        <a:rPr lang="ru-RU" sz="1100" dirty="0"/>
                        <a:t> в королевстве </a:t>
                      </a:r>
                      <a:r>
                        <a:rPr lang="ru-RU" sz="1100" dirty="0" err="1"/>
                        <a:t>данов</a:t>
                      </a:r>
                      <a:r>
                        <a:rPr lang="ru-RU" sz="1100" dirty="0"/>
                        <a:t> и дракона королевства </a:t>
                      </a:r>
                      <a:r>
                        <a:rPr lang="ru-RU" sz="1100" dirty="0" err="1"/>
                        <a:t>гаутов</a:t>
                      </a:r>
                      <a:r>
                        <a:rPr lang="ru-RU" sz="1100" dirty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5378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3" tooltip="Брунхильд"/>
                        </a:rPr>
                        <a:t>Брунхильд</a:t>
                      </a:r>
                      <a:r>
                        <a:rPr lang="ru-RU" sz="1100" dirty="0"/>
                        <a:t> — героиня </a:t>
                      </a:r>
                      <a:r>
                        <a:rPr lang="ru-RU" sz="1100" dirty="0" err="1"/>
                        <a:t>скандинаво-германской</a:t>
                      </a:r>
                      <a:r>
                        <a:rPr lang="ru-RU" sz="1100" dirty="0"/>
                        <a:t> мифологии, самая воинственная и самая прекрасная валькирия, бросившая вызов самому Одину.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6992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4" tooltip="Вейнямёйнен"/>
                        </a:rPr>
                        <a:t>Вяйнямейнен</a:t>
                      </a:r>
                      <a:r>
                        <a:rPr lang="ru-RU" sz="1100" b="1" i="1" dirty="0"/>
                        <a:t> </a:t>
                      </a:r>
                      <a:r>
                        <a:rPr lang="ru-RU" sz="1100" dirty="0"/>
                        <a:t>— главный герой карело-финского эпоса, сын богини-демиурга </a:t>
                      </a:r>
                      <a:r>
                        <a:rPr lang="ru-RU" sz="1100" dirty="0" err="1"/>
                        <a:t>Луоннотар</a:t>
                      </a:r>
                      <a:r>
                        <a:rPr lang="ru-RU" sz="1100" dirty="0"/>
                        <a:t>. Этот мудрый старец, маг и чародей, был одарен сверхъестественными способностями, но ему на протяжении всей жизни фатально не везло в любви.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6992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5" tooltip="Кримхильда"/>
                        </a:rPr>
                        <a:t>Кримхильда</a:t>
                      </a:r>
                      <a:r>
                        <a:rPr lang="ru-RU" sz="1100" b="1" i="1" dirty="0"/>
                        <a:t> </a:t>
                      </a:r>
                      <a:r>
                        <a:rPr lang="ru-RU" sz="1100" dirty="0"/>
                        <a:t>— героиня германского эпоса "Песнь о </a:t>
                      </a:r>
                      <a:r>
                        <a:rPr lang="ru-RU" sz="1100" dirty="0" err="1"/>
                        <a:t>Нибелунгах</a:t>
                      </a:r>
                      <a:r>
                        <a:rPr lang="ru-RU" sz="1100" dirty="0"/>
                        <a:t>", жена </a:t>
                      </a:r>
                      <a:r>
                        <a:rPr lang="ru-RU" sz="1100" dirty="0" err="1"/>
                        <a:t>Зигфрида</a:t>
                      </a:r>
                      <a:r>
                        <a:rPr lang="ru-RU" sz="1100" dirty="0"/>
                        <a:t>, после смерти героя ставшая женой гуннского короля Аттилы. Известна совершенной красотой, которая побуждала на подвиги и обрекала на смерть доблестных воинов.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5378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6" tooltip="Нибелунги"/>
                        </a:rPr>
                        <a:t>Нибелунги</a:t>
                      </a:r>
                      <a:r>
                        <a:rPr lang="ru-RU" sz="1100" dirty="0"/>
                        <a:t> — в германо-скандинавской мифологии и эпосе — все владельцы золотого клада (сокровищ и магического кольца силы) </a:t>
                      </a:r>
                      <a:r>
                        <a:rPr lang="ru-RU" sz="1100" dirty="0" err="1"/>
                        <a:t>карлика-цверга</a:t>
                      </a:r>
                      <a:r>
                        <a:rPr lang="ru-RU" sz="1100" dirty="0"/>
                        <a:t> </a:t>
                      </a:r>
                      <a:r>
                        <a:rPr lang="ru-RU" sz="1100" dirty="0" err="1"/>
                        <a:t>Андвари</a:t>
                      </a:r>
                      <a:r>
                        <a:rPr lang="ru-RU" sz="1100" dirty="0"/>
                        <a:t>, который ранее украл проклятое золото у Рейнских дев.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5378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7" tooltip="Сигурд"/>
                        </a:rPr>
                        <a:t>Сигурд</a:t>
                      </a:r>
                      <a:r>
                        <a:rPr lang="ru-RU" sz="1100" b="1" i="1" dirty="0"/>
                        <a:t> </a:t>
                      </a:r>
                      <a:r>
                        <a:rPr lang="ru-RU" sz="1100" dirty="0"/>
                        <a:t>— в </a:t>
                      </a:r>
                      <a:r>
                        <a:rPr lang="ru-RU" sz="1100" dirty="0" err="1"/>
                        <a:t>скандинаво-германской</a:t>
                      </a:r>
                      <a:r>
                        <a:rPr lang="ru-RU" sz="1100" dirty="0"/>
                        <a:t> мифологии и эпосе великий герой, сын </a:t>
                      </a:r>
                      <a:r>
                        <a:rPr lang="ru-RU" sz="1100" dirty="0" err="1"/>
                        <a:t>Сигмунда</a:t>
                      </a:r>
                      <a:r>
                        <a:rPr lang="ru-RU" sz="1100" dirty="0"/>
                        <a:t> и </a:t>
                      </a:r>
                      <a:r>
                        <a:rPr lang="ru-RU" sz="1100" dirty="0" err="1"/>
                        <a:t>Сиглинд</a:t>
                      </a:r>
                      <a:r>
                        <a:rPr lang="ru-RU" sz="1100" dirty="0"/>
                        <a:t>, воспитанник колдуна-кузнеца Регина, брата дракона </a:t>
                      </a:r>
                      <a:r>
                        <a:rPr lang="ru-RU" sz="1100" dirty="0" err="1"/>
                        <a:t>Фафнира</a:t>
                      </a:r>
                      <a:r>
                        <a:rPr lang="ru-RU" sz="1100" dirty="0"/>
                        <a:t>, стерегущего проклятый золотой клад карлика </a:t>
                      </a:r>
                      <a:r>
                        <a:rPr lang="ru-RU" sz="1100" dirty="0" err="1"/>
                        <a:t>Андвари</a:t>
                      </a:r>
                      <a:r>
                        <a:rPr lang="ru-RU" sz="1100" dirty="0"/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699255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8" tooltip="Старкад"/>
                        </a:rPr>
                        <a:t>Старкад</a:t>
                      </a:r>
                      <a:r>
                        <a:rPr lang="ru-RU" sz="1100" dirty="0"/>
                        <a:t> — герой скандинавской мифологии, безжалостный и жестокий воин-викинг, с именем которого связано огромное количество подвигов. Представлял собой уродливого великана с клыками, выступающими изо рта, и с шестью руками.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5378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9" tooltip="Хаддинг"/>
                        </a:rPr>
                        <a:t>Хаддинг</a:t>
                      </a:r>
                      <a:r>
                        <a:rPr lang="ru-RU" sz="1100" b="1" i="1" dirty="0"/>
                        <a:t> </a:t>
                      </a:r>
                      <a:r>
                        <a:rPr lang="ru-RU" sz="1100" dirty="0"/>
                        <a:t>— сын датского короля </a:t>
                      </a:r>
                      <a:r>
                        <a:rPr lang="ru-RU" sz="1100" dirty="0" err="1"/>
                        <a:t>Грама</a:t>
                      </a:r>
                      <a:r>
                        <a:rPr lang="ru-RU" sz="1100" dirty="0"/>
                        <a:t>. Герой воспитывался в Швеции среди великанов, где его обучили искусству магии. </a:t>
                      </a:r>
                      <a:r>
                        <a:rPr lang="ru-RU" sz="1100" dirty="0" err="1"/>
                        <a:t>Хаддингу</a:t>
                      </a:r>
                      <a:r>
                        <a:rPr lang="ru-RU" sz="1100" dirty="0"/>
                        <a:t> покровительствовал бог Один, являвшийся герою в облике одноглазого великана.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86062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10" tooltip="Хегни"/>
                        </a:rPr>
                        <a:t>Хегни</a:t>
                      </a:r>
                      <a:r>
                        <a:rPr lang="ru-RU" sz="1100" dirty="0"/>
                        <a:t> — герой германо-скандинавской мифологии. Имеет противоречивые черты. </a:t>
                      </a:r>
                      <a:r>
                        <a:rPr lang="ru-RU" sz="1100" dirty="0" err="1"/>
                        <a:t>Эддические</a:t>
                      </a:r>
                      <a:r>
                        <a:rPr lang="ru-RU" sz="1100" dirty="0"/>
                        <a:t> песни изображают </a:t>
                      </a:r>
                      <a:r>
                        <a:rPr lang="ru-RU" sz="1100" dirty="0" err="1"/>
                        <a:t>Хёгни</a:t>
                      </a:r>
                      <a:r>
                        <a:rPr lang="ru-RU" sz="1100" dirty="0"/>
                        <a:t> безупречным героем. В саге о </a:t>
                      </a:r>
                      <a:r>
                        <a:rPr lang="ru-RU" sz="1100" dirty="0" err="1"/>
                        <a:t>Тидреке</a:t>
                      </a:r>
                      <a:r>
                        <a:rPr lang="ru-RU" sz="1100" dirty="0"/>
                        <a:t> и в "Песни о </a:t>
                      </a:r>
                      <a:r>
                        <a:rPr lang="ru-RU" sz="1100" dirty="0" err="1"/>
                        <a:t>нибелунгах</a:t>
                      </a:r>
                      <a:r>
                        <a:rPr lang="ru-RU" sz="1100" dirty="0"/>
                        <a:t>" </a:t>
                      </a:r>
                      <a:r>
                        <a:rPr lang="ru-RU" sz="1100" dirty="0" err="1"/>
                        <a:t>Хёгни</a:t>
                      </a:r>
                      <a:r>
                        <a:rPr lang="ru-RU" sz="1100" dirty="0"/>
                        <a:t> приобретает отрицательные черты. Он предательски убил великого </a:t>
                      </a:r>
                      <a:r>
                        <a:rPr lang="ru-RU" sz="1100" dirty="0" err="1"/>
                        <a:t>Зигфрида</a:t>
                      </a:r>
                      <a:r>
                        <a:rPr lang="ru-RU" sz="1100" dirty="0"/>
                        <a:t> (</a:t>
                      </a:r>
                      <a:r>
                        <a:rPr lang="ru-RU" sz="1100" dirty="0" err="1"/>
                        <a:t>Сигурда</a:t>
                      </a:r>
                      <a:r>
                        <a:rPr lang="ru-RU" sz="1100" dirty="0"/>
                        <a:t>), а затем спрятал золотой клад </a:t>
                      </a:r>
                      <a:r>
                        <a:rPr lang="ru-RU" sz="1100" dirty="0" err="1"/>
                        <a:t>нибелунгов</a:t>
                      </a:r>
                      <a:r>
                        <a:rPr lang="ru-RU" sz="1100" dirty="0"/>
                        <a:t> на дне реки.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  <a:tr h="537888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u="none" strike="noStrike" dirty="0" err="1">
                          <a:hlinkClick r:id="rId11" tooltip="Хельги"/>
                        </a:rPr>
                        <a:t>Хельги</a:t>
                      </a:r>
                      <a:r>
                        <a:rPr lang="ru-RU" sz="1100" b="1" i="1" dirty="0"/>
                        <a:t> </a:t>
                      </a:r>
                      <a:r>
                        <a:rPr lang="ru-RU" sz="1100" dirty="0"/>
                        <a:t>— герой скандинавской мифологии. Имя </a:t>
                      </a:r>
                      <a:r>
                        <a:rPr lang="ru-RU" sz="1100" dirty="0" err="1"/>
                        <a:t>Хельги</a:t>
                      </a:r>
                      <a:r>
                        <a:rPr lang="ru-RU" sz="1100" dirty="0"/>
                        <a:t> можно перевести с древнеисландского как "посвященный" или "священный". </a:t>
                      </a:r>
                      <a:r>
                        <a:rPr lang="ru-RU" sz="1100" dirty="0" err="1"/>
                        <a:t>Хельги</a:t>
                      </a:r>
                      <a:r>
                        <a:rPr lang="ru-RU" sz="1100" dirty="0"/>
                        <a:t> покровительствовали девы-воительницы, которых называли валькириями.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878" marR="9878" marT="9878" marB="987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К\Desktop\madvedica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народов севера: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                               Снег </a:t>
            </a:r>
            <a:r>
              <a:rPr lang="ru-RU" sz="3200" b="1" i="1" dirty="0" smtClean="0"/>
              <a:t>и заяц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/>
              <a:t>Снег говорит зайцу:</a:t>
            </a:r>
            <a:br>
              <a:rPr lang="ru-RU" sz="2000" b="1" i="1" dirty="0" smtClean="0"/>
            </a:br>
            <a:r>
              <a:rPr lang="ru-RU" sz="2000" b="1" i="1" dirty="0" smtClean="0"/>
              <a:t>– Что-то мне нехорошо.</a:t>
            </a:r>
            <a:br>
              <a:rPr lang="ru-RU" sz="2000" b="1" i="1" dirty="0" smtClean="0"/>
            </a:br>
            <a:r>
              <a:rPr lang="ru-RU" sz="2000" b="1" i="1" dirty="0" smtClean="0"/>
              <a:t>– Наверное, ты таешь, оттого тебе и плохо, – ответил заяц. Сел на пенек и горько-горько заплакал. – Жалко, жалко мне тебя, снег. Я все по снегу бегал, круглые дырки делал. От лисицы, от волка, от охотника в снег зарывался, прятался. Как без тебя жить буду? Любая ворона, любая сова меня увидит, заклюет. Пойду я к Хозяину леса, </a:t>
            </a:r>
            <a:r>
              <a:rPr lang="ru-RU" sz="2000" b="1" i="1" dirty="0" err="1" smtClean="0"/>
              <a:t>полрошу</a:t>
            </a:r>
            <a:r>
              <a:rPr lang="ru-RU" sz="2000" b="1" i="1" dirty="0" smtClean="0"/>
              <a:t> его, пусть он тебя, снег, сохранит для меня.</a:t>
            </a:r>
            <a:br>
              <a:rPr lang="ru-RU" sz="2000" b="1" i="1" dirty="0" smtClean="0"/>
            </a:br>
            <a:r>
              <a:rPr lang="ru-RU" sz="2000" b="1" i="1" dirty="0" smtClean="0"/>
              <a:t>Стал заяц плакать, Хозяина леса просить.</a:t>
            </a:r>
            <a:br>
              <a:rPr lang="ru-RU" sz="2000" b="1" i="1" dirty="0" smtClean="0"/>
            </a:br>
            <a:r>
              <a:rPr lang="ru-RU" sz="2000" b="1" i="1" dirty="0" smtClean="0"/>
              <a:t>А солнце уже высоко ходит, жарко припекает, снег тает, ручьями бежит с гор. Затосковал заяц, еще громче заплакал. Услышал зайца Хозяин леса. Просьбу его выслушал и сказал:</a:t>
            </a:r>
            <a:br>
              <a:rPr lang="ru-RU" sz="2000" b="1" i="1" dirty="0" smtClean="0"/>
            </a:br>
            <a:r>
              <a:rPr lang="ru-RU" sz="2000" b="1" i="1" dirty="0" smtClean="0"/>
              <a:t>– С солнцем спорить не берусь, снег сохранить не могу. Шубу твою белую сменю на серенькую, будешь ты летом легко прятаться среди сухих листьев, кустарника и травы, никто тебя не заметит.</a:t>
            </a:r>
            <a:br>
              <a:rPr lang="ru-RU" sz="2000" b="1" i="1" dirty="0" smtClean="0"/>
            </a:br>
            <a:r>
              <a:rPr lang="ru-RU" sz="2000" b="1" i="1" dirty="0" smtClean="0"/>
              <a:t>Обрадовался заяц. С тех пор всегда меняет зимнюю шубу на летнюю.</a:t>
            </a:r>
            <a:br>
              <a:rPr lang="ru-RU" sz="20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ПК\Desktop\siyanu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Легенды </a:t>
            </a:r>
            <a:r>
              <a:rPr lang="ru-RU" sz="2800" b="1" i="1" dirty="0" smtClean="0">
                <a:solidFill>
                  <a:schemeClr val="bg1"/>
                </a:solidFill>
              </a:rPr>
              <a:t>о полярном сиянии</a:t>
            </a:r>
          </a:p>
          <a:p>
            <a:r>
              <a:rPr lang="ru-RU" sz="2000" b="1" i="1" dirty="0" smtClean="0">
                <a:solidFill>
                  <a:schemeClr val="bg1"/>
                </a:solidFill>
              </a:rPr>
              <a:t>Жили некогда в тундре дедушка и внук. И была у них собака по кличке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Айя</a:t>
            </a:r>
            <a:r>
              <a:rPr lang="ru-RU" sz="2000" b="1" i="1" dirty="0" smtClean="0">
                <a:solidFill>
                  <a:schemeClr val="bg1"/>
                </a:solidFill>
              </a:rPr>
              <a:t>, которая помогала охотиться и пасти оленей. Однажды дед вернулся с охоты опечаленный - в тундре на него напал волк. Собака спасла хозяина от волка, но была ранена. И пока дед волка прогонял,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Айя</a:t>
            </a:r>
            <a:r>
              <a:rPr lang="ru-RU" sz="2000" b="1" i="1" dirty="0" smtClean="0">
                <a:solidFill>
                  <a:schemeClr val="bg1"/>
                </a:solidFill>
              </a:rPr>
              <a:t> куда-то пропала. Тем временем в тундре стемнело - не найти уже потерявшуюся собаку. Мальчик горько заплакал, но тут подлетел к нему сокол и велел поджечь ветку в костре. Взял сокол ветку в клюв и взмыл высоко-высоко в небо. И расступилась тьма, а сокол всё летал над тундрой кругами, пока внук с дедушкой искали собаку. </a:t>
            </a:r>
            <a:r>
              <a:rPr lang="ru-RU" sz="2000" b="1" i="1" dirty="0" err="1" smtClean="0">
                <a:solidFill>
                  <a:schemeClr val="bg1"/>
                </a:solidFill>
              </a:rPr>
              <a:t>Айя</a:t>
            </a:r>
            <a:r>
              <a:rPr lang="ru-RU" sz="2000" b="1" i="1" dirty="0" smtClean="0">
                <a:solidFill>
                  <a:schemeClr val="bg1"/>
                </a:solidFill>
              </a:rPr>
              <a:t> нашлась, когда ветка уже догорала. Сокол улетел, а в северном небе с тех пор часто загорается костёр, чтобы осветить путь тем, кто хочет совершить доброе дело.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К\Desktop\siyanu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3"/>
          <a:ext cx="9144000" cy="69131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1289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881" marR="68881" marT="34441" marB="3444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725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bg1"/>
                          </a:solidFill>
                        </a:rPr>
                        <a:t>Белка . </a:t>
                      </a:r>
                    </a:p>
                  </a:txBody>
                  <a:tcPr marL="68881" marR="68881" marT="34441" marB="34441" anchor="ctr">
                    <a:lnL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881" marR="68881" marT="34441" marB="34441" anchor="ctr">
                    <a:lnL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90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 marL="68881" marR="68881" marT="34441" marB="34441" anchor="ctr">
                    <a:lnL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2608">
                <a:tc>
                  <a:txBody>
                    <a:bodyPr/>
                    <a:lstStyle/>
                    <a:p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2400" b="1" i="1" dirty="0">
                          <a:solidFill>
                            <a:schemeClr val="bg1"/>
                          </a:solidFill>
                        </a:rPr>
                        <a:t>Раньше, когда белый свет только возник, белки еще не было. Люди голодом пропадали. На земле жили два брата и сестра. </a:t>
                      </a:r>
                      <a:r>
                        <a:rPr lang="ru-RU" sz="2400" b="1" i="1" dirty="0" err="1">
                          <a:solidFill>
                            <a:schemeClr val="bg1"/>
                          </a:solidFill>
                        </a:rPr>
                        <a:t>Есь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</a:rPr>
                        <a:t> решил помочь людям, из девки белку сделать. Раз братья ушли из чума, тогда девка белкой и сделалась, на дерево полезла. Старуха ее за </a:t>
                      </a:r>
                      <a:r>
                        <a:rPr lang="ru-RU" sz="2400" b="1" i="1" dirty="0" err="1">
                          <a:solidFill>
                            <a:schemeClr val="bg1"/>
                          </a:solidFill>
                        </a:rPr>
                        <a:t>бесем</a:t>
                      </a:r>
                      <a:r>
                        <a:rPr lang="ru-RU" sz="2400" b="1" i="1" dirty="0">
                          <a:solidFill>
                            <a:schemeClr val="bg1"/>
                          </a:solidFill>
                        </a:rPr>
                        <a:t> схватила, разорвала — так у нее хвост появился. Не удержала старуха девку, та на дереве осталась. Братья пришли, дерево рубить стали, она на другие прыгает. Так и не поймали. У белки от человека только большой палец остался и под мышками кусочек белого мяса. Люди и сейчас это не едят, выбрасывают. Белка-девка сначала только орехами питалась, потом научилась грибы сухие есть, веточки</a:t>
                      </a:r>
                    </a:p>
                  </a:txBody>
                  <a:tcPr marL="68881" marR="68881" marT="34441" marB="34441" anchor="ctr">
                    <a:lnL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4CC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www.edu.severodvinsk.ru/after_schol/nit/2012/polyanin/mifs.html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133600"/>
            <a:ext cx="4365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http://www.bibliotekar.ru/rossia/index.htm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4383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r>
              <a:rPr lang="en-US" dirty="0" smtClean="0">
                <a:solidFill>
                  <a:prstClr val="black"/>
                </a:solidFill>
              </a:rPr>
              <a:t>clubs.ya.ru/4611686018427439581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819400"/>
            <a:ext cx="4594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http://godsbay.ru/vikings/norse_heroes.html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3200400"/>
            <a:ext cx="8656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http://sokrnarmira.ru/index/0-3779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50519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http://www.astroguide.ru/neobyasnimoe/severnoe-siyanie-pravda-i-mify.html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88620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http://valtasar.ru/psila/polarnoe_siyanie.html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0" y="421651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www.likebook.ru/books/view/169172/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720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http://</a:t>
            </a:r>
            <a:r>
              <a:rPr lang="en-US" dirty="0" smtClean="0">
                <a:solidFill>
                  <a:prstClr val="black"/>
                </a:solidFill>
              </a:rPr>
              <a:t>ckazka.com/index.php?option=com_sobi2&amp;sobi2Task=sobi2Details&amp;catid=8&amp;sobi2Id=3354&amp;Itemid</a:t>
            </a:r>
            <a:endParaRPr lang="ru-RU" dirty="0" smtClean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0" y="513403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http://magicschool2.chat.ru/project/unnamed.1/myth.htm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562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http://u-uk.ru/collections-series/210-mify-narodov-mira-v-30-tomah.html</a:t>
            </a:r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Gabriola" pitchFamily="82" charset="0"/>
              </a:rPr>
              <a:t>Список использованных информационных ресурсов:</a:t>
            </a:r>
            <a:endParaRPr lang="ru-RU" sz="4800" b="1" i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abriola" pitchFamily="82" charset="0"/>
              </a:rPr>
              <a:t>ВВЕДЕНИЕ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Мифы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, легенды, былины, сказки - всё это один жанр - своеобразная </a:t>
            </a:r>
            <a:r>
              <a:rPr lang="ru-RU" b="1" i="1" dirty="0" err="1" smtClean="0">
                <a:solidFill>
                  <a:srgbClr val="0070C0"/>
                </a:solidFill>
                <a:latin typeface="Gabriola" pitchFamily="82" charset="0"/>
              </a:rPr>
              <a:t>фэнтези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 наших предков. 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Записывали: 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не было бумаги - вырубали на скалах; не умели еще писать - пели под гусли, или передавали рассказами из поколения в поколение.</a:t>
            </a:r>
            <a:b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Вот так всё это до нас и дошло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.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0070C0"/>
                </a:solidFill>
                <a:latin typeface="Gabriola" pitchFamily="82" charset="0"/>
              </a:rPr>
              <a:t>Цель презентации</a:t>
            </a:r>
            <a:r>
              <a:rPr lang="ru-RU" b="1" i="1" dirty="0" smtClean="0">
                <a:solidFill>
                  <a:srgbClr val="0070C0"/>
                </a:solidFill>
                <a:latin typeface="Gabriola" pitchFamily="82" charset="0"/>
              </a:rPr>
              <a:t>:  показать, как  переплетается   			          мифологический жанр  с жизнью и    			         появлением северных народов.</a:t>
            </a:r>
            <a:endParaRPr lang="ru-RU" b="1" i="1" dirty="0">
              <a:solidFill>
                <a:srgbClr val="0070C0"/>
              </a:solidFill>
              <a:latin typeface="Gabriola" pitchFamily="82" charset="0"/>
            </a:endParaRPr>
          </a:p>
        </p:txBody>
      </p:sp>
      <p:pic>
        <p:nvPicPr>
          <p:cNvPr id="31746" name="Picture 2" descr="C:\Users\ПК\Desktop\01876055_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1828800" cy="2057400"/>
          </a:xfrm>
          <a:prstGeom prst="rect">
            <a:avLst/>
          </a:prstGeom>
          <a:noFill/>
        </p:spPr>
      </p:pic>
      <p:pic>
        <p:nvPicPr>
          <p:cNvPr id="31747" name="Picture 3" descr="C:\Users\ПК\Desktop\background-to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0"/>
            <a:ext cx="3124200" cy="167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К\Desktop\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52599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  <a:latin typeface="Gabriola" pitchFamily="82" charset="0"/>
              </a:rPr>
              <a:t>План презентации:</a:t>
            </a:r>
            <a:endParaRPr lang="ru-RU" sz="6600" b="1" i="1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534400" cy="4038600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1. Коренные народы Крайнего Севера.</a:t>
            </a:r>
          </a:p>
          <a:p>
            <a:pPr marL="514350" indent="-514350" algn="l"/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2. Из истории.</a:t>
            </a:r>
          </a:p>
          <a:p>
            <a:pPr marL="514350" indent="-514350" algn="l">
              <a:buAutoNum type="arabicPeriod" startAt="3"/>
            </a:pPr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Мифологический жанр.</a:t>
            </a:r>
          </a:p>
          <a:p>
            <a:pPr marL="514350" indent="-514350" algn="l"/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4.  Мифы народов севера.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chislenno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Это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народы численностью менее 50 тысяч человек, проживающие в северных районах России, в Сибири и на российском Дальнем Востоке на территориях традиционного расселения своих предков, сохраняющие традиционные образ жизни, хозяйствование и промыслы и осознающие себя самостоятельными этническими общностями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</a:t>
            </a:r>
          </a:p>
          <a:p>
            <a:endParaRPr lang="ru-RU" sz="2000" i="1" dirty="0" smtClean="0">
              <a:latin typeface="Century Gothic" pitchFamily="34" charset="0"/>
            </a:endParaRPr>
          </a:p>
          <a:p>
            <a:endParaRPr lang="ru-RU" sz="2000" i="1" dirty="0">
              <a:latin typeface="Century Gothic" pitchFamily="34" charset="0"/>
            </a:endParaRPr>
          </a:p>
        </p:txBody>
      </p:sp>
      <p:pic>
        <p:nvPicPr>
          <p:cNvPr id="2050" name="Picture 2" descr="C:\Users\ПК\Desktop\korennars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419600" cy="2794000"/>
          </a:xfrm>
          <a:prstGeom prst="rect">
            <a:avLst/>
          </a:prstGeom>
          <a:noFill/>
        </p:spPr>
      </p:pic>
      <p:pic>
        <p:nvPicPr>
          <p:cNvPr id="2051" name="Picture 3" descr="C:\Users\ПК\Desktop\kornaro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975" y="4516437"/>
            <a:ext cx="3121025" cy="2341563"/>
          </a:xfrm>
          <a:prstGeom prst="rect">
            <a:avLst/>
          </a:prstGeom>
          <a:noFill/>
        </p:spPr>
      </p:pic>
      <p:pic>
        <p:nvPicPr>
          <p:cNvPr id="2052" name="Picture 4" descr="C:\Users\ПК\Desktop\korennarse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600201"/>
            <a:ext cx="4724400" cy="2971800"/>
          </a:xfrm>
          <a:prstGeom prst="rect">
            <a:avLst/>
          </a:prstGeom>
          <a:noFill/>
        </p:spPr>
      </p:pic>
      <p:pic>
        <p:nvPicPr>
          <p:cNvPr id="2053" name="Picture 5" descr="C:\Users\ПК\Desktop\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572000"/>
            <a:ext cx="2438400" cy="2286000"/>
          </a:xfrm>
          <a:prstGeom prst="rect">
            <a:avLst/>
          </a:prstGeom>
          <a:noFill/>
        </p:spPr>
      </p:pic>
      <p:pic>
        <p:nvPicPr>
          <p:cNvPr id="2054" name="Picture 6" descr="C:\Users\ПК\Desktop\zhilisch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0"/>
            <a:ext cx="35814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zhilis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История</a:t>
            </a:r>
          </a:p>
          <a:p>
            <a:r>
              <a:rPr lang="ru-RU" sz="2000" dirty="0" smtClean="0"/>
              <a:t>Первые представители </a:t>
            </a:r>
            <a:r>
              <a:rPr lang="ru-RU" sz="2000" dirty="0" err="1" smtClean="0"/>
              <a:t>Homo</a:t>
            </a:r>
            <a:r>
              <a:rPr lang="ru-RU" sz="2000" dirty="0" smtClean="0"/>
              <a:t> </a:t>
            </a:r>
            <a:r>
              <a:rPr lang="ru-RU" sz="2000" dirty="0" err="1" smtClean="0"/>
              <a:t>sapiens</a:t>
            </a:r>
            <a:r>
              <a:rPr lang="ru-RU" sz="2000" dirty="0" smtClean="0"/>
              <a:t> проникли на побережье Северного ледовитого океана около 30 000 лет назад. Об этом свидетельствуют стоянки древних людей в долине р. Усы «Мамонтовая курья» (Республика Коми) и в устье р. Яна «</a:t>
            </a:r>
            <a:r>
              <a:rPr lang="ru-RU" sz="2000" dirty="0" err="1" smtClean="0"/>
              <a:t>Берелех</a:t>
            </a:r>
            <a:r>
              <a:rPr lang="ru-RU" sz="2000" dirty="0" smtClean="0"/>
              <a:t>» (Республика Саха (Якутия)). Проникновение и освоение древними людьми высоких широт существенно повысили адаптивные возможности </a:t>
            </a:r>
            <a:r>
              <a:rPr lang="ru-RU" sz="2000" dirty="0" err="1" smtClean="0"/>
              <a:t>Homo</a:t>
            </a:r>
            <a:r>
              <a:rPr lang="ru-RU" sz="2000" dirty="0" smtClean="0"/>
              <a:t> </a:t>
            </a:r>
            <a:r>
              <a:rPr lang="ru-RU" sz="2000" dirty="0" err="1" smtClean="0"/>
              <a:t>sapiens</a:t>
            </a:r>
            <a:r>
              <a:rPr lang="ru-RU" sz="2000" dirty="0" smtClean="0"/>
              <a:t> как вида. В условиях постоянной борьбы с холодом и стихией формировались северные адаптивные типы популяций человека. В результате таких адаптивных изменений со временем произошла мутация гена меланина, что привело к улучшению выживаемости индивида в данных условиях. Побуждающими факторами мутации послужила низкая интенсивность </a:t>
            </a:r>
            <a:r>
              <a:rPr lang="ru-RU" sz="2000" dirty="0" err="1" smtClean="0"/>
              <a:t>ультрафиолетовго</a:t>
            </a:r>
            <a:r>
              <a:rPr lang="ru-RU" sz="2000" dirty="0" smtClean="0"/>
              <a:t> излучения, что характерно для районов севера. Внешнее проявление мутации — светлая кожа.</a:t>
            </a:r>
          </a:p>
          <a:p>
            <a:r>
              <a:rPr lang="ru-RU" sz="2000" dirty="0" smtClean="0"/>
              <a:t>Наверное, народ саами является самым древним народом в Арктике. Можно сказать с уверенностью, что этот народ населяет северную часть Скандинавии, Финляндию и Кольский полуостров в России в течение почти 8 тысяч лет. Кроме этого, саами является первым из коренных народов Арктики, описанных в истории. В 550 г до н.э. византийский историк </a:t>
            </a:r>
            <a:r>
              <a:rPr lang="ru-RU" sz="2000" dirty="0" err="1" smtClean="0"/>
              <a:t>Прокопиус</a:t>
            </a:r>
            <a:r>
              <a:rPr lang="ru-RU" sz="2000" dirty="0" smtClean="0"/>
              <a:t> описал их как диких животных, не имеющих ни одежды, ни обуви, только выделанные шкуры животных; по его словам, они не были знакомы с сельским хозяйством, жили только охотой и не пили вина. 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0_75dc0_3bd094e_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chemeClr val="bg1"/>
                </a:solidFill>
                <a:latin typeface="Gabriola" pitchFamily="82" charset="0"/>
              </a:rPr>
              <a:t>МИФОЛОГИЧЕСКИЙ ЖАНР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 (от </a:t>
            </a:r>
            <a:r>
              <a:rPr lang="ru-RU" sz="2800" i="1" dirty="0" err="1" smtClean="0">
                <a:solidFill>
                  <a:schemeClr val="bg1"/>
                </a:solidFill>
                <a:latin typeface="Gabriola" pitchFamily="82" charset="0"/>
              </a:rPr>
              <a:t>гр.mythos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 — предание) — жанр изобразительного 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искусства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, посвященный событиям и героям, о которых рассказывают мифы древних 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народов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. Мифы, легенды, предания есть у всех народов мира, и они составляют 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важнейший 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источник художественного творчества. Этот жанр очень украшает художественное творчество, вносит в него таинственность и </a:t>
            </a:r>
            <a:r>
              <a:rPr lang="ru-RU" sz="2800" i="1" dirty="0" smtClean="0">
                <a:solidFill>
                  <a:schemeClr val="bg1"/>
                </a:solidFill>
                <a:latin typeface="Gabriola" pitchFamily="82" charset="0"/>
              </a:rPr>
              <a:t>загадочность. </a:t>
            </a:r>
            <a:r>
              <a:rPr lang="ru-RU" sz="3600" b="1" i="1" dirty="0" smtClean="0">
                <a:solidFill>
                  <a:schemeClr val="bg1"/>
                </a:solidFill>
                <a:latin typeface="Gabriola" pitchFamily="82" charset="0"/>
              </a:rPr>
              <a:t>Со </a:t>
            </a:r>
            <a:r>
              <a:rPr lang="ru-RU" sz="3600" b="1" i="1" dirty="0" smtClean="0">
                <a:solidFill>
                  <a:schemeClr val="bg1"/>
                </a:solidFill>
                <a:latin typeface="Gabriola" pitchFamily="82" charset="0"/>
              </a:rPr>
              <a:t>сказкой мы не расстаёмся с детства. Она вносит в нашу жизнь красоту, волшебство и доброту</a:t>
            </a:r>
            <a:r>
              <a:rPr lang="ru-RU" sz="3600" b="1" i="1" dirty="0" smtClean="0">
                <a:latin typeface="Gabriola" pitchFamily="82" charset="0"/>
              </a:rPr>
              <a:t>!</a:t>
            </a:r>
            <a:endParaRPr lang="ru-RU" sz="36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ПК\Desktop\s9619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190</TotalTime>
  <Words>1379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«Мифы и легенды северных народов»</vt:lpstr>
      <vt:lpstr>ВВЕДЕНИЕ</vt:lpstr>
      <vt:lpstr>План презентации: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Мифы народов севера:</vt:lpstr>
      <vt:lpstr>Слайд 16</vt:lpstr>
      <vt:lpstr>Слайд 17</vt:lpstr>
      <vt:lpstr>Слайд 18</vt:lpstr>
      <vt:lpstr>Список использованных информационных ресурсов: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ПК</cp:lastModifiedBy>
  <cp:revision>20</cp:revision>
  <dcterms:created xsi:type="dcterms:W3CDTF">2012-10-07T17:22:39Z</dcterms:created>
  <dcterms:modified xsi:type="dcterms:W3CDTF">2012-10-07T20:43:20Z</dcterms:modified>
</cp:coreProperties>
</file>