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144000" cy="6903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14400" y="1752600"/>
            <a:ext cx="5486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u="sng" dirty="0" smtClean="0">
                <a:solidFill>
                  <a:srgbClr val="FF0000"/>
                </a:solidFill>
              </a:rPr>
              <a:t>           ИЗЛОЖЕНИЕ </a:t>
            </a:r>
          </a:p>
          <a:p>
            <a:r>
              <a:rPr lang="ru-RU" sz="5400" dirty="0" smtClean="0">
                <a:solidFill>
                  <a:srgbClr val="0070C0"/>
                </a:solidFill>
                <a:latin typeface="Arial Black" pitchFamily="34" charset="0"/>
              </a:rPr>
              <a:t>КОТ В САПОГАХ.</a:t>
            </a:r>
            <a:endParaRPr lang="ru-RU" sz="5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556" y="0"/>
            <a:ext cx="9083444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14400" y="914400"/>
            <a:ext cx="5867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 дозор пограничники обычно со служебными собаками ходят. А у нас на заставе кот стал в дозор ходить.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1828800"/>
            <a:ext cx="6324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Один  из бойцов  принес на заставу котенка.  Был   он пушистый, с кисточками на концах  ушей.  Вырос  он и оказался очень способным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95600"/>
            <a:ext cx="5943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     Строятся на линейку –кот на левый фланг подходит. Стоит , с места не сойдет. Пограничники в дозор уходят , и кот за ними  отправляется.  Чуть что зашуршит в кустах , и у кота шерстка дыбом.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Однажды отправился кот на пост , и лапы себе отморозил. Предложили пограничники обуть кота .Но башмачков коту не  купить. Тогда сшили пушистому пограничнику меховые пимы. Так  на заставе появился кот в сапогах.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04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</a:rPr>
              <a:t>Кот в сапогах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3720"/>
          </a:xfrm>
        </p:spPr>
      </p:pic>
      <p:sp>
        <p:nvSpPr>
          <p:cNvPr id="5" name="TextBox 4"/>
          <p:cNvSpPr txBox="1"/>
          <p:nvPr/>
        </p:nvSpPr>
        <p:spPr>
          <a:xfrm>
            <a:off x="1066800" y="457200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al Black" pitchFamily="34" charset="0"/>
              </a:rPr>
              <a:t>РАБОТА ПО ТЕКСТУ.</a:t>
            </a:r>
          </a:p>
          <a:p>
            <a:pPr>
              <a:buFont typeface="Arial" pitchFamily="34" charset="0"/>
              <a:buChar char="•"/>
            </a:pPr>
            <a:r>
              <a:rPr lang="ru-RU" sz="4400" i="1" dirty="0" smtClean="0">
                <a:solidFill>
                  <a:srgbClr val="00B0F0"/>
                </a:solidFill>
              </a:rPr>
              <a:t>О ком говорится в тексте?</a:t>
            </a:r>
          </a:p>
          <a:p>
            <a:pPr>
              <a:buFont typeface="Arial" pitchFamily="34" charset="0"/>
              <a:buChar char="•"/>
            </a:pPr>
            <a:r>
              <a:rPr lang="ru-RU" sz="4400" i="1" dirty="0" smtClean="0">
                <a:solidFill>
                  <a:srgbClr val="00B0F0"/>
                </a:solidFill>
              </a:rPr>
              <a:t>Кто главный герой?</a:t>
            </a:r>
          </a:p>
          <a:p>
            <a:pPr>
              <a:buFont typeface="Arial" pitchFamily="34" charset="0"/>
              <a:buChar char="•"/>
            </a:pPr>
            <a:r>
              <a:rPr lang="ru-RU" sz="4400" i="1" dirty="0" smtClean="0">
                <a:solidFill>
                  <a:srgbClr val="00B0F0"/>
                </a:solidFill>
              </a:rPr>
              <a:t>Почему текст так назван?</a:t>
            </a:r>
          </a:p>
          <a:p>
            <a:pPr>
              <a:buFont typeface="Arial" pitchFamily="34" charset="0"/>
              <a:buChar char="•"/>
            </a:pPr>
            <a:r>
              <a:rPr lang="ru-RU" sz="4400" i="1" dirty="0" smtClean="0">
                <a:solidFill>
                  <a:srgbClr val="00B0F0"/>
                </a:solidFill>
              </a:rPr>
              <a:t>Что интересного и нового узнали ?</a:t>
            </a:r>
            <a:endParaRPr lang="ru-RU" sz="44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83444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>
                <a:solidFill>
                  <a:srgbClr val="FF0000"/>
                </a:solidFill>
              </a:rPr>
              <a:t>Орфографическая  подготовка.</a:t>
            </a:r>
            <a:endParaRPr lang="ru-RU" sz="4000" b="1" i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624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i="1" dirty="0" smtClean="0">
                <a:solidFill>
                  <a:srgbClr val="0070C0"/>
                </a:solidFill>
              </a:rPr>
              <a:t>Прочитайте текст.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i="1" dirty="0" smtClean="0">
                <a:solidFill>
                  <a:srgbClr val="0070C0"/>
                </a:solidFill>
              </a:rPr>
              <a:t>Сколько частей в этом тексте?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i="1" dirty="0" smtClean="0">
                <a:solidFill>
                  <a:srgbClr val="0070C0"/>
                </a:solidFill>
              </a:rPr>
              <a:t>Какие знакомые орфограммы вы увидели</a:t>
            </a:r>
            <a:r>
              <a:rPr lang="ru-RU" sz="4400" i="1" dirty="0" smtClean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i="1" dirty="0" smtClean="0">
                <a:solidFill>
                  <a:srgbClr val="0070C0"/>
                </a:solidFill>
              </a:rPr>
              <a:t>Прочитайте текст орфографически</a:t>
            </a:r>
            <a:r>
              <a:rPr lang="ru-RU" sz="4400" i="1" dirty="0" smtClean="0">
                <a:solidFill>
                  <a:srgbClr val="0070C0"/>
                </a:solidFill>
              </a:rPr>
              <a:t>.</a:t>
            </a:r>
            <a:endParaRPr lang="ru-RU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83444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38200" y="457200"/>
            <a:ext cx="601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 д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обы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о со служебными </a:t>
            </a:r>
            <a:r>
              <a:rPr lang="ru-RU" sz="2000" b="1" i="1" dirty="0" smtClean="0">
                <a:solidFill>
                  <a:srgbClr val="FF0000"/>
                </a:solidFill>
              </a:rPr>
              <a:t>собаками</a:t>
            </a:r>
            <a:r>
              <a:rPr lang="ru-RU" sz="2000" b="1" i="1" dirty="0" smtClean="0">
                <a:solidFill>
                  <a:srgbClr val="0070C0"/>
                </a:solidFill>
              </a:rPr>
              <a:t>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дят. А у нас на заставе кот стал в дозор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дить.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1524000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Один  из бойцов  пр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с на заставу к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тенка.  Был   он пу</a:t>
            </a:r>
            <a:r>
              <a:rPr lang="ru-RU" sz="2000" b="1" i="1" dirty="0" smtClean="0">
                <a:solidFill>
                  <a:srgbClr val="FF0000"/>
                </a:solidFill>
              </a:rPr>
              <a:t>ши</a:t>
            </a:r>
            <a:r>
              <a:rPr lang="ru-RU" sz="2000" b="1" i="1" dirty="0" smtClean="0">
                <a:solidFill>
                  <a:srgbClr val="0070C0"/>
                </a:solidFill>
              </a:rPr>
              <a:t>стый, с кисто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ами на конц</a:t>
            </a:r>
            <a:r>
              <a:rPr lang="ru-RU" sz="2000" b="1" i="1" dirty="0" smtClean="0">
                <a:solidFill>
                  <a:srgbClr val="FF0000"/>
                </a:solidFill>
              </a:rPr>
              <a:t>ах </a:t>
            </a:r>
            <a:r>
              <a:rPr lang="ru-RU" sz="2000" b="1" i="1" dirty="0" smtClean="0">
                <a:solidFill>
                  <a:srgbClr val="0070C0"/>
                </a:solidFill>
              </a:rPr>
              <a:t> уш</a:t>
            </a:r>
            <a:r>
              <a:rPr lang="ru-RU" sz="2000" b="1" i="1" dirty="0" smtClean="0">
                <a:solidFill>
                  <a:srgbClr val="FF0000"/>
                </a:solidFill>
              </a:rPr>
              <a:t>ей.  </a:t>
            </a:r>
            <a:r>
              <a:rPr lang="ru-RU" sz="2000" b="1" i="1" dirty="0" smtClean="0">
                <a:solidFill>
                  <a:srgbClr val="0070C0"/>
                </a:solidFill>
              </a:rPr>
              <a:t>Выр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  он 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к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зался очень сп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собным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2514600"/>
            <a:ext cx="624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      Стр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я</a:t>
            </a:r>
            <a:r>
              <a:rPr lang="ru-RU" sz="2000" b="1" i="1" dirty="0" smtClean="0">
                <a:solidFill>
                  <a:srgbClr val="FF0000"/>
                </a:solidFill>
              </a:rPr>
              <a:t>тс</a:t>
            </a:r>
            <a:r>
              <a:rPr lang="ru-RU" sz="2000" b="1" i="1" dirty="0" smtClean="0">
                <a:solidFill>
                  <a:srgbClr val="0070C0"/>
                </a:solidFill>
              </a:rPr>
              <a:t>я на л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нейку –кот на левый флан</a:t>
            </a:r>
            <a:r>
              <a:rPr lang="ru-RU" sz="2000" b="1" i="1" dirty="0" smtClean="0">
                <a:solidFill>
                  <a:srgbClr val="FF0000"/>
                </a:solidFill>
              </a:rPr>
              <a:t>г</a:t>
            </a:r>
            <a:r>
              <a:rPr lang="ru-RU" sz="2000" b="1" i="1" dirty="0" smtClean="0">
                <a:solidFill>
                  <a:srgbClr val="0070C0"/>
                </a:solidFill>
              </a:rPr>
              <a:t> подходит. Ст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ит , с места </a:t>
            </a:r>
            <a:r>
              <a:rPr lang="ru-RU" sz="2000" b="1" i="1" dirty="0" smtClean="0">
                <a:solidFill>
                  <a:srgbClr val="FF0000"/>
                </a:solidFill>
              </a:rPr>
              <a:t>не</a:t>
            </a:r>
            <a:r>
              <a:rPr lang="ru-RU" sz="2000" b="1" i="1" dirty="0" smtClean="0">
                <a:solidFill>
                  <a:srgbClr val="0070C0"/>
                </a:solidFill>
              </a:rPr>
              <a:t> сойде</a:t>
            </a:r>
            <a:r>
              <a:rPr lang="ru-RU" sz="2000" b="1" i="1" dirty="0" smtClean="0">
                <a:solidFill>
                  <a:srgbClr val="FF0000"/>
                </a:solidFill>
              </a:rPr>
              <a:t>т. </a:t>
            </a:r>
            <a:r>
              <a:rPr lang="ru-RU" sz="2000" b="1" i="1" dirty="0" smtClean="0">
                <a:solidFill>
                  <a:srgbClr val="0070C0"/>
                </a:solidFill>
              </a:rPr>
              <a:t>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в </a:t>
            </a:r>
            <a:r>
              <a:rPr lang="ru-RU" sz="2000" b="1" i="1" dirty="0" smtClean="0">
                <a:solidFill>
                  <a:srgbClr val="FF0000"/>
                </a:solidFill>
              </a:rPr>
              <a:t>до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ух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 , и кот за ними 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вляется.  Чуть </a:t>
            </a:r>
            <a:r>
              <a:rPr lang="ru-RU" sz="2000" b="1" i="1" dirty="0" smtClean="0">
                <a:solidFill>
                  <a:srgbClr val="FF0000"/>
                </a:solidFill>
              </a:rPr>
              <a:t>что</a:t>
            </a:r>
            <a:r>
              <a:rPr lang="ru-RU" sz="2000" b="1" i="1" dirty="0" smtClean="0">
                <a:solidFill>
                  <a:srgbClr val="0070C0"/>
                </a:solidFill>
              </a:rPr>
              <a:t> зашуршит в кустах , и у кота ш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рстка дыб</a:t>
            </a:r>
            <a:r>
              <a:rPr lang="ru-RU" sz="2000" b="1" i="1" dirty="0" smtClean="0">
                <a:solidFill>
                  <a:srgbClr val="FF0000"/>
                </a:solidFill>
              </a:rPr>
              <a:t>ом.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</a:rPr>
              <a:t>Однажды</a:t>
            </a:r>
            <a:r>
              <a:rPr lang="ru-RU" sz="2000" b="1" i="1" dirty="0" smtClean="0">
                <a:solidFill>
                  <a:srgbClr val="0070C0"/>
                </a:solidFill>
              </a:rPr>
              <a:t>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на пост , и лапы себе отм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зил. Предлож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</a:t>
            </a:r>
            <a:r>
              <a:rPr lang="ru-RU" sz="2000" b="1" i="1" dirty="0" smtClean="0">
                <a:solidFill>
                  <a:srgbClr val="FF0000"/>
                </a:solidFill>
              </a:rPr>
              <a:t>по</a:t>
            </a:r>
            <a:r>
              <a:rPr lang="ru-RU" sz="2000" b="1" i="1" dirty="0" smtClean="0">
                <a:solidFill>
                  <a:srgbClr val="0070C0"/>
                </a:solidFill>
              </a:rPr>
              <a:t>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чни</a:t>
            </a:r>
            <a:r>
              <a:rPr lang="ru-RU" sz="2000" b="1" i="1" dirty="0" smtClean="0">
                <a:solidFill>
                  <a:srgbClr val="0070C0"/>
                </a:solidFill>
              </a:rPr>
              <a:t>ки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буть кота .Но б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шма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ов коту </a:t>
            </a:r>
            <a:r>
              <a:rPr lang="ru-RU" sz="2000" b="1" i="1" dirty="0" smtClean="0">
                <a:solidFill>
                  <a:srgbClr val="FF0000"/>
                </a:solidFill>
              </a:rPr>
              <a:t>не </a:t>
            </a:r>
            <a:r>
              <a:rPr lang="ru-RU" sz="2000" b="1" i="1" dirty="0" smtClean="0">
                <a:solidFill>
                  <a:srgbClr val="0070C0"/>
                </a:solidFill>
              </a:rPr>
              <a:t> купить. Тогда сш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пуш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стому 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грани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ику м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ховые пимы. Так  на заставе по</a:t>
            </a:r>
            <a:r>
              <a:rPr lang="ru-RU" sz="2000" b="1" i="1" dirty="0" smtClean="0">
                <a:solidFill>
                  <a:srgbClr val="FF0000"/>
                </a:solidFill>
              </a:rPr>
              <a:t>я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в </a:t>
            </a:r>
            <a:r>
              <a:rPr lang="ru-RU" sz="2000" b="1" i="1" dirty="0" smtClean="0">
                <a:solidFill>
                  <a:srgbClr val="FF0000"/>
                </a:solidFill>
              </a:rPr>
              <a:t>сапог</a:t>
            </a:r>
            <a:r>
              <a:rPr lang="ru-RU" sz="2000" b="1" i="1" dirty="0" smtClean="0">
                <a:solidFill>
                  <a:srgbClr val="0070C0"/>
                </a:solidFill>
              </a:rPr>
              <a:t>ах.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4000" cy="6903720"/>
          </a:xfrm>
        </p:spPr>
      </p:pic>
      <p:sp>
        <p:nvSpPr>
          <p:cNvPr id="5" name="TextBox 4"/>
          <p:cNvSpPr txBox="1"/>
          <p:nvPr/>
        </p:nvSpPr>
        <p:spPr>
          <a:xfrm>
            <a:off x="9906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Пересказываем по частям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1295400"/>
            <a:ext cx="601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 д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обы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о со служебными </a:t>
            </a:r>
            <a:r>
              <a:rPr lang="ru-RU" sz="2000" b="1" i="1" dirty="0" smtClean="0">
                <a:solidFill>
                  <a:srgbClr val="FF0000"/>
                </a:solidFill>
              </a:rPr>
              <a:t>собаками</a:t>
            </a:r>
            <a:r>
              <a:rPr lang="ru-RU" sz="2000" b="1" i="1" dirty="0" smtClean="0">
                <a:solidFill>
                  <a:srgbClr val="0070C0"/>
                </a:solidFill>
              </a:rPr>
              <a:t>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дят. А у нас на заставе кот стал в дозор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дить.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220980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Один  из бойцов  пр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с на заставу к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тенка.  Был   он пу</a:t>
            </a:r>
            <a:r>
              <a:rPr lang="ru-RU" sz="2000" b="1" i="1" dirty="0" smtClean="0">
                <a:solidFill>
                  <a:srgbClr val="FF0000"/>
                </a:solidFill>
              </a:rPr>
              <a:t>ши</a:t>
            </a:r>
            <a:r>
              <a:rPr lang="ru-RU" sz="2000" b="1" i="1" dirty="0" smtClean="0">
                <a:solidFill>
                  <a:srgbClr val="0070C0"/>
                </a:solidFill>
              </a:rPr>
              <a:t>стый, с кисто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ами на конц</a:t>
            </a:r>
            <a:r>
              <a:rPr lang="ru-RU" sz="2000" b="1" i="1" dirty="0" smtClean="0">
                <a:solidFill>
                  <a:srgbClr val="FF0000"/>
                </a:solidFill>
              </a:rPr>
              <a:t>ах </a:t>
            </a:r>
            <a:r>
              <a:rPr lang="ru-RU" sz="2000" b="1" i="1" dirty="0" smtClean="0">
                <a:solidFill>
                  <a:srgbClr val="0070C0"/>
                </a:solidFill>
              </a:rPr>
              <a:t> уш</a:t>
            </a:r>
            <a:r>
              <a:rPr lang="ru-RU" sz="2000" b="1" i="1" dirty="0" smtClean="0">
                <a:solidFill>
                  <a:srgbClr val="FF0000"/>
                </a:solidFill>
              </a:rPr>
              <a:t>ей.  </a:t>
            </a:r>
            <a:r>
              <a:rPr lang="ru-RU" sz="2000" b="1" i="1" dirty="0" smtClean="0">
                <a:solidFill>
                  <a:srgbClr val="0070C0"/>
                </a:solidFill>
              </a:rPr>
              <a:t>Выр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  он 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к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зался очень сп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собным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4400" y="327660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Стр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я</a:t>
            </a:r>
            <a:r>
              <a:rPr lang="ru-RU" sz="2000" b="1" i="1" dirty="0" smtClean="0">
                <a:solidFill>
                  <a:srgbClr val="FF0000"/>
                </a:solidFill>
              </a:rPr>
              <a:t>тс</a:t>
            </a:r>
            <a:r>
              <a:rPr lang="ru-RU" sz="2000" b="1" i="1" dirty="0" smtClean="0">
                <a:solidFill>
                  <a:srgbClr val="0070C0"/>
                </a:solidFill>
              </a:rPr>
              <a:t>я на л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нейку –кот на левый флан</a:t>
            </a:r>
            <a:r>
              <a:rPr lang="ru-RU" sz="2000" b="1" i="1" dirty="0" smtClean="0">
                <a:solidFill>
                  <a:srgbClr val="FF0000"/>
                </a:solidFill>
              </a:rPr>
              <a:t>г</a:t>
            </a:r>
            <a:r>
              <a:rPr lang="ru-RU" sz="2000" b="1" i="1" dirty="0" smtClean="0">
                <a:solidFill>
                  <a:srgbClr val="0070C0"/>
                </a:solidFill>
              </a:rPr>
              <a:t> подходит. Ст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ит , с места </a:t>
            </a:r>
            <a:r>
              <a:rPr lang="ru-RU" sz="2000" b="1" i="1" dirty="0" smtClean="0">
                <a:solidFill>
                  <a:srgbClr val="FF0000"/>
                </a:solidFill>
              </a:rPr>
              <a:t>не</a:t>
            </a:r>
            <a:r>
              <a:rPr lang="ru-RU" sz="2000" b="1" i="1" dirty="0" smtClean="0">
                <a:solidFill>
                  <a:srgbClr val="0070C0"/>
                </a:solidFill>
              </a:rPr>
              <a:t> сойде</a:t>
            </a:r>
            <a:r>
              <a:rPr lang="ru-RU" sz="2000" b="1" i="1" dirty="0" smtClean="0">
                <a:solidFill>
                  <a:srgbClr val="FF0000"/>
                </a:solidFill>
              </a:rPr>
              <a:t>т. </a:t>
            </a:r>
            <a:r>
              <a:rPr lang="ru-RU" sz="2000" b="1" i="1" dirty="0" smtClean="0">
                <a:solidFill>
                  <a:srgbClr val="0070C0"/>
                </a:solidFill>
              </a:rPr>
              <a:t>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в </a:t>
            </a:r>
            <a:r>
              <a:rPr lang="ru-RU" sz="2000" b="1" i="1" dirty="0" smtClean="0">
                <a:solidFill>
                  <a:srgbClr val="FF0000"/>
                </a:solidFill>
              </a:rPr>
              <a:t>до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ух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 , и кот за ними 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вляется.  Чуть </a:t>
            </a:r>
            <a:r>
              <a:rPr lang="ru-RU" sz="2000" b="1" i="1" dirty="0" smtClean="0">
                <a:solidFill>
                  <a:srgbClr val="FF0000"/>
                </a:solidFill>
              </a:rPr>
              <a:t>что</a:t>
            </a:r>
            <a:r>
              <a:rPr lang="ru-RU" sz="2000" b="1" i="1" dirty="0" smtClean="0">
                <a:solidFill>
                  <a:srgbClr val="0070C0"/>
                </a:solidFill>
              </a:rPr>
              <a:t> зашуршит в кустах , и у кота ш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рстка дыб</a:t>
            </a:r>
            <a:r>
              <a:rPr lang="ru-RU" sz="2000" b="1" i="1" dirty="0" smtClean="0">
                <a:solidFill>
                  <a:srgbClr val="FF0000"/>
                </a:solidFill>
              </a:rPr>
              <a:t>ом.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</a:rPr>
              <a:t>Однажды</a:t>
            </a:r>
            <a:r>
              <a:rPr lang="ru-RU" sz="2000" b="1" i="1" dirty="0" smtClean="0">
                <a:solidFill>
                  <a:srgbClr val="0070C0"/>
                </a:solidFill>
              </a:rPr>
              <a:t>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на пост , и лапы себе отм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зил. Предлож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</a:t>
            </a:r>
            <a:r>
              <a:rPr lang="ru-RU" sz="2000" b="1" i="1" dirty="0" smtClean="0">
                <a:solidFill>
                  <a:srgbClr val="FF0000"/>
                </a:solidFill>
              </a:rPr>
              <a:t>по</a:t>
            </a:r>
            <a:r>
              <a:rPr lang="ru-RU" sz="2000" b="1" i="1" dirty="0" smtClean="0">
                <a:solidFill>
                  <a:srgbClr val="0070C0"/>
                </a:solidFill>
              </a:rPr>
              <a:t>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чни</a:t>
            </a:r>
            <a:r>
              <a:rPr lang="ru-RU" sz="2000" b="1" i="1" dirty="0" smtClean="0">
                <a:solidFill>
                  <a:srgbClr val="0070C0"/>
                </a:solidFill>
              </a:rPr>
              <a:t>ки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буть кота .Но б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шма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ов коту </a:t>
            </a:r>
            <a:r>
              <a:rPr lang="ru-RU" sz="2000" b="1" i="1" dirty="0" smtClean="0">
                <a:solidFill>
                  <a:srgbClr val="FF0000"/>
                </a:solidFill>
              </a:rPr>
              <a:t>не </a:t>
            </a:r>
            <a:r>
              <a:rPr lang="ru-RU" sz="2000" b="1" i="1" dirty="0" smtClean="0">
                <a:solidFill>
                  <a:srgbClr val="0070C0"/>
                </a:solidFill>
              </a:rPr>
              <a:t> купить. Тогда сш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пуш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стому 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грани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ику м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ховые пимы. Так  на заставе по</a:t>
            </a:r>
            <a:r>
              <a:rPr lang="ru-RU" sz="2000" b="1" i="1" dirty="0" smtClean="0">
                <a:solidFill>
                  <a:srgbClr val="FF0000"/>
                </a:solidFill>
              </a:rPr>
              <a:t>я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в </a:t>
            </a:r>
            <a:r>
              <a:rPr lang="ru-RU" sz="2000" b="1" i="1" dirty="0" smtClean="0">
                <a:solidFill>
                  <a:srgbClr val="FF0000"/>
                </a:solidFill>
              </a:rPr>
              <a:t>сапог</a:t>
            </a:r>
            <a:r>
              <a:rPr lang="ru-RU" sz="2000" b="1" i="1" dirty="0" smtClean="0">
                <a:solidFill>
                  <a:srgbClr val="0070C0"/>
                </a:solidFill>
              </a:rPr>
              <a:t>ах.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73112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95400" y="6858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Запоминаем.!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1600200"/>
            <a:ext cx="5214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обычно со служебными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1336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на конц</a:t>
            </a:r>
            <a:r>
              <a:rPr lang="ru-RU" b="1" i="1" dirty="0" smtClean="0">
                <a:solidFill>
                  <a:srgbClr val="FF0000"/>
                </a:solidFill>
              </a:rPr>
              <a:t>ах </a:t>
            </a:r>
            <a:r>
              <a:rPr lang="ru-RU" b="1" i="1" dirty="0" smtClean="0">
                <a:solidFill>
                  <a:srgbClr val="0070C0"/>
                </a:solidFill>
              </a:rPr>
              <a:t> уш</a:t>
            </a:r>
            <a:r>
              <a:rPr lang="ru-RU" b="1" i="1" dirty="0" smtClean="0">
                <a:solidFill>
                  <a:srgbClr val="FF0000"/>
                </a:solidFill>
              </a:rPr>
              <a:t>ей.  </a:t>
            </a:r>
            <a:r>
              <a:rPr lang="ru-RU" b="1" i="1" dirty="0" smtClean="0">
                <a:solidFill>
                  <a:srgbClr val="0070C0"/>
                </a:solidFill>
              </a:rPr>
              <a:t>Выр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0070C0"/>
                </a:solidFill>
              </a:rPr>
              <a:t>с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2667000"/>
            <a:ext cx="4333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Стр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0070C0"/>
                </a:solidFill>
              </a:rPr>
              <a:t>я</a:t>
            </a:r>
            <a:r>
              <a:rPr lang="ru-RU" b="1" i="1" dirty="0" smtClean="0">
                <a:solidFill>
                  <a:srgbClr val="FF0000"/>
                </a:solidFill>
              </a:rPr>
              <a:t>тс</a:t>
            </a:r>
            <a:r>
              <a:rPr lang="ru-RU" b="1" i="1" dirty="0" smtClean="0">
                <a:solidFill>
                  <a:srgbClr val="0070C0"/>
                </a:solidFill>
              </a:rPr>
              <a:t>я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76600" y="259080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ш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>
                <a:solidFill>
                  <a:srgbClr val="0070C0"/>
                </a:solidFill>
              </a:rPr>
              <a:t>рстка дыб</a:t>
            </a:r>
            <a:r>
              <a:rPr lang="ru-RU" b="1" i="1" dirty="0" smtClean="0">
                <a:solidFill>
                  <a:srgbClr val="FF0000"/>
                </a:solidFill>
              </a:rPr>
              <a:t>ом.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62600" y="29718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Однажды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3401" y="3244334"/>
            <a:ext cx="4744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б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>
                <a:solidFill>
                  <a:srgbClr val="0070C0"/>
                </a:solidFill>
              </a:rPr>
              <a:t>шма</a:t>
            </a:r>
            <a:r>
              <a:rPr lang="ru-RU" b="1" i="1" dirty="0" smtClean="0">
                <a:solidFill>
                  <a:srgbClr val="FF0000"/>
                </a:solidFill>
              </a:rPr>
              <a:t>чк</a:t>
            </a:r>
            <a:r>
              <a:rPr lang="ru-RU" b="1" i="1" dirty="0" smtClean="0">
                <a:solidFill>
                  <a:srgbClr val="0070C0"/>
                </a:solidFill>
              </a:rPr>
              <a:t>ов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46348" y="3429000"/>
            <a:ext cx="2651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По</a:t>
            </a:r>
            <a:r>
              <a:rPr lang="ru-RU" b="1" i="1" dirty="0" smtClean="0">
                <a:solidFill>
                  <a:srgbClr val="FF0000"/>
                </a:solidFill>
              </a:rPr>
              <a:t>я</a:t>
            </a:r>
            <a:r>
              <a:rPr lang="ru-RU" b="1" i="1" dirty="0" smtClean="0">
                <a:solidFill>
                  <a:srgbClr val="0070C0"/>
                </a:solidFill>
              </a:rPr>
              <a:t>вился        в </a:t>
            </a:r>
            <a:r>
              <a:rPr lang="ru-RU" b="1" i="1" dirty="0" smtClean="0">
                <a:solidFill>
                  <a:srgbClr val="FF0000"/>
                </a:solidFill>
              </a:rPr>
              <a:t>сапог</a:t>
            </a:r>
            <a:r>
              <a:rPr lang="ru-RU" b="1" i="1" dirty="0" smtClean="0">
                <a:solidFill>
                  <a:srgbClr val="0070C0"/>
                </a:solidFill>
              </a:rPr>
              <a:t>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4000" cy="6903720"/>
          </a:xfrm>
        </p:spPr>
      </p:pic>
      <p:sp>
        <p:nvSpPr>
          <p:cNvPr id="5" name="TextBox 4"/>
          <p:cNvSpPr txBox="1"/>
          <p:nvPr/>
        </p:nvSpPr>
        <p:spPr>
          <a:xfrm>
            <a:off x="9906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Читаем. Пишем.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1295400"/>
            <a:ext cx="601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В д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обы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о со служебными </a:t>
            </a:r>
            <a:r>
              <a:rPr lang="ru-RU" sz="2000" b="1" i="1" dirty="0" smtClean="0">
                <a:solidFill>
                  <a:srgbClr val="FF0000"/>
                </a:solidFill>
              </a:rPr>
              <a:t>собаками</a:t>
            </a:r>
            <a:r>
              <a:rPr lang="ru-RU" sz="2000" b="1" i="1" dirty="0" smtClean="0">
                <a:solidFill>
                  <a:srgbClr val="0070C0"/>
                </a:solidFill>
              </a:rPr>
              <a:t>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дят. А у нас на заставе кот стал в дозор 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дить.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220980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Один  из бойцов  пр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с на заставу к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тенка.  Был   он пу</a:t>
            </a:r>
            <a:r>
              <a:rPr lang="ru-RU" sz="2000" b="1" i="1" dirty="0" smtClean="0">
                <a:solidFill>
                  <a:srgbClr val="FF0000"/>
                </a:solidFill>
              </a:rPr>
              <a:t>ши</a:t>
            </a:r>
            <a:r>
              <a:rPr lang="ru-RU" sz="2000" b="1" i="1" dirty="0" smtClean="0">
                <a:solidFill>
                  <a:srgbClr val="0070C0"/>
                </a:solidFill>
              </a:rPr>
              <a:t>стый, с кисто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ами на конц</a:t>
            </a:r>
            <a:r>
              <a:rPr lang="ru-RU" sz="2000" b="1" i="1" dirty="0" smtClean="0">
                <a:solidFill>
                  <a:srgbClr val="FF0000"/>
                </a:solidFill>
              </a:rPr>
              <a:t>ах </a:t>
            </a:r>
            <a:r>
              <a:rPr lang="ru-RU" sz="2000" b="1" i="1" dirty="0" smtClean="0">
                <a:solidFill>
                  <a:srgbClr val="0070C0"/>
                </a:solidFill>
              </a:rPr>
              <a:t> уш</a:t>
            </a:r>
            <a:r>
              <a:rPr lang="ru-RU" sz="2000" b="1" i="1" dirty="0" smtClean="0">
                <a:solidFill>
                  <a:srgbClr val="FF0000"/>
                </a:solidFill>
              </a:rPr>
              <a:t>ей.  </a:t>
            </a:r>
            <a:r>
              <a:rPr lang="ru-RU" sz="2000" b="1" i="1" dirty="0" smtClean="0">
                <a:solidFill>
                  <a:srgbClr val="0070C0"/>
                </a:solidFill>
              </a:rPr>
              <a:t>Выр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  он 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к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зался очень сп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собным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14400" y="3276600"/>
            <a:ext cx="670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Стр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я</a:t>
            </a:r>
            <a:r>
              <a:rPr lang="ru-RU" sz="2000" b="1" i="1" dirty="0" smtClean="0">
                <a:solidFill>
                  <a:srgbClr val="FF0000"/>
                </a:solidFill>
              </a:rPr>
              <a:t>тс</a:t>
            </a:r>
            <a:r>
              <a:rPr lang="ru-RU" sz="2000" b="1" i="1" dirty="0" smtClean="0">
                <a:solidFill>
                  <a:srgbClr val="0070C0"/>
                </a:solidFill>
              </a:rPr>
              <a:t>я на л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нейку –кот на левый флан</a:t>
            </a:r>
            <a:r>
              <a:rPr lang="ru-RU" sz="2000" b="1" i="1" dirty="0" smtClean="0">
                <a:solidFill>
                  <a:srgbClr val="FF0000"/>
                </a:solidFill>
              </a:rPr>
              <a:t>г</a:t>
            </a:r>
            <a:r>
              <a:rPr lang="ru-RU" sz="2000" b="1" i="1" dirty="0" smtClean="0">
                <a:solidFill>
                  <a:srgbClr val="0070C0"/>
                </a:solidFill>
              </a:rPr>
              <a:t> подходит. Ст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ит , с места </a:t>
            </a:r>
            <a:r>
              <a:rPr lang="ru-RU" sz="2000" b="1" i="1" dirty="0" smtClean="0">
                <a:solidFill>
                  <a:srgbClr val="FF0000"/>
                </a:solidFill>
              </a:rPr>
              <a:t>не</a:t>
            </a:r>
            <a:r>
              <a:rPr lang="ru-RU" sz="2000" b="1" i="1" dirty="0" smtClean="0">
                <a:solidFill>
                  <a:srgbClr val="0070C0"/>
                </a:solidFill>
              </a:rPr>
              <a:t> сойде</a:t>
            </a:r>
            <a:r>
              <a:rPr lang="ru-RU" sz="2000" b="1" i="1" dirty="0" smtClean="0">
                <a:solidFill>
                  <a:srgbClr val="FF0000"/>
                </a:solidFill>
              </a:rPr>
              <a:t>т. </a:t>
            </a:r>
            <a:r>
              <a:rPr lang="ru-RU" sz="2000" b="1" i="1" dirty="0" smtClean="0">
                <a:solidFill>
                  <a:srgbClr val="0070C0"/>
                </a:solidFill>
              </a:rPr>
              <a:t>Погр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ики в </a:t>
            </a:r>
            <a:r>
              <a:rPr lang="ru-RU" sz="2000" b="1" i="1" dirty="0" smtClean="0">
                <a:solidFill>
                  <a:srgbClr val="FF0000"/>
                </a:solidFill>
              </a:rPr>
              <a:t>до</a:t>
            </a:r>
            <a:r>
              <a:rPr lang="ru-RU" sz="2000" b="1" i="1" dirty="0" smtClean="0">
                <a:solidFill>
                  <a:srgbClr val="0070C0"/>
                </a:solidFill>
              </a:rPr>
              <a:t>зор ух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дят , и кот за ними 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вляется.  Чуть </a:t>
            </a:r>
            <a:r>
              <a:rPr lang="ru-RU" sz="2000" b="1" i="1" dirty="0" smtClean="0">
                <a:solidFill>
                  <a:srgbClr val="FF0000"/>
                </a:solidFill>
              </a:rPr>
              <a:t>что</a:t>
            </a:r>
            <a:r>
              <a:rPr lang="ru-RU" sz="2000" b="1" i="1" dirty="0" smtClean="0">
                <a:solidFill>
                  <a:srgbClr val="0070C0"/>
                </a:solidFill>
              </a:rPr>
              <a:t> зашуршит в кустах , и у кота ш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рстка дыб</a:t>
            </a:r>
            <a:r>
              <a:rPr lang="ru-RU" sz="2000" b="1" i="1" dirty="0" smtClean="0">
                <a:solidFill>
                  <a:srgbClr val="FF0000"/>
                </a:solidFill>
              </a:rPr>
              <a:t>ом.</a:t>
            </a:r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      </a:t>
            </a:r>
            <a:r>
              <a:rPr lang="ru-RU" sz="2000" b="1" i="1" dirty="0" smtClean="0">
                <a:solidFill>
                  <a:srgbClr val="FF0000"/>
                </a:solidFill>
              </a:rPr>
              <a:t>Однажды</a:t>
            </a:r>
            <a:r>
              <a:rPr lang="ru-RU" sz="2000" b="1" i="1" dirty="0" smtClean="0">
                <a:solidFill>
                  <a:srgbClr val="0070C0"/>
                </a:solidFill>
              </a:rPr>
              <a:t> отпр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на пост , и лапы себе отм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р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зил. Предлож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</a:t>
            </a:r>
            <a:r>
              <a:rPr lang="ru-RU" sz="2000" b="1" i="1" dirty="0" smtClean="0">
                <a:solidFill>
                  <a:srgbClr val="FF0000"/>
                </a:solidFill>
              </a:rPr>
              <a:t>по</a:t>
            </a:r>
            <a:r>
              <a:rPr lang="ru-RU" sz="2000" b="1" i="1" dirty="0" smtClean="0">
                <a:solidFill>
                  <a:srgbClr val="0070C0"/>
                </a:solidFill>
              </a:rPr>
              <a:t>гр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ни</a:t>
            </a:r>
            <a:r>
              <a:rPr lang="ru-RU" sz="2000" b="1" i="1" dirty="0" smtClean="0">
                <a:solidFill>
                  <a:srgbClr val="FF0000"/>
                </a:solidFill>
              </a:rPr>
              <a:t>чни</a:t>
            </a:r>
            <a:r>
              <a:rPr lang="ru-RU" sz="2000" b="1" i="1" dirty="0" smtClean="0">
                <a:solidFill>
                  <a:srgbClr val="0070C0"/>
                </a:solidFill>
              </a:rPr>
              <a:t>ки 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буть кота .Но б</a:t>
            </a:r>
            <a:r>
              <a:rPr lang="ru-RU" sz="2000" b="1" i="1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0070C0"/>
                </a:solidFill>
              </a:rPr>
              <a:t>шма</a:t>
            </a:r>
            <a:r>
              <a:rPr lang="ru-RU" sz="2000" b="1" i="1" dirty="0" smtClean="0">
                <a:solidFill>
                  <a:srgbClr val="FF0000"/>
                </a:solidFill>
              </a:rPr>
              <a:t>чк</a:t>
            </a:r>
            <a:r>
              <a:rPr lang="ru-RU" sz="2000" b="1" i="1" dirty="0" smtClean="0">
                <a:solidFill>
                  <a:srgbClr val="0070C0"/>
                </a:solidFill>
              </a:rPr>
              <a:t>ов коту </a:t>
            </a:r>
            <a:r>
              <a:rPr lang="ru-RU" sz="2000" b="1" i="1" dirty="0" smtClean="0">
                <a:solidFill>
                  <a:srgbClr val="FF0000"/>
                </a:solidFill>
              </a:rPr>
              <a:t>не </a:t>
            </a:r>
            <a:r>
              <a:rPr lang="ru-RU" sz="2000" b="1" i="1" dirty="0" smtClean="0">
                <a:solidFill>
                  <a:srgbClr val="0070C0"/>
                </a:solidFill>
              </a:rPr>
              <a:t> купить. Тогда сш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ли пуш</a:t>
            </a:r>
            <a:r>
              <a:rPr lang="ru-RU" sz="2000" b="1" i="1" dirty="0" smtClean="0">
                <a:solidFill>
                  <a:srgbClr val="FF0000"/>
                </a:solidFill>
              </a:rPr>
              <a:t>и</a:t>
            </a:r>
            <a:r>
              <a:rPr lang="ru-RU" sz="2000" b="1" i="1" dirty="0" smtClean="0">
                <a:solidFill>
                  <a:srgbClr val="0070C0"/>
                </a:solidFill>
              </a:rPr>
              <a:t>стому п</a:t>
            </a:r>
            <a:r>
              <a:rPr lang="ru-RU" sz="2000" b="1" i="1" dirty="0" smtClean="0">
                <a:solidFill>
                  <a:srgbClr val="FF0000"/>
                </a:solidFill>
              </a:rPr>
              <a:t>о</a:t>
            </a:r>
            <a:r>
              <a:rPr lang="ru-RU" sz="2000" b="1" i="1" dirty="0" smtClean="0">
                <a:solidFill>
                  <a:srgbClr val="0070C0"/>
                </a:solidFill>
              </a:rPr>
              <a:t>грани</a:t>
            </a:r>
            <a:r>
              <a:rPr lang="ru-RU" sz="2000" b="1" i="1" dirty="0" smtClean="0">
                <a:solidFill>
                  <a:srgbClr val="FF0000"/>
                </a:solidFill>
              </a:rPr>
              <a:t>чн</a:t>
            </a:r>
            <a:r>
              <a:rPr lang="ru-RU" sz="2000" b="1" i="1" dirty="0" smtClean="0">
                <a:solidFill>
                  <a:srgbClr val="0070C0"/>
                </a:solidFill>
              </a:rPr>
              <a:t>ику м</a:t>
            </a:r>
            <a:r>
              <a:rPr lang="ru-RU" sz="2000" b="1" i="1" dirty="0" smtClean="0">
                <a:solidFill>
                  <a:srgbClr val="FF0000"/>
                </a:solidFill>
              </a:rPr>
              <a:t>е</a:t>
            </a:r>
            <a:r>
              <a:rPr lang="ru-RU" sz="2000" b="1" i="1" dirty="0" smtClean="0">
                <a:solidFill>
                  <a:srgbClr val="0070C0"/>
                </a:solidFill>
              </a:rPr>
              <a:t>ховые пимы. Так  на заставе по</a:t>
            </a:r>
            <a:r>
              <a:rPr lang="ru-RU" sz="2000" b="1" i="1" dirty="0" smtClean="0">
                <a:solidFill>
                  <a:srgbClr val="FF0000"/>
                </a:solidFill>
              </a:rPr>
              <a:t>я</a:t>
            </a:r>
            <a:r>
              <a:rPr lang="ru-RU" sz="2000" b="1" i="1" dirty="0" smtClean="0">
                <a:solidFill>
                  <a:srgbClr val="0070C0"/>
                </a:solidFill>
              </a:rPr>
              <a:t>вился кот в </a:t>
            </a:r>
            <a:r>
              <a:rPr lang="ru-RU" sz="2000" b="1" i="1" dirty="0" smtClean="0">
                <a:solidFill>
                  <a:srgbClr val="FF0000"/>
                </a:solidFill>
              </a:rPr>
              <a:t>сапог</a:t>
            </a:r>
            <a:r>
              <a:rPr lang="ru-RU" sz="2000" b="1" i="1" dirty="0" smtClean="0">
                <a:solidFill>
                  <a:srgbClr val="0070C0"/>
                </a:solidFill>
              </a:rPr>
              <a:t>ах.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3720"/>
          </a:xfrm>
        </p:spPr>
      </p:pic>
      <p:sp>
        <p:nvSpPr>
          <p:cNvPr id="5" name="TextBox 4"/>
          <p:cNvSpPr txBox="1"/>
          <p:nvPr/>
        </p:nvSpPr>
        <p:spPr>
          <a:xfrm>
            <a:off x="1295400" y="1219200"/>
            <a:ext cx="6019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i="1" dirty="0" smtClean="0">
                <a:solidFill>
                  <a:srgbClr val="FFFF00"/>
                </a:solidFill>
              </a:rPr>
              <a:t>Удачи!</a:t>
            </a:r>
            <a:endParaRPr lang="ru-RU" sz="11500" b="1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5029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Составила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Учитель ГБОУ СОШ №1905 г.Москва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Смирнова  Н.А.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2013-10-23T18:48:48Z</dcterms:created>
  <dcterms:modified xsi:type="dcterms:W3CDTF">2013-10-23T19:40:02Z</dcterms:modified>
</cp:coreProperties>
</file>