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8" r:id="rId5"/>
    <p:sldId id="263" r:id="rId6"/>
    <p:sldId id="269" r:id="rId7"/>
    <p:sldId id="262" r:id="rId8"/>
    <p:sldId id="271" r:id="rId9"/>
    <p:sldId id="270" r:id="rId10"/>
    <p:sldId id="266" r:id="rId11"/>
    <p:sldId id="280" r:id="rId12"/>
    <p:sldId id="278" r:id="rId13"/>
    <p:sldId id="259" r:id="rId14"/>
    <p:sldId id="275" r:id="rId15"/>
    <p:sldId id="272" r:id="rId16"/>
    <p:sldId id="274" r:id="rId17"/>
    <p:sldId id="276" r:id="rId18"/>
    <p:sldId id="283" r:id="rId19"/>
    <p:sldId id="277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116012" y="533400"/>
            <a:ext cx="7265987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3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Русский язык</a:t>
            </a:r>
          </a:p>
          <a:p>
            <a:pPr algn="ctr"/>
            <a:r>
              <a:rPr lang="en-US" sz="3600" b="1" kern="10" dirty="0" smtClean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4 </a:t>
            </a:r>
            <a:r>
              <a:rPr lang="ru-RU" sz="3600" b="1" kern="10" dirty="0" smtClean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- </a:t>
            </a:r>
            <a:r>
              <a:rPr lang="ru-RU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класс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43"/>
          <a:stretch>
            <a:fillRect/>
          </a:stretch>
        </p:blipFill>
        <p:spPr bwMode="auto">
          <a:xfrm>
            <a:off x="304800" y="2326024"/>
            <a:ext cx="2286000" cy="30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Рисунок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362200"/>
            <a:ext cx="2392438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44196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Боровик Екатерина Павловна, учитель начальных классов МБОУ СОШ № 17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г.Новый Уренгой, ЯНАО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7891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43213" y="228601"/>
            <a:ext cx="6300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66"/>
                </a:solidFill>
                <a:latin typeface="Georgia" pitchFamily="18" charset="0"/>
              </a:rPr>
              <a:t>Прочитайте  предложение.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55650" y="2209800"/>
            <a:ext cx="7626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Lucida Sans" pitchFamily="34" charset="0"/>
              </a:rPr>
              <a:t>  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Наступили осенние дни, и по небу поплыли серебристые облака. 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627313" y="990600"/>
            <a:ext cx="6516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3399"/>
                </a:solidFill>
                <a:latin typeface="Georgia" pitchFamily="18" charset="0"/>
              </a:rPr>
              <a:t>Отметьте правильно  грамматическую  основу  предложения.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258888" y="38608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Осенние дни.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148263" y="3789363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Дни наступили.</a:t>
            </a:r>
          </a:p>
          <a:p>
            <a:pPr algn="ctr"/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331913" y="5229225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Поплыли по небу.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5219700" y="5229225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Дни наступили.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Облака поплыли.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ForwardNext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3080" grpId="0" animBg="1"/>
      <p:bldP spid="3080" grpId="1" animBg="1"/>
      <p:bldP spid="3081" grpId="0" animBg="1"/>
      <p:bldP spid="3081" grpId="1" animBg="1"/>
      <p:bldP spid="3082" grpId="0" animBg="1"/>
      <p:bldP spid="3082" grpId="1" animBg="1"/>
      <p:bldP spid="3083" grpId="0"/>
      <p:bldP spid="30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AutoShape 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8" name="Picture 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3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24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5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931863" y="418941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307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307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307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307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07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07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3"/>
                </p:tgtEl>
              </p:cMediaNode>
            </p:audio>
          </p:childTnLst>
        </p:cTn>
      </p:par>
    </p:tnLst>
    <p:bldLst>
      <p:bldP spid="30722" grpId="0" animBg="1"/>
      <p:bldP spid="30722" grpId="1" animBg="1"/>
      <p:bldP spid="30722" grpId="2" animBg="1"/>
      <p:bldP spid="30723" grpId="0" animBg="1"/>
      <p:bldP spid="30723" grpId="1"/>
      <p:bldP spid="30723" grpId="2" animBg="1"/>
      <p:bldP spid="30724" grpId="0" animBg="1"/>
      <p:bldP spid="30724" grpId="1" animBg="1"/>
      <p:bldP spid="30724" grpId="2" animBg="1"/>
      <p:bldP spid="30724" grpId="3" animBg="1"/>
      <p:bldP spid="30725" grpId="0" animBg="1"/>
      <p:bldP spid="30725" grpId="1" animBg="1"/>
      <p:bldP spid="30725" grpId="2" animBg="1"/>
      <p:bldP spid="30725" grpId="3" animBg="1"/>
      <p:bldP spid="30726" grpId="0" animBg="1"/>
      <p:bldP spid="30726" grpId="1" animBg="1"/>
      <p:bldP spid="30726" grpId="2" animBg="1"/>
      <p:bldP spid="30726" grpId="3" animBg="1"/>
      <p:bldP spid="30727" grpId="0" animBg="1"/>
      <p:bldP spid="30727" grpId="1" animBg="1"/>
      <p:bldP spid="30727" grpId="2" animBg="1"/>
      <p:bldP spid="30727" grpId="3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7620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Около дома утопали в серебре тополя.</a:t>
            </a:r>
            <a:endParaRPr lang="ru-RU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514600"/>
            <a:ext cx="761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 серебряном блюде лежали яблоки.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447801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Месяц посеребрит, а красно солнышко позолотит.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3244334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Волшебный  голос соловья звучал в ночи.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09600" y="4027028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берегу горел костёр, около костра сидели туристы.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Прочитайте. Разделите на две группы.</a:t>
            </a:r>
            <a:endParaRPr lang="ru-RU" sz="3200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530612"/>
            <a:ext cx="1599866" cy="23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6858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Около дома утопали в серебре тополя.</a:t>
            </a:r>
            <a:endParaRPr lang="ru-RU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" y="1905000"/>
            <a:ext cx="3657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 серебряном блюде лежали яблоки.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1" y="3634264"/>
            <a:ext cx="3733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Волшебный  голос соловья звучал в ночи.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762000"/>
            <a:ext cx="350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Месяц посеребрит, а красно солнышко позолотит.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3276599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берегу горел костёр, около костра сидели туристы.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791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простые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791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сложные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200" y="348270"/>
            <a:ext cx="8458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Прочитайте. Поставьте, где нужно, запятые.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грамматическую основу.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дорожке прыгали молодые воробушки а старый воробей сидел на дереве.</a:t>
            </a:r>
            <a:endParaRPr lang="ru-RU" sz="3200" b="1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Наступил июль стояла сильная жара.</a:t>
            </a:r>
            <a:endParaRPr lang="ru-RU" sz="3200" b="1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Наступила осень и поредела на берёзках листва.</a:t>
            </a:r>
            <a:endParaRPr lang="ru-RU" sz="32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200" y="484778"/>
            <a:ext cx="8229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Проверьте свою работу.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дорожке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прыгали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 воробушки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старый воробей сидел на дереве.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Наступил июль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стояла сильная жара.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Наступила осень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поредела на берёзках листва.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495800"/>
            <a:ext cx="14906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Самостоятельная работа по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карточкам,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Расстановка запятых в сложных предложениях.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733800"/>
            <a:ext cx="2590800" cy="250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3048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Взаимопроверка в парах.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549275"/>
            <a:ext cx="5338762" cy="1541463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>
                <a:solidFill>
                  <a:srgbClr val="000066"/>
                </a:solidFill>
              </a:rPr>
              <a:t>Задание на дом</a:t>
            </a:r>
          </a:p>
        </p:txBody>
      </p:sp>
      <p:pic>
        <p:nvPicPr>
          <p:cNvPr id="18436" name="Picture 4" descr="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2927350" cy="4319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Итоги урока.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838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такое предложение?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бывают предложения по цели высказывания?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643664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бывают предложения по интонации?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915728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бывают предложения по составу?</a:t>
            </a:r>
            <a:endParaRPr lang="ru-RU" sz="3200" dirty="0"/>
          </a:p>
        </p:txBody>
      </p:sp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2590800" cy="250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876800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Тема урока: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21336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Обобщение знаний о предложении. Предложения простые и сложные.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81400"/>
            <a:ext cx="17891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7620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Спасибо за работу!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667000" y="2971800"/>
            <a:ext cx="3886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B061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chemeClr val="tx2"/>
                  </a:outerShdw>
                </a:effectLst>
                <a:latin typeface="Arial"/>
                <a:cs typeface="Arial"/>
              </a:rPr>
              <a:t>Дальнейших Вам успехов!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743200"/>
            <a:ext cx="14906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7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0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55650" y="2743200"/>
            <a:ext cx="838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Lucida Sans" pitchFamily="34" charset="0"/>
              </a:rPr>
              <a:t>  </a:t>
            </a:r>
            <a:endParaRPr lang="ru-RU" sz="2800" b="1" i="1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9144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/>
              <a:t>читать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25142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66800" y="1524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/>
              <a:t>писать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22098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/>
              <a:t>думать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28194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/>
              <a:t>объяснять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3505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/>
              <a:t>доказывать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Б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б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бу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Ба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белка барсук</a:t>
            </a:r>
          </a:p>
          <a:p>
            <a:pPr>
              <a:buNone/>
            </a:pPr>
            <a:r>
              <a:rPr lang="ru-RU" sz="6700" dirty="0" smtClean="0">
                <a:solidFill>
                  <a:schemeClr val="bg1"/>
                </a:solidFill>
                <a:latin typeface="Propisi" pitchFamily="2" charset="0"/>
              </a:rPr>
              <a:t>Белка прыгает на ветке.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057401" y="3810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Georgia" pitchFamily="18" charset="0"/>
              </a:rPr>
              <a:t>   </a:t>
            </a:r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Выберите предложения:</a:t>
            </a:r>
            <a:endParaRPr lang="ru-RU" sz="2800" b="1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62000" y="2209800"/>
            <a:ext cx="3533775" cy="1625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Листья в воздухе.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029200" y="1371600"/>
            <a:ext cx="3505200" cy="1600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Дети бегали по.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838200" y="4267200"/>
            <a:ext cx="3505199" cy="1600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Поляну  утром 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освещает  яркое 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солнце.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5105400" y="3657600"/>
            <a:ext cx="3581400" cy="1676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По дорожке,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по тропинке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ёжик нёс домой.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6152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ForwardNext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  <p:bldP spid="5128" grpId="0" animBg="1"/>
      <p:bldP spid="5128" grpId="1" animBg="1"/>
      <p:bldP spid="5130" grpId="0" animBg="1"/>
      <p:bldP spid="5130" grpId="1" animBg="1"/>
      <p:bldP spid="5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971801" y="381000"/>
            <a:ext cx="548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   </a:t>
            </a:r>
            <a:r>
              <a:rPr lang="ru-RU" sz="2800" b="1" dirty="0">
                <a:solidFill>
                  <a:srgbClr val="000066"/>
                </a:solidFill>
                <a:latin typeface="Georgia" pitchFamily="18" charset="0"/>
              </a:rPr>
              <a:t>Отметьте  подлежащее  </a:t>
            </a:r>
            <a:endParaRPr lang="ru-RU" sz="28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в  предложении</a:t>
            </a:r>
            <a:r>
              <a:rPr lang="ru-RU" sz="2800" b="1" dirty="0">
                <a:solidFill>
                  <a:srgbClr val="000066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362200" y="17526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0000"/>
                </a:solidFill>
                <a:latin typeface="Lucida Sans" pitchFamily="34" charset="0"/>
              </a:rPr>
              <a:t>Поляну  утром  освещает  яркое  солнце</a:t>
            </a:r>
            <a:r>
              <a:rPr lang="ru-RU" sz="2800" b="1" i="1" dirty="0">
                <a:solidFill>
                  <a:srgbClr val="FF0000"/>
                </a:solidFill>
                <a:latin typeface="Lucida Sans" pitchFamily="34" charset="0"/>
              </a:rPr>
              <a:t>.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55650" y="34290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66"/>
                </a:solidFill>
              </a:rPr>
              <a:t>поляну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48263" y="34290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утром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827088" y="4941888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солнце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5219700" y="4941888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66"/>
                </a:solidFill>
              </a:rPr>
              <a:t>освещает</a:t>
            </a:r>
          </a:p>
        </p:txBody>
      </p:sp>
      <p:pic>
        <p:nvPicPr>
          <p:cNvPr id="6152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584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ForwardNext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  <p:bldP spid="5128" grpId="0" animBg="1"/>
      <p:bldP spid="5128" grpId="1" animBg="1"/>
      <p:bldP spid="5130" grpId="0" animBg="1"/>
      <p:bldP spid="5130" grpId="1" animBg="1"/>
      <p:bldP spid="5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7891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209800" y="1447800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latin typeface="Lucida Sans" pitchFamily="34" charset="0"/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  <a:latin typeface="Lucida Sans" pitchFamily="34" charset="0"/>
              </a:rPr>
              <a:t>Поляну  утром  освещает  яркое  солнце</a:t>
            </a:r>
            <a:r>
              <a:rPr lang="ru-RU" sz="2800" b="1" i="1" dirty="0" smtClean="0">
                <a:solidFill>
                  <a:srgbClr val="FF0000"/>
                </a:solidFill>
                <a:latin typeface="Lucida Sans" pitchFamily="34" charset="0"/>
              </a:rPr>
              <a:t>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627313" y="228600"/>
            <a:ext cx="651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3399"/>
                </a:solidFill>
                <a:latin typeface="Georgia" pitchFamily="18" charset="0"/>
              </a:rPr>
              <a:t>Отметьте </a:t>
            </a:r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</a:rPr>
              <a:t>сказуемое в   предложении.</a:t>
            </a:r>
            <a:endParaRPr lang="ru-RU" sz="2400" b="1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990600" y="29718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поляну</a:t>
            </a:r>
          </a:p>
          <a:p>
            <a:pPr algn="ctr"/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410200" y="29718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утром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990600" y="48006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солнце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5257800" y="48006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освещает</a:t>
            </a:r>
          </a:p>
          <a:p>
            <a:pPr algn="ctr"/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ForwardNext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3080" grpId="0" animBg="1"/>
      <p:bldP spid="3080" grpId="1" animBg="1"/>
      <p:bldP spid="3081" grpId="0" animBg="1"/>
      <p:bldP spid="3081" grpId="1" animBg="1"/>
      <p:bldP spid="3082" grpId="0" animBg="1"/>
      <p:bldP spid="3082" grpId="1" animBg="1"/>
      <p:bldP spid="3083" grpId="0"/>
      <p:bldP spid="30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7891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209800" y="1447800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latin typeface="Lucida Sans" pitchFamily="34" charset="0"/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  <a:latin typeface="Lucida Sans" pitchFamily="34" charset="0"/>
              </a:rPr>
              <a:t>Поляну  утром  освещает  яркое  солнце</a:t>
            </a:r>
            <a:r>
              <a:rPr lang="ru-RU" sz="2800" b="1" i="1" dirty="0" smtClean="0">
                <a:solidFill>
                  <a:srgbClr val="FF0000"/>
                </a:solidFill>
                <a:latin typeface="Lucida Sans" pitchFamily="34" charset="0"/>
              </a:rPr>
              <a:t>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627313" y="228600"/>
            <a:ext cx="6516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</a:rPr>
              <a:t>Укажите словосочетания в предложении.</a:t>
            </a:r>
            <a:endParaRPr lang="ru-RU" sz="2400" b="1" dirty="0">
              <a:solidFill>
                <a:srgbClr val="003399"/>
              </a:solidFill>
              <a:latin typeface="Georgia" pitchFamily="18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990600" y="29718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 освещает поляну</a:t>
            </a:r>
          </a:p>
          <a:p>
            <a:pPr algn="ctr"/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410200" y="29718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освещает утром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990600" y="48006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солнце яркое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5257800" y="48006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солнце освещает</a:t>
            </a:r>
          </a:p>
          <a:p>
            <a:pPr algn="ctr"/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0" grpId="1" animBg="1"/>
      <p:bldP spid="3081" grpId="0" animBg="1"/>
      <p:bldP spid="3081" grpId="1" animBg="1"/>
      <p:bldP spid="3082" grpId="0" animBg="1"/>
      <p:bldP spid="3082" grpId="1" animBg="1"/>
      <p:bldP spid="30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7891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43213" y="228601"/>
            <a:ext cx="6300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66"/>
                </a:solidFill>
                <a:latin typeface="Georgia" pitchFamily="18" charset="0"/>
              </a:rPr>
              <a:t>Прочитайте  предложение.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55650" y="2209800"/>
            <a:ext cx="7626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latin typeface="Lucida Sans" pitchFamily="34" charset="0"/>
              </a:rPr>
              <a:t>  </a:t>
            </a:r>
            <a:r>
              <a:rPr lang="ru-RU" sz="3200" b="1" i="1" dirty="0">
                <a:latin typeface="Lucida Sans" pitchFamily="34" charset="0"/>
              </a:rPr>
              <a:t>Осенью перелётные птицы улетают в тёплые страны.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627313" y="990600"/>
            <a:ext cx="6516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3399"/>
                </a:solidFill>
                <a:latin typeface="Georgia" pitchFamily="18" charset="0"/>
              </a:rPr>
              <a:t>Отметьте правильно  грамматическую  основу  предложения.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258888" y="3860800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Перелётные птицы.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148263" y="3789363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Улетают осенью.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331913" y="5229225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Тёплые страны.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5219700" y="5229225"/>
            <a:ext cx="3311525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Птицы улетают.</a:t>
            </a:r>
          </a:p>
          <a:p>
            <a:pPr algn="ctr"/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08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ForwardNext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3080" grpId="0" animBg="1"/>
      <p:bldP spid="3080" grpId="1" animBg="1"/>
      <p:bldP spid="3081" grpId="0" animBg="1"/>
      <p:bldP spid="3081" grpId="1" animBg="1"/>
      <p:bldP spid="3082" grpId="0" animBg="1"/>
      <p:bldP spid="3082" grpId="1" animBg="1"/>
      <p:bldP spid="3083" grpId="0"/>
      <p:bldP spid="30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406</Words>
  <Application>Microsoft Office PowerPoint</Application>
  <PresentationFormat>Экран (4:3)</PresentationFormat>
  <Paragraphs>97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Kroll</dc:creator>
  <cp:lastModifiedBy>Admin</cp:lastModifiedBy>
  <cp:revision>24</cp:revision>
  <dcterms:created xsi:type="dcterms:W3CDTF">2013-10-13T09:48:55Z</dcterms:created>
  <dcterms:modified xsi:type="dcterms:W3CDTF">2013-10-24T12:18:20Z</dcterms:modified>
</cp:coreProperties>
</file>