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5" r:id="rId10"/>
    <p:sldId id="269" r:id="rId11"/>
    <p:sldId id="268" r:id="rId12"/>
    <p:sldId id="266" r:id="rId13"/>
    <p:sldId id="270" r:id="rId14"/>
    <p:sldId id="272" r:id="rId15"/>
    <p:sldId id="274" r:id="rId16"/>
    <p:sldId id="273" r:id="rId17"/>
    <p:sldId id="277" r:id="rId18"/>
    <p:sldId id="279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6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2F57-426F-4FFB-B893-98628DF8E7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F8D3-88F5-4250-B272-523AF4127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5AA511-EC28-406B-81AB-2F324C2E6DD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64E654-079C-4836-AF83-E0F5D0753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tamps.com/catalog/page_11.ht" TargetMode="External"/><Relationship Id="rId13" Type="http://schemas.openxmlformats.org/officeDocument/2006/relationships/hyperlink" Target="http://www.mishbaby.ru/" TargetMode="External"/><Relationship Id="rId3" Type="http://schemas.openxmlformats.org/officeDocument/2006/relationships/hyperlink" Target="http://www.severgrad.com/chern.html" TargetMode="External"/><Relationship Id="rId7" Type="http://schemas.openxmlformats.org/officeDocument/2006/relationships/hyperlink" Target="http://samovars.tula-oblast.ru/" TargetMode="External"/><Relationship Id="rId12" Type="http://schemas.openxmlformats.org/officeDocument/2006/relationships/hyperlink" Target="http://www.posezonam.ru/" TargetMode="External"/><Relationship Id="rId17" Type="http://schemas.openxmlformats.org/officeDocument/2006/relationships/hyperlink" Target="http://art.rin.ru/" TargetMode="External"/><Relationship Id="rId2" Type="http://schemas.openxmlformats.org/officeDocument/2006/relationships/hyperlink" Target="http://www.ya-zemlyak.ru/" TargetMode="External"/><Relationship Id="rId16" Type="http://schemas.openxmlformats.org/officeDocument/2006/relationships/hyperlink" Target="http://www.zhostovo.ru/rus/paint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ev-chern.ru/?page=shop/index&amp;" TargetMode="External"/><Relationship Id="rId11" Type="http://schemas.openxmlformats.org/officeDocument/2006/relationships/hyperlink" Target="http://new.nnov.org/" TargetMode="External"/><Relationship Id="rId5" Type="http://schemas.openxmlformats.org/officeDocument/2006/relationships/hyperlink" Target="http://www.cultinfo.ru/decor/material/chern/" TargetMode="External"/><Relationship Id="rId15" Type="http://schemas.openxmlformats.org/officeDocument/2006/relationships/hyperlink" Target="http://www.tsaritsyno-museum.ru/ru/vystavki/exhibitions_archive/?ELEMENT_ID=797" TargetMode="External"/><Relationship Id="rId10" Type="http://schemas.openxmlformats.org/officeDocument/2006/relationships/hyperlink" Target="http://www.liveinternet.ru/" TargetMode="External"/><Relationship Id="rId4" Type="http://schemas.openxmlformats.org/officeDocument/2006/relationships/hyperlink" Target="http://mail.booksite.ru/fulltext/mas/tera/rus/16.htm" TargetMode="External"/><Relationship Id="rId9" Type="http://schemas.openxmlformats.org/officeDocument/2006/relationships/hyperlink" Target="http://www.gotula.ru/tula/32.htm" TargetMode="External"/><Relationship Id="rId14" Type="http://schemas.openxmlformats.org/officeDocument/2006/relationships/hyperlink" Target="http://www.megabook.ru/Article.asp?AID=6323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533400"/>
            <a:ext cx="5257590" cy="2466972"/>
          </a:xfrm>
        </p:spPr>
        <p:txBody>
          <a:bodyPr/>
          <a:lstStyle/>
          <a:p>
            <a:pPr algn="ctr"/>
            <a:r>
              <a:rPr lang="ru-RU" sz="4800" dirty="0" smtClean="0">
                <a:latin typeface="Georgia" pitchFamily="18" charset="0"/>
                <a:ea typeface="Batang" pitchFamily="18" charset="-127"/>
                <a:cs typeface="Calibri" pitchFamily="34" charset="0"/>
              </a:rPr>
              <a:t>«Роспись посуды </a:t>
            </a:r>
            <a:br>
              <a:rPr lang="ru-RU" sz="4800" dirty="0" smtClean="0">
                <a:latin typeface="Georgia" pitchFamily="18" charset="0"/>
                <a:ea typeface="Batang" pitchFamily="18" charset="-127"/>
                <a:cs typeface="Calibri" pitchFamily="34" charset="0"/>
              </a:rPr>
            </a:br>
            <a:r>
              <a:rPr lang="ru-RU" sz="4800" dirty="0" smtClean="0">
                <a:latin typeface="Georgia" pitchFamily="18" charset="0"/>
                <a:ea typeface="Batang" pitchFamily="18" charset="-127"/>
                <a:cs typeface="Calibri" pitchFamily="34" charset="0"/>
              </a:rPr>
              <a:t>на Руси»</a:t>
            </a:r>
            <a:endParaRPr lang="ru-RU" sz="4800" dirty="0">
              <a:latin typeface="Georgia" pitchFamily="18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143380"/>
            <a:ext cx="6215106" cy="20002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Презентацию подготовила </a:t>
            </a:r>
          </a:p>
          <a:p>
            <a:pPr algn="l"/>
            <a:r>
              <a:rPr lang="ru-RU" sz="2000" dirty="0" smtClean="0"/>
              <a:t> учительница начальных классов </a:t>
            </a:r>
          </a:p>
          <a:p>
            <a:pPr algn="l"/>
            <a:r>
              <a:rPr lang="ru-RU" sz="2000" dirty="0" smtClean="0"/>
              <a:t>МБОУ СОШ </a:t>
            </a:r>
            <a:r>
              <a:rPr lang="ru-RU" sz="2000" dirty="0" err="1" smtClean="0"/>
              <a:t>с.Калтыманово</a:t>
            </a:r>
            <a:endParaRPr lang="ru-RU" sz="2000" dirty="0" smtClean="0"/>
          </a:p>
          <a:p>
            <a:pPr algn="l"/>
            <a:r>
              <a:rPr lang="ru-RU" sz="2000" dirty="0" err="1" smtClean="0"/>
              <a:t>Иглинского</a:t>
            </a:r>
            <a:r>
              <a:rPr lang="ru-RU" sz="2000" dirty="0" smtClean="0"/>
              <a:t> района Республики Башкортостан</a:t>
            </a:r>
          </a:p>
          <a:p>
            <a:pPr algn="l"/>
            <a:r>
              <a:rPr lang="ru-RU" sz="2000" dirty="0" err="1" smtClean="0"/>
              <a:t>Бейда</a:t>
            </a:r>
            <a:r>
              <a:rPr lang="ru-RU" sz="2000" dirty="0" smtClean="0"/>
              <a:t> Оксана Викторовна</a:t>
            </a:r>
            <a:endParaRPr lang="ru-RU" sz="2000" dirty="0"/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жостово</a:t>
            </a:r>
            <a:endParaRPr lang="ru-RU" sz="4800" dirty="0"/>
          </a:p>
        </p:txBody>
      </p:sp>
      <p:pic>
        <p:nvPicPr>
          <p:cNvPr id="5" name="Содержимое 4" descr="19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3621117" cy="3571899"/>
          </a:xfrm>
        </p:spPr>
      </p:pic>
      <p:pic>
        <p:nvPicPr>
          <p:cNvPr id="8" name="Содержимое 4" descr="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1857364"/>
            <a:ext cx="3857652" cy="3857652"/>
          </a:xfrm>
        </p:spPr>
      </p:pic>
    </p:spTree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Недалеко от Москвы находится село </a:t>
            </a:r>
            <a:r>
              <a:rPr lang="ru-RU" sz="2000" dirty="0" err="1" smtClean="0">
                <a:solidFill>
                  <a:schemeClr val="tx1"/>
                </a:solidFill>
              </a:rPr>
              <a:t>Жостово</a:t>
            </a:r>
            <a:r>
              <a:rPr lang="ru-RU" sz="2000" dirty="0" smtClean="0">
                <a:solidFill>
                  <a:schemeClr val="tx1"/>
                </a:solidFill>
              </a:rPr>
              <a:t>. А знаменито оно тем, что никто лучше местных умельцев не может рисовать цветы, фрукты и ягоды на железных подносах. </a:t>
            </a:r>
            <a:endParaRPr lang="ru-RU" sz="2000" dirty="0"/>
          </a:p>
        </p:txBody>
      </p:sp>
      <p:pic>
        <p:nvPicPr>
          <p:cNvPr id="13" name="Содержимое 12" descr="08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3000396" cy="3571900"/>
          </a:xfrm>
        </p:spPr>
      </p:pic>
      <p:pic>
        <p:nvPicPr>
          <p:cNvPr id="14" name="Содержимое 13" descr="10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0086" y="2000240"/>
            <a:ext cx="2919433" cy="3571900"/>
          </a:xfr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 Красно-алые бутоны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изумрудах листьев тонут.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Незабудки и пионы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Обрамляют розы омут.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24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240"/>
            <a:ext cx="3686172" cy="3643338"/>
          </a:xfrm>
        </p:spPr>
      </p:pic>
      <p:pic>
        <p:nvPicPr>
          <p:cNvPr id="8" name="Содержимое 7" descr="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000240"/>
            <a:ext cx="3521075" cy="3571899"/>
          </a:xfr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Есть на </a:t>
            </a:r>
            <a:r>
              <a:rPr lang="ru-RU" sz="2000" dirty="0" err="1" smtClean="0">
                <a:solidFill>
                  <a:schemeClr val="tx1"/>
                </a:solidFill>
              </a:rPr>
              <a:t>жостовском</a:t>
            </a:r>
            <a:r>
              <a:rPr lang="ru-RU" sz="2000" dirty="0" smtClean="0">
                <a:solidFill>
                  <a:schemeClr val="tx1"/>
                </a:solidFill>
              </a:rPr>
              <a:t> подносе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букет, в ночи горящий,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Птица-жар, что весть приносит.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Есть поднос, плоды дарящий...</a:t>
            </a:r>
            <a:endParaRPr lang="ru-RU" sz="2000" dirty="0"/>
          </a:p>
        </p:txBody>
      </p:sp>
      <p:pic>
        <p:nvPicPr>
          <p:cNvPr id="5" name="Содержимое 5" descr="10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240"/>
            <a:ext cx="3521075" cy="3571900"/>
          </a:xfrm>
        </p:spPr>
      </p:pic>
      <p:pic>
        <p:nvPicPr>
          <p:cNvPr id="8" name="Содержимое 7" descr="22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2000240"/>
            <a:ext cx="3521075" cy="3571900"/>
          </a:xfr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Тульские самовары</a:t>
            </a:r>
            <a:endParaRPr lang="ru-RU" sz="4800" dirty="0"/>
          </a:p>
        </p:txBody>
      </p:sp>
      <p:pic>
        <p:nvPicPr>
          <p:cNvPr id="5" name="Содержимое 4" descr="04af9c5aa0e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204" y="2000241"/>
            <a:ext cx="3109102" cy="3571900"/>
          </a:xfrm>
        </p:spPr>
      </p:pic>
      <p:pic>
        <p:nvPicPr>
          <p:cNvPr id="6" name="Содержимое 5" descr="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000240"/>
            <a:ext cx="2928958" cy="3643338"/>
          </a:xfrm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1778 году на улице Штыковой города </a:t>
            </a:r>
            <a:r>
              <a:rPr lang="ru-RU" sz="2000" dirty="0" err="1" smtClean="0">
                <a:solidFill>
                  <a:schemeClr val="tx1"/>
                </a:solidFill>
              </a:rPr>
              <a:t>тулы</a:t>
            </a:r>
            <a:r>
              <a:rPr lang="ru-RU" sz="2000" dirty="0" smtClean="0">
                <a:solidFill>
                  <a:schemeClr val="tx1"/>
                </a:solidFill>
              </a:rPr>
              <a:t>, братьями Иваном и </a:t>
            </a:r>
            <a:r>
              <a:rPr lang="ru-RU" sz="2000" dirty="0" err="1" smtClean="0">
                <a:solidFill>
                  <a:schemeClr val="tx1"/>
                </a:solidFill>
              </a:rPr>
              <a:t>Назаром</a:t>
            </a:r>
            <a:r>
              <a:rPr lang="ru-RU" sz="2000" dirty="0" smtClean="0">
                <a:solidFill>
                  <a:schemeClr val="tx1"/>
                </a:solidFill>
              </a:rPr>
              <a:t> Лисицыными был изготовлен  первый самовар.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3797" y="2000239"/>
            <a:ext cx="3007880" cy="3571901"/>
          </a:xfrm>
        </p:spPr>
      </p:pic>
      <p:pic>
        <p:nvPicPr>
          <p:cNvPr id="10" name="Содержимое 9" descr="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34897" y="2000239"/>
            <a:ext cx="3007880" cy="3571901"/>
          </a:xfrm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251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Без самовара не обходилось ни одно семейное событие или прием гостей, в столице или в провинции, практически в каждой семье стояли «</a:t>
            </a:r>
            <a:r>
              <a:rPr lang="ru-RU" sz="2000" dirty="0" err="1" smtClean="0">
                <a:solidFill>
                  <a:schemeClr val="tx1"/>
                </a:solidFill>
              </a:rPr>
              <a:t>чудо-водогреи</a:t>
            </a:r>
            <a:r>
              <a:rPr lang="ru-RU" sz="2000" dirty="0" smtClean="0">
                <a:solidFill>
                  <a:schemeClr val="tx1"/>
                </a:solidFill>
              </a:rPr>
              <a:t>».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3797" y="2000239"/>
            <a:ext cx="3007880" cy="3571901"/>
          </a:xfrm>
        </p:spPr>
      </p:pic>
      <p:pic>
        <p:nvPicPr>
          <p:cNvPr id="6" name="Содержимое 5" descr="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34897" y="2000239"/>
            <a:ext cx="3007880" cy="3571901"/>
          </a:xfrm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Северная чернь</a:t>
            </a:r>
            <a:endParaRPr lang="ru-RU" sz="4800" dirty="0"/>
          </a:p>
        </p:txBody>
      </p:sp>
      <p:pic>
        <p:nvPicPr>
          <p:cNvPr id="5" name="Содержимое 4" descr="21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501" y="1600201"/>
            <a:ext cx="3394472" cy="4329130"/>
          </a:xfrm>
        </p:spPr>
      </p:pic>
      <p:pic>
        <p:nvPicPr>
          <p:cNvPr id="6" name="Содержимое 5" descr="23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1601" y="1600200"/>
            <a:ext cx="3394472" cy="4329129"/>
          </a:xfrm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Первое упоминание о великоустюгской черни относится к 1683 году. Подлинной столицей ювелирного искусства на Севере был Великий Устюг.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00798"/>
            <a:ext cx="3521075" cy="3628531"/>
          </a:xfrm>
        </p:spPr>
      </p:pic>
      <p:pic>
        <p:nvPicPr>
          <p:cNvPr id="6" name="Содержимое 5" descr="22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2285992"/>
            <a:ext cx="3429024" cy="3643337"/>
          </a:xfrm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3739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В разных музеях нашей страны можно встретить отмеченные фабричной маркой «Северная чернь» огромные оклады Евангелия, церковные сосуды, а также предметы личного обихода, такие, как табакерки, коробочки, крошечные флакончики для духов.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19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300" y="2533975"/>
            <a:ext cx="3521075" cy="2658412"/>
          </a:xfrm>
        </p:spPr>
      </p:pic>
      <p:pic>
        <p:nvPicPr>
          <p:cNvPr id="8" name="Содержимое 7" descr="20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8962" y="2277269"/>
            <a:ext cx="3257550" cy="3171825"/>
          </a:xfrm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гжель</a:t>
            </a:r>
            <a:endParaRPr lang="ru-RU" sz="4800" dirty="0"/>
          </a:p>
        </p:txBody>
      </p:sp>
      <p:pic>
        <p:nvPicPr>
          <p:cNvPr id="5" name="Содержимое 4" descr="75538503_305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987" y="2000240"/>
            <a:ext cx="2857500" cy="3571900"/>
          </a:xfrm>
        </p:spPr>
      </p:pic>
      <p:pic>
        <p:nvPicPr>
          <p:cNvPr id="6" name="Содержимое 5" descr="adebc95c34ee (1)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5325" y="2000240"/>
            <a:ext cx="2867025" cy="3643338"/>
          </a:xfr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Каждое изделие выполнено традиционным для промысла ручным способом с соблюдением старинной технологии «северной черни».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07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071966" cy="2714644"/>
          </a:xfrm>
        </p:spPr>
      </p:pic>
      <p:pic>
        <p:nvPicPr>
          <p:cNvPr id="6" name="Содержимое 5" descr="09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9059" y="3571877"/>
            <a:ext cx="3929090" cy="3000396"/>
          </a:xfrm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Материал  и  фотографии  взяты  со следующих  сайтов: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00173"/>
            <a:ext cx="628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http://www.ya-zemlyak.ru/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http://www.severgrad.com/chern.html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http://mail.booksite.ru/fulltext/mas/tera/rus/16.htm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http://www.cultinfo.ru/decor/material/chern/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http://www.sev-chern.ru/?page=shop/index&amp;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http://samovars.tula-oblast.ru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http://www.shtamps.com/catalog/page_11.ht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http://www.gotula.ru/tula/32.htm</a:t>
            </a:r>
            <a:endParaRPr lang="ru-RU" dirty="0" smtClean="0"/>
          </a:p>
          <a:p>
            <a:r>
              <a:rPr lang="en-US" u="sng" dirty="0" smtClean="0">
                <a:hlinkClick r:id="rId10"/>
              </a:rPr>
              <a:t>h</a:t>
            </a:r>
            <a:r>
              <a:rPr lang="ru-RU" u="sng" dirty="0" err="1" smtClean="0">
                <a:hlinkClick r:id="rId10"/>
              </a:rPr>
              <a:t>ttp</a:t>
            </a:r>
            <a:r>
              <a:rPr lang="ru-RU" u="sng" dirty="0" smtClean="0">
                <a:hlinkClick r:id="rId10"/>
              </a:rPr>
              <a:t>://</a:t>
            </a:r>
            <a:r>
              <a:rPr lang="ru-RU" u="sng" dirty="0" err="1" smtClean="0">
                <a:hlinkClick r:id="rId10"/>
              </a:rPr>
              <a:t>www.liveinternet.ru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http://new.nnov.org/</a:t>
            </a:r>
            <a:endParaRPr lang="ru-RU" dirty="0" smtClean="0"/>
          </a:p>
          <a:p>
            <a:r>
              <a:rPr lang="ru-RU" u="sng" dirty="0" smtClean="0">
                <a:hlinkClick r:id="rId12"/>
              </a:rPr>
              <a:t>http://www.posezonam.ru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http://www.mishbaby.ru/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http://www.megabook.ru 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http://www.tsaritsyno-museum.ru 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http://www.zhostovo.ru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http://www.mishbaby.ru</a:t>
            </a:r>
            <a:endParaRPr lang="ru-RU" dirty="0" smtClean="0"/>
          </a:p>
          <a:p>
            <a:r>
              <a:rPr lang="ru-RU" u="sng" dirty="0" smtClean="0">
                <a:hlinkClick r:id="rId17"/>
              </a:rPr>
              <a:t>http://art.rin.ru</a:t>
            </a:r>
            <a:endParaRPr lang="ru-RU" dirty="0"/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Гжель - старинное село на берегу реки </a:t>
            </a:r>
            <a:r>
              <a:rPr lang="ru-RU" sz="2000" dirty="0" err="1" smtClean="0">
                <a:solidFill>
                  <a:schemeClr val="tx1"/>
                </a:solidFill>
              </a:rPr>
              <a:t>Гжелки</a:t>
            </a:r>
            <a:r>
              <a:rPr lang="ru-RU" sz="2000" dirty="0" smtClean="0">
                <a:solidFill>
                  <a:schemeClr val="tx1"/>
                </a:solidFill>
              </a:rPr>
              <a:t>, расположенное в Раменском районе Московской области, 60 км от Москвы.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42759578_9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987" y="2000240"/>
            <a:ext cx="2857500" cy="3643338"/>
          </a:xfrm>
        </p:spPr>
      </p:pic>
      <p:pic>
        <p:nvPicPr>
          <p:cNvPr id="8" name="Содержимое 7" descr="3834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2000240"/>
            <a:ext cx="4056069" cy="3643338"/>
          </a:xfr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Гжель – название народного «сине-белого» промысла, керамический центр России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" name="Содержимое 5" descr="4388613_0_2afe9_55e0e272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28802"/>
            <a:ext cx="3127375" cy="3450654"/>
          </a:xfrm>
        </p:spPr>
      </p:pic>
      <p:pic>
        <p:nvPicPr>
          <p:cNvPr id="10" name="Содержимое 9" descr="425_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928802"/>
            <a:ext cx="3786214" cy="3357586"/>
          </a:xfr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     </a:t>
            </a:r>
            <a:r>
              <a:rPr lang="ru-RU" sz="2000" dirty="0" smtClean="0">
                <a:solidFill>
                  <a:schemeClr val="tx1"/>
                </a:solidFill>
              </a:rPr>
              <a:t>Синеглазая посуда –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     Вазы, чайники и блюда–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     Ярко светится оттуда,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     Как родные небеса.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427fee4c0634d813ea8591c6fc74878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301" y="2000240"/>
            <a:ext cx="3251220" cy="3571900"/>
          </a:xfrm>
        </p:spPr>
      </p:pic>
      <p:pic>
        <p:nvPicPr>
          <p:cNvPr id="8" name="Содержимое 4" descr="http://www.mishbaby.ru/website/mishbaby/upload/custom/images/%D0%B3%D0%B6%D0%B5%D0%BB%D1%8C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35758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Хохлома </a:t>
            </a:r>
            <a:endParaRPr lang="ru-RU" sz="4800" dirty="0"/>
          </a:p>
        </p:txBody>
      </p:sp>
      <p:pic>
        <p:nvPicPr>
          <p:cNvPr id="6" name="Содержимое 5" descr="image_4cdc488de6c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999" y="2000240"/>
            <a:ext cx="2857521" cy="3571899"/>
          </a:xfrm>
        </p:spPr>
      </p:pic>
      <p:pic>
        <p:nvPicPr>
          <p:cNvPr id="8" name="Содержимое 7" descr="2d7641d1a5f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099" y="2000240"/>
            <a:ext cx="2857521" cy="3571900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25157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 городе Семенов, который расположен в Нижегородском крае, издревле украшали росписью деревянную посуду.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2b71badfb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2928957" cy="3643338"/>
          </a:xfrm>
        </p:spPr>
      </p:pic>
      <p:pic>
        <p:nvPicPr>
          <p:cNvPr id="6" name="Содержимое 5" descr="18c5159567d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2000240"/>
            <a:ext cx="2928959" cy="3643337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росписи золотыми красками появилась еще в 17 веке, и с тех на золотом фоне живут диковинные цветы – яркие алые и задумчивые черные.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4c84f2ca3c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1" y="2000241"/>
            <a:ext cx="2879923" cy="3643338"/>
          </a:xfrm>
        </p:spPr>
      </p:pic>
      <p:pic>
        <p:nvPicPr>
          <p:cNvPr id="6" name="Содержимое 5" descr="9bff99ef2b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1" y="2000241"/>
            <a:ext cx="2928958" cy="3571900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 У красы точёной - сарафан парчовый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волнам узоров яхонты горят.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за чародеи Хохлому одели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этот несказанный праздничный наряд?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3ed8bbf344c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036624"/>
            <a:ext cx="3049613" cy="3606953"/>
          </a:xfrm>
        </p:spPr>
      </p:pic>
      <p:pic>
        <p:nvPicPr>
          <p:cNvPr id="6" name="Содержимое 5" descr="image_4cdc496f866b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000240"/>
            <a:ext cx="2845910" cy="3571899"/>
          </a:xfr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303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«Роспись посуды  на Руси»</vt:lpstr>
      <vt:lpstr>гжель</vt:lpstr>
      <vt:lpstr>Гжель - старинное село на берегу реки Гжелки, расположенное в Раменском районе Московской области, 60 км от Москвы. </vt:lpstr>
      <vt:lpstr>Гжель – название народного «сине-белого» промысла, керамический центр России. </vt:lpstr>
      <vt:lpstr>     Синеглазая посуда –      Вазы, чайники и блюда–      Ярко светится оттуда,      Как родные небеса.</vt:lpstr>
      <vt:lpstr>Хохлома </vt:lpstr>
      <vt:lpstr>  В городе Семенов, который расположен в Нижегородском крае, издревле украшали росписью деревянную посуду.</vt:lpstr>
      <vt:lpstr> Технология росписи золотыми красками появилась еще в 17 веке, и с тех на золотом фоне живут диковинные цветы – яркие алые и задумчивые черные.</vt:lpstr>
      <vt:lpstr>... У красы точёной - сарафан парчовый По волнам узоров яхонты горят. Что за чародеи Хохлому одели В этот несказанный праздничный наряд?</vt:lpstr>
      <vt:lpstr>жостово</vt:lpstr>
      <vt:lpstr>Недалеко от Москвы находится село Жостово. А знаменито оно тем, что никто лучше местных умельцев не может рисовать цветы, фрукты и ягоды на железных подносах. </vt:lpstr>
      <vt:lpstr>  Красно-алые бутоны  В изумрудах листьев тонут.  Незабудки и пионы  Обрамляют розы омут. </vt:lpstr>
      <vt:lpstr>Есть на жостовском подносе  И букет, в ночи горящий,  Птица-жар, что весть приносит. Есть поднос, плоды дарящий...</vt:lpstr>
      <vt:lpstr>Тульские самовары</vt:lpstr>
      <vt:lpstr> В 1778 году на улице Штыковой города тулы, братьями Иваном и Назаром Лисицыными был изготовлен  первый самовар.</vt:lpstr>
      <vt:lpstr>Без самовара не обходилось ни одно семейное событие или прием гостей, в столице или в провинции, практически в каждой семье стояли «чудо-водогреи». </vt:lpstr>
      <vt:lpstr>Северная чернь</vt:lpstr>
      <vt:lpstr>Первое упоминание о великоустюгской черни относится к 1683 году. Подлинной столицей ювелирного искусства на Севере был Великий Устюг.</vt:lpstr>
      <vt:lpstr>В разных музеях нашей страны можно встретить отмеченные фабричной маркой «Северная чернь» огромные оклады Евангелия, церковные сосуды, а также предметы личного обихода, такие, как табакерки, коробочки, крошечные флакончики для духов. </vt:lpstr>
      <vt:lpstr>Каждое изделие выполнено традиционным для промысла ручным способом с соблюдением старинной технологии «северной черни». </vt:lpstr>
      <vt:lpstr>Материал  и  фотографии  взяты  со следующих  сайтов: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«Роспись посуды  на Руси»</dc:title>
  <dc:creator>Бейда</dc:creator>
  <cp:lastModifiedBy>Бейда</cp:lastModifiedBy>
  <cp:revision>26</cp:revision>
  <dcterms:created xsi:type="dcterms:W3CDTF">2012-10-16T16:41:51Z</dcterms:created>
  <dcterms:modified xsi:type="dcterms:W3CDTF">2012-11-23T11:57:21Z</dcterms:modified>
</cp:coreProperties>
</file>