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4392487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7030A0"/>
                </a:solidFill>
                <a:latin typeface="Monotype Corsiva" pitchFamily="66" charset="0"/>
              </a:rPr>
              <a:t>РОЖДЕНИЕ </a:t>
            </a:r>
            <a:br>
              <a:rPr lang="ru-RU" sz="9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9600" dirty="0" smtClean="0">
                <a:solidFill>
                  <a:srgbClr val="7030A0"/>
                </a:solidFill>
                <a:latin typeface="Monotype Corsiva" pitchFamily="66" charset="0"/>
              </a:rPr>
              <a:t>БАБОЧКИ</a:t>
            </a:r>
            <a:endParaRPr lang="ru-RU" sz="96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3" name="Рисунок 2" descr="4347c9a3cc2cd18ae948f9e5a9a0e1b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571480"/>
            <a:ext cx="1690694" cy="676278"/>
          </a:xfrm>
          <a:prstGeom prst="rect">
            <a:avLst/>
          </a:prstGeom>
        </p:spPr>
      </p:pic>
      <p:pic>
        <p:nvPicPr>
          <p:cNvPr id="4" name="Рисунок 3" descr="1c0391eb3b14a3855e93dd21ba4a7ebf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642918"/>
            <a:ext cx="1552575" cy="1419225"/>
          </a:xfrm>
          <a:prstGeom prst="rect">
            <a:avLst/>
          </a:prstGeom>
        </p:spPr>
      </p:pic>
      <p:pic>
        <p:nvPicPr>
          <p:cNvPr id="5" name="Рисунок 4" descr="1c0391eb3b14a3855e93dd21ba4a7ebf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285728"/>
            <a:ext cx="1552575" cy="1419225"/>
          </a:xfrm>
          <a:prstGeom prst="rect">
            <a:avLst/>
          </a:prstGeom>
        </p:spPr>
      </p:pic>
      <p:pic>
        <p:nvPicPr>
          <p:cNvPr id="6" name="Рисунок 5" descr="1c0391eb3b14a3855e93dd21ba4a7ebf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5000636"/>
            <a:ext cx="1552575" cy="1419225"/>
          </a:xfrm>
          <a:prstGeom prst="rect">
            <a:avLst/>
          </a:prstGeom>
        </p:spPr>
      </p:pic>
      <p:pic>
        <p:nvPicPr>
          <p:cNvPr id="7" name="Рисунок 6" descr="1c0391eb3b14a3855e93dd21ba4a7ebf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5072074"/>
            <a:ext cx="1552575" cy="1419225"/>
          </a:xfrm>
          <a:prstGeom prst="rect">
            <a:avLst/>
          </a:prstGeom>
        </p:spPr>
      </p:pic>
      <p:pic>
        <p:nvPicPr>
          <p:cNvPr id="8" name="Рисунок 7" descr="ae5f319915e35354883cbfd5700118d0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912" y="5072073"/>
            <a:ext cx="1424072" cy="1785927"/>
          </a:xfrm>
          <a:prstGeom prst="rect">
            <a:avLst/>
          </a:prstGeom>
        </p:spPr>
      </p:pic>
      <p:pic>
        <p:nvPicPr>
          <p:cNvPr id="9" name="Рисунок 8" descr="b30055d72c217cb3cdfbef390b4abf19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-960000">
            <a:off x="428596" y="3214686"/>
            <a:ext cx="1390650" cy="962025"/>
          </a:xfrm>
          <a:prstGeom prst="rect">
            <a:avLst/>
          </a:prstGeom>
        </p:spPr>
      </p:pic>
      <p:pic>
        <p:nvPicPr>
          <p:cNvPr id="10" name="Рисунок 9" descr="c0c534fda4e3487c1e3b6d102302b62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140000">
            <a:off x="7429520" y="3571876"/>
            <a:ext cx="146685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301208"/>
            <a:ext cx="7427168" cy="115212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Самка бабочки откладывает за свою непродолжительную жизнь несколько сотен яиц, каждое из которых весит около 0,46 миллиграмма.</a:t>
            </a:r>
            <a:endParaRPr lang="ru-RU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1 яйцо бабоч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04664"/>
            <a:ext cx="7405411" cy="48079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c0c534fda4e3487c1e3b6d102302b62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1260000">
            <a:off x="121959" y="5446153"/>
            <a:ext cx="146685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29200"/>
            <a:ext cx="8229600" cy="129614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Гусеницы появляются на свет в течение 3-4 дней. </a:t>
            </a:r>
            <a:b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Гусеница живет около двух недель.</a:t>
            </a:r>
            <a:endParaRPr lang="ru-RU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2 гусен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2210586" y="-847825"/>
            <a:ext cx="4709324" cy="735831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c0c534fda4e3487c1e3b6d102302b62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1260000">
            <a:off x="-92387" y="5674296"/>
            <a:ext cx="146685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73216"/>
            <a:ext cx="8229600" cy="122413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Гусеница ищет любой пригодный предмет </a:t>
            </a:r>
            <a:b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для того, чтобы спрятаться.</a:t>
            </a:r>
            <a:b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Форма J привычна для гусениц перед началом линьки.</a:t>
            </a:r>
            <a:endParaRPr lang="ru-RU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1 гусеница ищет мест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32656"/>
            <a:ext cx="7488832" cy="491803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c0c534fda4e3487c1e3b6d102302b62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1260000">
            <a:off x="-92387" y="5517592"/>
            <a:ext cx="146685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589240"/>
            <a:ext cx="7571184" cy="100811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Форма J привычна для гусениц перед началом линьки.</a:t>
            </a:r>
            <a:b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Линька сопровождается созданием  </a:t>
            </a:r>
            <a:r>
              <a:rPr lang="ru-RU" sz="2000" b="1" dirty="0" err="1" smtClean="0">
                <a:solidFill>
                  <a:srgbClr val="002060"/>
                </a:solidFill>
                <a:latin typeface="Comic Sans MS" pitchFamily="66" charset="0"/>
              </a:rPr>
              <a:t>экзоскелета</a:t>
            </a: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3 кок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3462" y="548680"/>
            <a:ext cx="7684962" cy="46186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c0c534fda4e3487c1e3b6d102302b62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1260000">
            <a:off x="-20949" y="5446154"/>
            <a:ext cx="146685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73216"/>
            <a:ext cx="7931224" cy="10801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В этот момент происходит та самая уникальная метаморфоза, сопровождающаяся гормональными изменениями, </a:t>
            </a:r>
            <a:b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которые приведут к появлению бабочки.</a:t>
            </a:r>
            <a:endParaRPr lang="ru-RU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33 ок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76672"/>
            <a:ext cx="7587620" cy="45978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c0c534fda4e3487c1e3b6d102302b62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1260000">
            <a:off x="45705" y="5508522"/>
            <a:ext cx="1409307" cy="915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01208"/>
            <a:ext cx="8229600" cy="129614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Куколка начинает темнеть, </a:t>
            </a:r>
            <a:b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а </a:t>
            </a:r>
            <a:r>
              <a:rPr lang="ru-RU" sz="2000" b="1" dirty="0" err="1" smtClean="0">
                <a:solidFill>
                  <a:srgbClr val="002060"/>
                </a:solidFill>
                <a:latin typeface="Comic Sans MS" pitchFamily="66" charset="0"/>
              </a:rPr>
              <a:t>экзоскелет</a:t>
            </a: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 становится прозрачным.</a:t>
            </a:r>
            <a:endParaRPr lang="ru-RU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4 баб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32656"/>
            <a:ext cx="7762875" cy="515593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c0c534fda4e3487c1e3b6d102302b62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1260000">
            <a:off x="336241" y="5517592"/>
            <a:ext cx="146685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085184"/>
            <a:ext cx="7571184" cy="136815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Зрелые бабочки появляются примерно через две недели после начала окукливания.</a:t>
            </a:r>
            <a:b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После освобождения от «оков» бабочка висит несколько часов в ожидании, пока станут готовы крылья.</a:t>
            </a:r>
            <a:endParaRPr lang="ru-RU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5" name="Рисунок 4" descr="44 баб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625" y="332656"/>
            <a:ext cx="3521351" cy="465501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444 бабоч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32656"/>
            <a:ext cx="3659108" cy="46108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c0c534fda4e3487c1e3b6d102302b62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1260000">
            <a:off x="155090" y="5624910"/>
            <a:ext cx="1245334" cy="808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1857364"/>
            <a:ext cx="74295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latin typeface="Comic Sans MS" pitchFamily="66" charset="0"/>
              </a:rPr>
              <a:t>Я, ребята, бабочка…</a:t>
            </a:r>
            <a:br>
              <a:rPr lang="ru-RU" sz="2500" b="1" dirty="0" smtClean="0">
                <a:latin typeface="Comic Sans MS" pitchFamily="66" charset="0"/>
              </a:rPr>
            </a:br>
            <a:r>
              <a:rPr lang="ru-RU" sz="2500" b="1" dirty="0" smtClean="0">
                <a:latin typeface="Comic Sans MS" pitchFamily="66" charset="0"/>
              </a:rPr>
              <a:t>Домик мой – не баночка.</a:t>
            </a:r>
            <a:br>
              <a:rPr lang="ru-RU" sz="2500" b="1" dirty="0" smtClean="0">
                <a:latin typeface="Comic Sans MS" pitchFamily="66" charset="0"/>
              </a:rPr>
            </a:br>
            <a:r>
              <a:rPr lang="ru-RU" sz="2500" b="1" dirty="0" smtClean="0">
                <a:latin typeface="Comic Sans MS" pitchFamily="66" charset="0"/>
              </a:rPr>
              <a:t>Уберите свой сачок</a:t>
            </a:r>
            <a:br>
              <a:rPr lang="ru-RU" sz="2500" b="1" dirty="0" smtClean="0">
                <a:latin typeface="Comic Sans MS" pitchFamily="66" charset="0"/>
              </a:rPr>
            </a:br>
            <a:r>
              <a:rPr lang="ru-RU" sz="2500" b="1" dirty="0" smtClean="0">
                <a:latin typeface="Comic Sans MS" pitchFamily="66" charset="0"/>
              </a:rPr>
              <a:t>И закройте на крючок.</a:t>
            </a:r>
            <a:br>
              <a:rPr lang="ru-RU" sz="2500" b="1" dirty="0" smtClean="0">
                <a:latin typeface="Comic Sans MS" pitchFamily="66" charset="0"/>
              </a:rPr>
            </a:br>
            <a:r>
              <a:rPr lang="ru-RU" sz="2500" b="1" dirty="0" smtClean="0">
                <a:latin typeface="Comic Sans MS" pitchFamily="66" charset="0"/>
              </a:rPr>
              <a:t>Потихоньку подходите.</a:t>
            </a:r>
            <a:br>
              <a:rPr lang="ru-RU" sz="2500" b="1" dirty="0" smtClean="0">
                <a:latin typeface="Comic Sans MS" pitchFamily="66" charset="0"/>
              </a:rPr>
            </a:br>
            <a:r>
              <a:rPr lang="ru-RU" sz="2500" b="1" dirty="0" smtClean="0">
                <a:latin typeface="Comic Sans MS" pitchFamily="66" charset="0"/>
              </a:rPr>
              <a:t>Полюбуйтесь-поглядите!</a:t>
            </a:r>
            <a:br>
              <a:rPr lang="ru-RU" sz="2500" b="1" dirty="0" smtClean="0">
                <a:latin typeface="Comic Sans MS" pitchFamily="66" charset="0"/>
              </a:rPr>
            </a:br>
            <a:r>
              <a:rPr lang="ru-RU" sz="2500" b="1" dirty="0" smtClean="0">
                <a:latin typeface="Comic Sans MS" pitchFamily="66" charset="0"/>
              </a:rPr>
              <a:t>А появится охота –</a:t>
            </a:r>
            <a:br>
              <a:rPr lang="ru-RU" sz="2500" b="1" dirty="0" smtClean="0">
                <a:latin typeface="Comic Sans MS" pitchFamily="66" charset="0"/>
              </a:rPr>
            </a:br>
            <a:r>
              <a:rPr lang="ru-RU" sz="2500" b="1" dirty="0" smtClean="0">
                <a:latin typeface="Comic Sans MS" pitchFamily="66" charset="0"/>
              </a:rPr>
              <a:t>Можно даже сделать фото.</a:t>
            </a:r>
            <a:endParaRPr lang="ru-RU" sz="2500" b="1" dirty="0">
              <a:latin typeface="Comic Sans MS" pitchFamily="66" charset="0"/>
            </a:endParaRPr>
          </a:p>
        </p:txBody>
      </p:sp>
      <p:pic>
        <p:nvPicPr>
          <p:cNvPr id="6" name="Рисунок 5" descr="1c0391eb3b14a3855e93dd21ba4a7eb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785794"/>
            <a:ext cx="1214446" cy="1110138"/>
          </a:xfrm>
          <a:prstGeom prst="rect">
            <a:avLst/>
          </a:prstGeom>
        </p:spPr>
      </p:pic>
      <p:pic>
        <p:nvPicPr>
          <p:cNvPr id="9" name="Рисунок 8" descr="1c0391eb3b14a3855e93dd21ba4a7eb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42852"/>
            <a:ext cx="1214446" cy="1110138"/>
          </a:xfrm>
          <a:prstGeom prst="rect">
            <a:avLst/>
          </a:prstGeom>
        </p:spPr>
      </p:pic>
      <p:pic>
        <p:nvPicPr>
          <p:cNvPr id="10" name="Рисунок 9" descr="1c0391eb3b14a3855e93dd21ba4a7eb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285992"/>
            <a:ext cx="1214446" cy="1110138"/>
          </a:xfrm>
          <a:prstGeom prst="rect">
            <a:avLst/>
          </a:prstGeom>
        </p:spPr>
      </p:pic>
      <p:pic>
        <p:nvPicPr>
          <p:cNvPr id="11" name="Рисунок 10" descr="1c0391eb3b14a3855e93dd21ba4a7eb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143380"/>
            <a:ext cx="1214446" cy="1110138"/>
          </a:xfrm>
          <a:prstGeom prst="rect">
            <a:avLst/>
          </a:prstGeom>
        </p:spPr>
      </p:pic>
      <p:pic>
        <p:nvPicPr>
          <p:cNvPr id="12" name="Рисунок 11" descr="1c0391eb3b14a3855e93dd21ba4a7eb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5357826"/>
            <a:ext cx="1214446" cy="1110138"/>
          </a:xfrm>
          <a:prstGeom prst="rect">
            <a:avLst/>
          </a:prstGeom>
        </p:spPr>
      </p:pic>
      <p:pic>
        <p:nvPicPr>
          <p:cNvPr id="13" name="Рисунок 12" descr="1c0391eb3b14a3855e93dd21ba4a7eb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5500702"/>
            <a:ext cx="1214446" cy="1110138"/>
          </a:xfrm>
          <a:prstGeom prst="rect">
            <a:avLst/>
          </a:prstGeom>
        </p:spPr>
      </p:pic>
      <p:pic>
        <p:nvPicPr>
          <p:cNvPr id="14" name="Рисунок 13" descr="1c0391eb3b14a3855e93dd21ba4a7eb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4286256"/>
            <a:ext cx="1214446" cy="1110138"/>
          </a:xfrm>
          <a:prstGeom prst="rect">
            <a:avLst/>
          </a:prstGeom>
        </p:spPr>
      </p:pic>
      <p:pic>
        <p:nvPicPr>
          <p:cNvPr id="15" name="Рисунок 14" descr="1c0391eb3b14a3855e93dd21ba4a7eb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6" y="5572140"/>
            <a:ext cx="1214446" cy="1110138"/>
          </a:xfrm>
          <a:prstGeom prst="rect">
            <a:avLst/>
          </a:prstGeom>
        </p:spPr>
      </p:pic>
      <p:pic>
        <p:nvPicPr>
          <p:cNvPr id="16" name="Рисунок 15" descr="1c0391eb3b14a3855e93dd21ba4a7eb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9554" y="2928934"/>
            <a:ext cx="1214446" cy="1110138"/>
          </a:xfrm>
          <a:prstGeom prst="rect">
            <a:avLst/>
          </a:prstGeom>
        </p:spPr>
      </p:pic>
      <p:pic>
        <p:nvPicPr>
          <p:cNvPr id="17" name="Рисунок 16" descr="1c0391eb3b14a3855e93dd21ba4a7eb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571480"/>
            <a:ext cx="1214446" cy="1110138"/>
          </a:xfrm>
          <a:prstGeom prst="rect">
            <a:avLst/>
          </a:prstGeom>
        </p:spPr>
      </p:pic>
      <p:pic>
        <p:nvPicPr>
          <p:cNvPr id="18" name="Рисунок 17" descr="1c0391eb3b14a3855e93dd21ba4a7eb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857232"/>
            <a:ext cx="1214446" cy="1110138"/>
          </a:xfrm>
          <a:prstGeom prst="rect">
            <a:avLst/>
          </a:prstGeom>
        </p:spPr>
      </p:pic>
      <p:pic>
        <p:nvPicPr>
          <p:cNvPr id="19" name="Рисунок 18" descr="1c0391eb3b14a3855e93dd21ba4a7eb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000372"/>
            <a:ext cx="1214446" cy="1110138"/>
          </a:xfrm>
          <a:prstGeom prst="rect">
            <a:avLst/>
          </a:prstGeom>
        </p:spPr>
      </p:pic>
      <p:pic>
        <p:nvPicPr>
          <p:cNvPr id="20" name="Рисунок 19" descr="1c0391eb3b14a3855e93dd21ba4a7eb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85728"/>
            <a:ext cx="1214446" cy="1110138"/>
          </a:xfrm>
          <a:prstGeom prst="rect">
            <a:avLst/>
          </a:prstGeom>
        </p:spPr>
      </p:pic>
      <p:pic>
        <p:nvPicPr>
          <p:cNvPr id="21" name="Рисунок 20" descr="1c0391eb3b14a3855e93dd21ba4a7eb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0"/>
            <a:ext cx="1214446" cy="1110138"/>
          </a:xfrm>
          <a:prstGeom prst="rect">
            <a:avLst/>
          </a:prstGeom>
        </p:spPr>
      </p:pic>
      <p:pic>
        <p:nvPicPr>
          <p:cNvPr id="22" name="Рисунок 21" descr="1c0391eb3b14a3855e93dd21ba4a7eb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1500174"/>
            <a:ext cx="1214446" cy="1110138"/>
          </a:xfrm>
          <a:prstGeom prst="rect">
            <a:avLst/>
          </a:prstGeom>
        </p:spPr>
      </p:pic>
      <p:pic>
        <p:nvPicPr>
          <p:cNvPr id="23" name="Рисунок 22" descr="1c0391eb3b14a3855e93dd21ba4a7eb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5286388"/>
            <a:ext cx="1214446" cy="1110138"/>
          </a:xfrm>
          <a:prstGeom prst="rect">
            <a:avLst/>
          </a:prstGeom>
        </p:spPr>
      </p:pic>
      <p:pic>
        <p:nvPicPr>
          <p:cNvPr id="24" name="Рисунок 23" descr="1c0391eb3b14a3855e93dd21ba4a7eb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5572140"/>
            <a:ext cx="1214446" cy="1110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75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РОЖДЕНИЕ  БАБОЧКИ</vt:lpstr>
      <vt:lpstr>Самка бабочки откладывает за свою непродолжительную жизнь несколько сотен яиц, каждое из которых весит около 0,46 миллиграмма.</vt:lpstr>
      <vt:lpstr>Гусеницы появляются на свет в течение 3-4 дней.  Гусеница живет около двух недель.</vt:lpstr>
      <vt:lpstr>Гусеница ищет любой пригодный предмет  для того, чтобы спрятаться. Форма J привычна для гусениц перед началом линьки.</vt:lpstr>
      <vt:lpstr>Форма J привычна для гусениц перед началом линьки. Линька сопровождается созданием  экзоскелета.</vt:lpstr>
      <vt:lpstr>В этот момент происходит та самая уникальная метаморфоза, сопровождающаяся гормональными изменениями,  которые приведут к появлению бабочки.</vt:lpstr>
      <vt:lpstr>Куколка начинает темнеть,  а экзоскелет становится прозрачным.</vt:lpstr>
      <vt:lpstr>Зрелые бабочки появляются примерно через две недели после начала окукливания. После освобождения от «оков» бабочка висит несколько часов в ожидании, пока станут готовы крылья.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РОЖДЕНИЕ  БАБОЧКИ</dc:title>
  <cp:lastModifiedBy>Admin</cp:lastModifiedBy>
  <cp:revision>14</cp:revision>
  <dcterms:modified xsi:type="dcterms:W3CDTF">2013-09-21T17:54:57Z</dcterms:modified>
</cp:coreProperties>
</file>