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67" r:id="rId5"/>
    <p:sldId id="285" r:id="rId6"/>
    <p:sldId id="282" r:id="rId7"/>
    <p:sldId id="281" r:id="rId8"/>
    <p:sldId id="273" r:id="rId9"/>
    <p:sldId id="275" r:id="rId10"/>
    <p:sldId id="277" r:id="rId11"/>
    <p:sldId id="279" r:id="rId12"/>
    <p:sldId id="268" r:id="rId13"/>
    <p:sldId id="266" r:id="rId14"/>
    <p:sldId id="274" r:id="rId15"/>
    <p:sldId id="284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C8CEF"/>
    <a:srgbClr val="FEC0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>
      <p:cViewPr varScale="1">
        <p:scale>
          <a:sx n="62" d="100"/>
          <a:sy n="62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1000108"/>
            <a:ext cx="70009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Применение 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активных  методов обучения  на различных  этапах   урока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 начальной школе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450057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Разработала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учитель начальных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классов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Ремизова Е.В.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800600" y="14478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altLang="ru-RU" sz="2400" b="1"/>
          </a:p>
          <a:p>
            <a:pPr algn="ctr"/>
            <a:r>
              <a:rPr lang="ru-RU" altLang="ru-RU" sz="2800" b="1"/>
              <a:t>Признак</a:t>
            </a:r>
            <a:r>
              <a:rPr lang="ru-RU" altLang="ru-RU" sz="2400" b="1"/>
              <a:t> </a:t>
            </a:r>
          </a:p>
          <a:p>
            <a:pPr algn="ctr"/>
            <a:r>
              <a:rPr lang="ru-RU" altLang="ru-RU" sz="2400"/>
              <a:t>(прилагательное)</a:t>
            </a:r>
          </a:p>
          <a:p>
            <a:pPr algn="ctr"/>
            <a:endParaRPr lang="ru-RU" altLang="ru-RU" sz="240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371600" y="14478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800" b="1" dirty="0"/>
              <a:t>Признак</a:t>
            </a:r>
            <a:r>
              <a:rPr lang="ru-RU" altLang="ru-RU" sz="2400" b="1" dirty="0"/>
              <a:t> </a:t>
            </a:r>
          </a:p>
          <a:p>
            <a:pPr algn="ctr"/>
            <a:r>
              <a:rPr lang="ru-RU" altLang="ru-RU" sz="2400" dirty="0"/>
              <a:t>(прилагательное)</a:t>
            </a: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457200" y="26670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800" b="1"/>
              <a:t>Действие</a:t>
            </a:r>
          </a:p>
          <a:p>
            <a:pPr algn="ctr"/>
            <a:r>
              <a:rPr lang="ru-RU" altLang="ru-RU" sz="2800"/>
              <a:t>(</a:t>
            </a:r>
            <a:r>
              <a:rPr lang="ru-RU" altLang="ru-RU" sz="2400"/>
              <a:t>глагол</a:t>
            </a:r>
            <a:r>
              <a:rPr lang="ru-RU" altLang="ru-RU" sz="2800"/>
              <a:t>)</a:t>
            </a: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2895600" y="381000"/>
            <a:ext cx="3200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800" b="1"/>
              <a:t>Тема </a:t>
            </a:r>
          </a:p>
          <a:p>
            <a:pPr algn="ctr"/>
            <a:r>
              <a:rPr lang="ru-RU" altLang="ru-RU" sz="2400"/>
              <a:t>(существительное)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33400" y="3886200"/>
            <a:ext cx="8382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Предложение</a:t>
            </a:r>
            <a:r>
              <a:rPr lang="ru-RU" altLang="ru-R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состоящее из нескольких слов, - </a:t>
            </a:r>
          </a:p>
          <a:p>
            <a:pPr algn="ctr">
              <a:defRPr/>
            </a:pPr>
            <a:r>
              <a:rPr lang="ru-RU" altLang="ru-R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alt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характеристика</a:t>
            </a:r>
            <a:r>
              <a:rPr lang="ru-RU" altLang="ru-R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темы  в целом.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200400" y="5105400"/>
            <a:ext cx="2895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слово-резюме,</a:t>
            </a:r>
          </a:p>
          <a:p>
            <a:pPr algn="ctr">
              <a:defRPr/>
            </a:pPr>
            <a:r>
              <a:rPr lang="ru-RU" alt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вывод</a:t>
            </a:r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3276600" y="26670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800" b="1"/>
              <a:t>Действие</a:t>
            </a:r>
          </a:p>
          <a:p>
            <a:pPr algn="ctr"/>
            <a:r>
              <a:rPr lang="ru-RU" altLang="ru-RU" sz="2800"/>
              <a:t>(</a:t>
            </a:r>
            <a:r>
              <a:rPr lang="ru-RU" altLang="ru-RU" sz="2400"/>
              <a:t>глагол</a:t>
            </a:r>
            <a:r>
              <a:rPr lang="ru-RU" altLang="ru-RU" sz="2800"/>
              <a:t>)</a:t>
            </a:r>
          </a:p>
        </p:txBody>
      </p: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6096000" y="26670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altLang="ru-RU" sz="2800" b="1"/>
              <a:t>Действие</a:t>
            </a:r>
          </a:p>
          <a:p>
            <a:pPr algn="ctr"/>
            <a:r>
              <a:rPr lang="ru-RU" altLang="ru-RU" sz="2800"/>
              <a:t>(</a:t>
            </a:r>
            <a:r>
              <a:rPr lang="ru-RU" altLang="ru-RU" sz="2400"/>
              <a:t>глагол</a:t>
            </a:r>
            <a:r>
              <a:rPr lang="ru-RU" altLang="ru-RU" sz="2800"/>
              <a:t>)</a:t>
            </a:r>
          </a:p>
        </p:txBody>
      </p:sp>
      <p:pic>
        <p:nvPicPr>
          <p:cNvPr id="4106" name="Заголовок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722" y="669596"/>
            <a:ext cx="828809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Правила написания синквейна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9738" y="1298575"/>
            <a:ext cx="7921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2800" b="1">
              <a:solidFill>
                <a:srgbClr val="663300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ru-RU" altLang="ru-RU" sz="2800" b="1">
                <a:solidFill>
                  <a:srgbClr val="663300"/>
                </a:solidFill>
                <a:latin typeface="Calibri" pitchFamily="34" charset="0"/>
              </a:rPr>
              <a:t> Форма синквейна напоминает ёлочку</a:t>
            </a:r>
            <a:endParaRPr lang="ru-RU" altLang="ru-RU" sz="2800">
              <a:latin typeface="Calibri" pitchFamily="34" charset="0"/>
            </a:endParaRPr>
          </a:p>
          <a:p>
            <a:r>
              <a:rPr lang="ru-RU" altLang="ru-RU" sz="2800">
                <a:latin typeface="Calibri" pitchFamily="34" charset="0"/>
              </a:rPr>
              <a:t>     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443663" y="4941888"/>
            <a:ext cx="649287" cy="5746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724525" y="4941888"/>
            <a:ext cx="647700" cy="5746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64163" y="5516563"/>
            <a:ext cx="647700" cy="5762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394325" y="3213100"/>
            <a:ext cx="647700" cy="5762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106988" y="3789363"/>
            <a:ext cx="647700" cy="5762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754688" y="3789363"/>
            <a:ext cx="647700" cy="5762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115050" y="4365625"/>
            <a:ext cx="647700" cy="5762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94325" y="4365625"/>
            <a:ext cx="647700" cy="5762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746625" y="4365625"/>
            <a:ext cx="647700" cy="5762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386263" y="4941888"/>
            <a:ext cx="647700" cy="5746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33963" y="4941888"/>
            <a:ext cx="649287" cy="5746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4200" y="2671763"/>
            <a:ext cx="381635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b="1">
                <a:solidFill>
                  <a:srgbClr val="002060"/>
                </a:solidFill>
                <a:latin typeface="Calibri" pitchFamily="34" charset="0"/>
              </a:rPr>
              <a:t>1 слово</a:t>
            </a:r>
          </a:p>
          <a:p>
            <a:pPr algn="ctr">
              <a:lnSpc>
                <a:spcPct val="150000"/>
              </a:lnSpc>
            </a:pPr>
            <a:r>
              <a:rPr lang="ru-RU" altLang="ru-RU" sz="2400" b="1">
                <a:solidFill>
                  <a:srgbClr val="002060"/>
                </a:solidFill>
                <a:latin typeface="Calibri" pitchFamily="34" charset="0"/>
              </a:rPr>
              <a:t>2 слова</a:t>
            </a:r>
          </a:p>
          <a:p>
            <a:pPr algn="ctr"/>
            <a:r>
              <a:rPr lang="ru-RU" altLang="ru-RU" sz="3200" b="1">
                <a:solidFill>
                  <a:srgbClr val="002060"/>
                </a:solidFill>
                <a:latin typeface="Calibri" pitchFamily="34" charset="0"/>
              </a:rPr>
              <a:t>3 слова</a:t>
            </a:r>
          </a:p>
          <a:p>
            <a:pPr algn="ctr">
              <a:lnSpc>
                <a:spcPct val="150000"/>
              </a:lnSpc>
            </a:pPr>
            <a:r>
              <a:rPr lang="ru-RU" altLang="ru-RU" sz="3600" b="1">
                <a:solidFill>
                  <a:srgbClr val="002060"/>
                </a:solidFill>
                <a:latin typeface="Calibri" pitchFamily="34" charset="0"/>
              </a:rPr>
              <a:t>4 слова</a:t>
            </a:r>
          </a:p>
          <a:p>
            <a:pPr algn="ctr">
              <a:lnSpc>
                <a:spcPct val="150000"/>
              </a:lnSpc>
            </a:pPr>
            <a:r>
              <a:rPr lang="ru-RU" altLang="ru-RU" b="1">
                <a:solidFill>
                  <a:srgbClr val="002060"/>
                </a:solidFill>
                <a:latin typeface="Calibri" pitchFamily="34" charset="0"/>
              </a:rPr>
              <a:t>1 слово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00100" y="1928802"/>
            <a:ext cx="285752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золотая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пшеница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зрелая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357694"/>
            <a:ext cx="8715436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Зреет в поле пшеница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хлеб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созревает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колосится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Метод 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144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12132840" y="476672"/>
            <a:ext cx="3887341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12780912" y="3212976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endParaRPr lang="ru-RU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342900" indent="-342900" algn="ctr">
              <a:defRPr/>
            </a:pP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11124728" y="3068960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11844808" y="1340768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79666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Дорога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Широкая, извилистая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Ведёт, бежит, поворачивает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извилистой дорожке бегут ребята.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Шоссе.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C8CEF"/>
                </a:solidFill>
              </a:rPr>
              <a:t>Митрофанушка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C8CEF"/>
                </a:solidFill>
              </a:rPr>
              <a:t>глупый несчастный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C8CEF"/>
                </a:solidFill>
              </a:rPr>
              <a:t>подчиняется бездельничает предает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C8CEF"/>
                </a:solidFill>
              </a:rPr>
              <a:t>“Не хочу учиться – хочу жениться!”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C8CEF"/>
                </a:solidFill>
              </a:rPr>
              <a:t>Недоросль</a:t>
            </a:r>
          </a:p>
          <a:p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Весна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63246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 descr="снег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581400"/>
            <a:ext cx="65532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91480"/>
            <a:ext cx="9144000" cy="7992888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10044608" y="0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АМО  на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2279585" y="3195260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13509843" y="2787734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4509104" y="1628800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16093280" y="1844824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898575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чего используют?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увеличивает словарный запас;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формирует навыки краткого пересказа;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помогает увидеть идею (ключевую фразу);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ученик чувствует себя творцом;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-работают все.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АМО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   Уроки с использованием АМО интересны не только для учащихся, но и для учителей.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00174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Активные методы обучения (АМО)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– это методы, которые побуждают учащихся к активной мыслительной и практической деятельности в процессе овладения учебным материалом.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Метод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smtClean="0"/>
              <a:t>Пример кластера</a:t>
            </a:r>
          </a:p>
        </p:txBody>
      </p:sp>
      <p:pic>
        <p:nvPicPr>
          <p:cNvPr id="20483" name="Picture 4" descr="ПолезнИскопаем+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263650"/>
            <a:ext cx="7391400" cy="52562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нервСистема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8077200" cy="610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smtClean="0"/>
              <a:t>Кластер</a:t>
            </a:r>
          </a:p>
        </p:txBody>
      </p:sp>
      <p:pic>
        <p:nvPicPr>
          <p:cNvPr id="19459" name="Picture 4" descr="ПолезнИскоп ориг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95388"/>
            <a:ext cx="7904163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1428728" y="714356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  <a:latin typeface="Monotype Corsiva" pitchFamily="66" charset="0"/>
              </a:rPr>
              <a:t>Инсерт</a:t>
            </a: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298" y="1928802"/>
            <a:ext cx="5429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+    знаю</a:t>
            </a:r>
          </a:p>
          <a:p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     не знаю, непонятно</a:t>
            </a:r>
          </a:p>
          <a:p>
            <a:pPr>
              <a:buFontTx/>
              <a:buChar char="-"/>
            </a:pPr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?     хочу узнать подробнее</a:t>
            </a:r>
          </a:p>
          <a:p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!     узнал новое 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342900" indent="-342900"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b="1" u="sng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(от фр. </a:t>
            </a:r>
            <a:r>
              <a:rPr lang="ru-RU" alt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cinquains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англ. </a:t>
            </a:r>
            <a:r>
              <a:rPr lang="ru-RU" alt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cinquain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 — 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пятистрочная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стихотворная форма, возникшая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США в начале XX века под влиянием японской поэзии.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b="1" u="sng" dirty="0" err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концентрация знаний, ассоциаций, чувств; сужение оценки явлений и событий, выражение своей позиции, взгляда на событие, предмет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339</TotalTime>
  <Words>347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Слайд 1</vt:lpstr>
      <vt:lpstr>Слайд 2</vt:lpstr>
      <vt:lpstr>Слайд 3</vt:lpstr>
      <vt:lpstr>Слайд 4</vt:lpstr>
      <vt:lpstr>Пример кластера</vt:lpstr>
      <vt:lpstr>Слайд 6</vt:lpstr>
      <vt:lpstr>Кластер</vt:lpstr>
      <vt:lpstr>Слайд 8</vt:lpstr>
      <vt:lpstr>Синквейн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RePack by SPecialiST</cp:lastModifiedBy>
  <cp:revision>37</cp:revision>
  <dcterms:created xsi:type="dcterms:W3CDTF">2014-10-04T20:38:48Z</dcterms:created>
  <dcterms:modified xsi:type="dcterms:W3CDTF">2016-02-21T06:13:14Z</dcterms:modified>
</cp:coreProperties>
</file>