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0" r:id="rId12"/>
    <p:sldId id="266" r:id="rId1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4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68091-9BBF-439B-883D-F5968A93B51D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0E8C1-E898-4D22-BEEF-B34FB4DE1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7AFC7-B063-416E-A24F-C612B78BFCEE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6696F-1628-4809-A3DC-AF937D9DE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E0AF8-AA3A-423E-AA97-3EF3533E9A1E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DDB6F-712E-4F52-8508-E2FE99D81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D9A5A-05DD-4252-AF64-F3F95B7589F3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64C6F-32AE-4C1A-B686-11FE61688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FDDE0-E066-49ED-B67E-99711ECA1A7F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51DC5-F548-4C08-983A-6468805D1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B9B43-36C7-4478-8116-C011594BEB07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3756A-88A6-4A0E-8F82-ECF3E8290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BDA93-D6EA-4F02-AB8A-5395BEFCB160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91BE1-3E61-44A8-AF50-2B7C1E51D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AE811-120C-41F5-A4A4-3F8AF8607153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5919-8EC5-4008-8664-EA3293E6F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1E4F4-7FB9-4559-A4BC-E56E69F64F07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0A283-3916-45D4-B87D-54FE3A3AB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2B0B-1EE9-4445-841A-46D7C4878D0C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A21DB-EAE1-4071-BB00-F01EBD094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1B71-5B7F-47B8-BE4D-A789A471D74B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39DD-1D77-4DCD-8068-038A3EE7B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3C520-B088-42A0-B294-0EBC7BAC20BE}" type="datetimeFigureOut">
              <a:rPr lang="ru-RU"/>
              <a:pPr>
                <a:defRPr/>
              </a:pPr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84BF1D-CC84-432C-9A8D-F827B69EC0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7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0" y="1495425"/>
            <a:ext cx="8286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/>
              <a:t>СТАРШИЙ ДОШКОЛЬНЫЙ ВОЗРАСТ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2048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485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493713" y="246063"/>
            <a:ext cx="6096273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5. </a:t>
            </a:r>
            <a:r>
              <a:rPr lang="ru-RU" sz="2600" b="1" dirty="0">
                <a:latin typeface="Times New Roman" pitchFamily="18" charset="0"/>
              </a:rPr>
              <a:t>«Художественно- эстетическое»- </a:t>
            </a:r>
            <a:r>
              <a:rPr lang="ru-RU" sz="2600" dirty="0">
                <a:latin typeface="Times New Roman" pitchFamily="18" charset="0"/>
              </a:rPr>
              <a:t>развитие предпосылок восприятия и понимания произведений искусства (словесного, музыкального, изобразительного), формирование элементарных представлений о видах искусства, восприятие музыки, фольклора, реализацию самостоятельной творческой деятельности (изобразительной, конструктивно- модельной, музыкальной и др.)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2150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21507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09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436563" y="1365250"/>
            <a:ext cx="78216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Взаимодействие детского сада и семья- важнейшее условие обеспечения целостного развития личности ребёнка!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2253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22531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33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657226" y="2509569"/>
            <a:ext cx="63341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>
                <a:latin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4339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1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313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420688" y="392113"/>
            <a:ext cx="7083425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Игровая деятельность- самая главная и наиболее значимая деятельность в дошкольном возрасте.</a:t>
            </a:r>
          </a:p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Дети старшего дошкольного возраста уже могут распределять роли, игровое взаимодействие сопровождается речью, дети начинают осваивать социальные отношения, наблюдается организация игрового пространства (оборудование, материалы, роли необходимые для игры). Например: «Больница», «Магазин», «Парикмахерская» и т.д.; а также в этом возрасте наиболее активно развивается изобразительная деятельность детей</a:t>
            </a:r>
            <a:r>
              <a:rPr lang="ru-RU" sz="2600" dirty="0" smtClean="0">
                <a:latin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2253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22531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33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68014" y="126124"/>
            <a:ext cx="6306207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Дети овладевают обобщённым способом обследования образца (при конструировании дети сначала обследуют предмет, а затем уже приобретённые знания применяют в деятельности по замыслу, на основе схемы и по условиям, дети используют и называют различные детали конструктора (кирпичик, кубик и т.д.); конструирование из бумаги (оригами).</a:t>
            </a:r>
          </a:p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Продолжает развиваться образное мышление (представления о смене времени года, дня и ночи, представления о развитии, </a:t>
            </a:r>
            <a:r>
              <a:rPr lang="ru-RU" sz="2600" dirty="0" smtClean="0">
                <a:latin typeface="Times New Roman" pitchFamily="18" charset="0"/>
              </a:rPr>
              <a:t>совершенствуются </a:t>
            </a:r>
            <a:r>
              <a:rPr lang="ru-RU" sz="2600" dirty="0">
                <a:latin typeface="Times New Roman" pitchFamily="18" charset="0"/>
              </a:rPr>
              <a:t>обобщения, что является основой словесно- логического мышления.</a:t>
            </a:r>
            <a:endParaRPr lang="ru-RU" sz="2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5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5363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5365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696913" y="595313"/>
            <a:ext cx="623991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Развитие воображения в этом возрасте позволяет детям сочинять достаточно оригинальные истории.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Продолжается совершенствоваться речь, её звуковая сторона, фонематический слух, интонационная выразительность, грамматический строй речи, связная речь.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К концу дошкольного возраста ребёнок овладевает высоким уровнем познавательного и личностного развития, что позволяет в дальнейшем успешно учиться в школе</a:t>
            </a:r>
            <a:r>
              <a:rPr lang="ru-RU" sz="2600" dirty="0" smtClean="0">
                <a:latin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7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36483" y="0"/>
            <a:ext cx="6211614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600" i="1" dirty="0">
                <a:latin typeface="Times New Roman" pitchFamily="18" charset="0"/>
              </a:rPr>
              <a:t>Условия реализации программы: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Организация образовательного пространства (развивающая среда)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Обеспечение эмоционального благополучия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Развитие самостоятельности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Создание условий для развития свободной игровой деятельности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Создание условий для развития познавательной деятельности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Условия для самовыражения средствами искусства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dirty="0">
                <a:latin typeface="Times New Roman" pitchFamily="18" charset="0"/>
              </a:rPr>
              <a:t>Условия для физического развития</a:t>
            </a:r>
            <a:endParaRPr lang="ru-RU" sz="2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63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6389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236484" y="1"/>
            <a:ext cx="7818492" cy="690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Образовательная деятельность осуществляется с учётом ФГОС.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Вся работа строится по 5 направлениям: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600" b="1" dirty="0">
                <a:latin typeface="Times New Roman" pitchFamily="18" charset="0"/>
              </a:rPr>
              <a:t>«Социально- коммуникативное развитие</a:t>
            </a:r>
            <a:r>
              <a:rPr lang="ru-RU" sz="2600" dirty="0">
                <a:latin typeface="Times New Roman" pitchFamily="18" charset="0"/>
              </a:rPr>
              <a:t>»- направлено на усвоение норм и ценностей, развитие общения и взаимодействия ребёнка со взрослым и сверстниками, формирование уважительного отношения и чувства принадлежности к семье, формирование основ безопасного поведения (</a:t>
            </a:r>
            <a:r>
              <a:rPr lang="ru-RU" sz="2600" b="1" dirty="0">
                <a:latin typeface="Times New Roman" pitchFamily="18" charset="0"/>
              </a:rPr>
              <a:t>социализация, развитие общения, нравственное воспитание; ребёнок в семье и обществе, патриотическое воспитание; самообслуживание, самостоятельность, трудовое воспитание; формирование основ безопасности)</a:t>
            </a:r>
            <a:r>
              <a:rPr lang="ru-RU" sz="2600" dirty="0"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endParaRPr lang="ru-RU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741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7411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7413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942975" y="652463"/>
            <a:ext cx="5719763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2. </a:t>
            </a:r>
            <a:r>
              <a:rPr lang="ru-RU" sz="2600" b="1" dirty="0">
                <a:latin typeface="Times New Roman" pitchFamily="18" charset="0"/>
              </a:rPr>
              <a:t>«Познавательное развитие»</a:t>
            </a:r>
            <a:r>
              <a:rPr lang="ru-RU" sz="2600" dirty="0">
                <a:latin typeface="Times New Roman" pitchFamily="18" charset="0"/>
              </a:rPr>
              <a:t>- развитие интересов детей, любознательности, развитие воображения, формирование первичных представлений о себе, других людях, объектах окружающего мира, о малой Родине и Отечестве, ценностях нашего народа, традициях  и т.д. (</a:t>
            </a:r>
            <a:r>
              <a:rPr lang="ru-RU" sz="2600" b="1" dirty="0">
                <a:latin typeface="Times New Roman" pitchFamily="18" charset="0"/>
              </a:rPr>
              <a:t>развитие познавательно- исследовательской деятельности, приобщение к социокультурным ценностям, формирование элементарных математических представлений, ознакомление с миром природы</a:t>
            </a:r>
            <a:endParaRPr lang="ru-RU" sz="26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8435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37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299545" y="157656"/>
            <a:ext cx="5491655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latin typeface="Times New Roman" pitchFamily="18" charset="0"/>
              </a:rPr>
              <a:t>3</a:t>
            </a:r>
            <a:r>
              <a:rPr lang="ru-RU" sz="2600" dirty="0">
                <a:latin typeface="Times New Roman" pitchFamily="18" charset="0"/>
              </a:rPr>
              <a:t>. </a:t>
            </a:r>
            <a:r>
              <a:rPr lang="ru-RU" sz="2600" b="1" dirty="0">
                <a:latin typeface="Times New Roman" pitchFamily="18" charset="0"/>
              </a:rPr>
              <a:t>«Речевое развитие»- </a:t>
            </a:r>
            <a:r>
              <a:rPr lang="ru-RU" sz="2600" dirty="0">
                <a:latin typeface="Times New Roman" pitchFamily="18" charset="0"/>
              </a:rPr>
              <a:t>владение речью как средством общения и культуры, обогащение активного словаря, развитие связной речи, грамматически правильной диалогической и монологической речи, фонематического слуха, знакомство с книжной культурой, детский литературой, формирование аналитико-синтетической активности как предпосылки обучения грамоте. </a:t>
            </a:r>
            <a:r>
              <a:rPr lang="ru-RU" sz="2600" b="1" dirty="0">
                <a:latin typeface="Times New Roman" pitchFamily="18" charset="0"/>
              </a:rPr>
              <a:t>(развитие речи; художественная литература)</a:t>
            </a:r>
            <a:endParaRPr lang="ru-RU" sz="26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pPr algn="ctr" eaLnBrk="1" hangingPunct="1"/>
            <a:endParaRPr lang="ru-RU" sz="6000" smtClean="0"/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19459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4146550" y="1687513"/>
            <a:ext cx="3751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9461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3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738" y="0"/>
            <a:ext cx="993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392113" y="566738"/>
            <a:ext cx="586422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dirty="0">
                <a:latin typeface="Times New Roman" pitchFamily="18" charset="0"/>
              </a:rPr>
              <a:t>4. </a:t>
            </a:r>
            <a:r>
              <a:rPr lang="ru-RU" sz="2600" b="1" dirty="0">
                <a:latin typeface="Times New Roman" pitchFamily="18" charset="0"/>
              </a:rPr>
              <a:t>«Физическое развитие»- </a:t>
            </a:r>
            <a:r>
              <a:rPr lang="ru-RU" sz="2600" dirty="0">
                <a:latin typeface="Times New Roman" pitchFamily="18" charset="0"/>
              </a:rPr>
              <a:t>приобретение опыта в двигательной деятельности, связанных с выполнением упражнений, направленных на развитие физических качеств (гибкость и координация), способствующих правильному формированию опорно- двигательной системы организма, развитию равновесия, координации движений, крупной и мелкой моторики обеих рук, овладение подвижными играми, становление ценностей здорового образа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565</Words>
  <Application>Microsoft Office PowerPoint</Application>
  <PresentationFormat>Широкоэкранный</PresentationFormat>
  <Paragraphs>25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2015-09-22T11:13:50Z</dcterms:created>
  <dcterms:modified xsi:type="dcterms:W3CDTF">2015-09-23T10:48:57Z</dcterms:modified>
</cp:coreProperties>
</file>