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57" r:id="rId6"/>
    <p:sldId id="258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725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4A6F3-8BA8-4035-8F71-180DDF0BDF9F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5EA3D-4B5E-4DC4-8C43-221B2D8689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07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DF68-A98B-46EB-9D7A-B5FEFE3D516F}" type="datetimeFigureOut">
              <a:rPr lang="ru-RU" smtClean="0"/>
              <a:pPr/>
              <a:t>19.02.2016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итбо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48880"/>
            <a:ext cx="2256445" cy="4001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Фитбол - тренировки для жизни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501008"/>
            <a:ext cx="2267744" cy="2811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357290" y="142852"/>
            <a:ext cx="631105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114300">
                    <a:prstClr val="black"/>
                  </a:innerShdw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«Д/с №1»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innerShdw blurRad="114300">
                  <a:prstClr val="black"/>
                </a:innerShdw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1196752"/>
            <a:ext cx="619268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Фитбол –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</a:t>
            </a:r>
          </a:p>
          <a:p>
            <a:pPr algn="ctr"/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клуб</a:t>
            </a:r>
            <a:endParaRPr lang="ru-RU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59411" y="4797152"/>
            <a:ext cx="557152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Руководитель</a:t>
            </a:r>
            <a:endParaRPr lang="ru-RU" sz="2400" b="1" cap="none" spc="300" dirty="0" smtClean="0">
              <a:ln w="11430" cmpd="sng">
                <a:solidFill>
                  <a:srgbClr val="00206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2400" b="1" cap="none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физ. воспитания</a:t>
            </a:r>
          </a:p>
          <a:p>
            <a:pPr algn="ctr"/>
            <a:r>
              <a:rPr lang="ru-RU" sz="2400" b="1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Мария Владимировна </a:t>
            </a:r>
            <a:r>
              <a:rPr lang="ru-RU" sz="2400" b="1" spc="300" dirty="0" err="1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Беляцкая</a:t>
            </a:r>
            <a:endParaRPr lang="ru-RU" sz="2400" b="1" spc="300" dirty="0" smtClean="0">
              <a:ln w="11430" cmpd="sng">
                <a:solidFill>
                  <a:srgbClr val="00206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2400" b="1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2015-16гг</a:t>
            </a:r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26015">
    <p:wheel spokes="3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69504" y="188640"/>
            <a:ext cx="396929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Методические рекомендации</a:t>
            </a:r>
            <a:endParaRPr lang="ru-RU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7224" y="714356"/>
            <a:ext cx="2357454" cy="13573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Дать детям представление о форме и физических свойствах мяча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2071678"/>
            <a:ext cx="2357454" cy="1428760"/>
          </a:xfrm>
          <a:prstGeom prst="roundRect">
            <a:avLst>
              <a:gd name="adj" fmla="val 1751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Научить правильной посадке на мяч и приемам </a:t>
            </a:r>
            <a:r>
              <a:rPr lang="ru-RU" b="1" dirty="0" err="1" smtClean="0"/>
              <a:t>самостраховки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68" y="785794"/>
            <a:ext cx="2357454" cy="128588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Разучить основные движения, сидя на мяче.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3500438"/>
            <a:ext cx="2357454" cy="107157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Учить упражнениям на удерживание равновесия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71868" y="5214950"/>
            <a:ext cx="2500330" cy="15001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Разучить основные исходные движения с мячом </a:t>
            </a:r>
          </a:p>
          <a:p>
            <a:pPr algn="ctr"/>
            <a:r>
              <a:rPr lang="ru-RU" b="1" dirty="0" smtClean="0"/>
              <a:t>(броски, ловля, удары, упр. в парах)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15074" y="928670"/>
            <a:ext cx="2357454" cy="1285884"/>
          </a:xfrm>
          <a:prstGeom prst="roundRect">
            <a:avLst>
              <a:gd name="adj" fmla="val 1751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Следить за внешними признаками утомления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7224" y="4500570"/>
            <a:ext cx="2357454" cy="221457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Дать представление об основных исходных положениях на </a:t>
            </a:r>
            <a:r>
              <a:rPr lang="ru-RU" b="1" dirty="0" err="1" smtClean="0"/>
              <a:t>фитболе</a:t>
            </a:r>
            <a:r>
              <a:rPr lang="ru-RU" b="1" dirty="0" smtClean="0"/>
              <a:t> (сидя, лежа на спине, животе, на боку)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29388" y="2285992"/>
            <a:ext cx="2357454" cy="17145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Учить выполнять упражнения в сочетании с колебательными  покачиваниями на мяче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57950" y="4143380"/>
            <a:ext cx="2357454" cy="221457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Предлагать мяч детям для самостоятельной деятельности только после того, как они обучены упражнениям с </a:t>
            </a:r>
            <a:r>
              <a:rPr lang="ru-RU" b="1" dirty="0" err="1" smtClean="0"/>
              <a:t>фитболом</a:t>
            </a:r>
            <a:endParaRPr lang="ru-RU" b="1" dirty="0"/>
          </a:p>
        </p:txBody>
      </p:sp>
      <p:pic>
        <p:nvPicPr>
          <p:cNvPr id="2050" name="Picture 2" descr="16"/>
          <p:cNvPicPr>
            <a:picLocks noChangeAspect="1" noChangeArrowheads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3143240" y="2285992"/>
            <a:ext cx="2857530" cy="285753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61093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физические качества и укреплять здоровье детей.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08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Оздоровительные: 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Укреплять здоровье детей с помощью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фитболов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силу мышц, поддерживающих правильную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осанку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функций организма, повышение его защитных свойств и устойчивости к заболеваниям с помощью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фитболов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5975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Образовательные: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двигательную сферу ребенка и его физические качества: выносливость, ловкость, быстрота, гибкость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</a:t>
            </a:r>
            <a:r>
              <a:rPr 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и потребность в физических упражнениях и играх.</a:t>
            </a:r>
          </a:p>
        </p:txBody>
      </p:sp>
    </p:spTree>
    <p:extLst>
      <p:ext uri="{BB962C8B-B14F-4D97-AF65-F5344CB8AC3E}">
        <p14:creationId xmlns:p14="http://schemas.microsoft.com/office/powerpoint/2010/main" xmlns="" val="337376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142984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b="1" dirty="0" smtClean="0"/>
              <a:t>Фитбол </a:t>
            </a:r>
            <a:r>
              <a:rPr lang="ru-RU" b="1" dirty="0"/>
              <a:t>в переводе с английского означает "мяч для опоры", который используется в оздоровительных целях.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0"/>
            <a:ext cx="727974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физиологическое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Воздействие фитбола на организ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928802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b="1" dirty="0" smtClean="0"/>
              <a:t>Упражнения на мячах обладают оздоровительным эффектом, который подтвержден опытом работы специализированных, коррекционных и реабилитационных медицинских центров Европы. </a:t>
            </a:r>
          </a:p>
          <a:p>
            <a:endParaRPr lang="ru-RU" b="1" dirty="0" smtClean="0"/>
          </a:p>
          <a:p>
            <a:r>
              <a:rPr lang="ru-RU" b="1" dirty="0" smtClean="0"/>
              <a:t>	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500570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	Упражнения </a:t>
            </a:r>
            <a:r>
              <a:rPr lang="ru-RU" b="1" dirty="0"/>
              <a:t>на мячах тренируют вестибулярный аппарат, развивают координацию движений и функцию равновесия, оказывают стимулирующее влияние на обмен веществ организма, активизируют моторно-висцеральные рефлексы.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3000372"/>
            <a:ext cx="83582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b="1" dirty="0" smtClean="0"/>
              <a:t>За счет вибрации при выполнении упражнений и амортизационной функции мяча улучшаются обмен веществ, кровообращение и микродинамика в межпозвонковых дисках и внутренних органах, что способствует разгрузке позвоночного столба, мобилизации различных его отделов, коррекции лордозов и кифозов. </a:t>
            </a:r>
            <a:endParaRPr lang="ru-RU" b="1" dirty="0"/>
          </a:p>
        </p:txBody>
      </p:sp>
    </p:spTree>
  </p:cSld>
  <p:clrMapOvr>
    <a:masterClrMapping/>
  </p:clrMapOvr>
  <p:transition advTm="44094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642918"/>
            <a:ext cx="835824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Мяч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своим свойствам многофункционален и поэтому может использоваться в комплексах упражнений фитбол-гимнастики как предмет, снаряд или опора.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</a:rPr>
              <a:t>	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00174"/>
            <a:ext cx="81439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Комплексы упражнений на мячах в зависимости от поставленных частных задач и подбора средств могут иметь различную направленность: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2285992"/>
            <a:ext cx="76438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укрепления мышц рук и плечевого пояса;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8596" y="2643182"/>
            <a:ext cx="48790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укрепления мышц брюшного пресса;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28596" y="3071810"/>
            <a:ext cx="4399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укрепления мышц спины и таза;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500438"/>
            <a:ext cx="5500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     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укрепления мышц ног и свода стопы;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500098" y="4286256"/>
            <a:ext cx="69294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увеличения гибкости и подвижности в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суставах;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5643578"/>
            <a:ext cx="72866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развития функции равновесия и вестибулярного аппарата;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28596" y="3929066"/>
            <a:ext cx="34577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формирования осанки;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28596" y="4714884"/>
            <a:ext cx="57390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развития ловкости и координации движений;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5143512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развития танцевальности и музыкальности;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6072206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расслабления и релаксации как средств профилактики различных </a:t>
            </a: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заболеваний  (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опорно-двигательного аппарата, внутренних органов).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0"/>
            <a:ext cx="88025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Направленность фитбол-гимнастики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079" name="Picture 7" descr="StBal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285992"/>
            <a:ext cx="2170411" cy="3248876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 advTm="56593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16632"/>
            <a:ext cx="69380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Гимнастические упражнения фитбол - гимнастики</a:t>
            </a:r>
            <a:endParaRPr lang="ru-RU" sz="2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3174" y="642918"/>
            <a:ext cx="4071966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Упражнения фитбол - гимнастики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643050"/>
            <a:ext cx="2357454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7030A0"/>
                </a:solidFill>
              </a:rPr>
              <a:t>Ходьба, бег, прыжки</a:t>
            </a:r>
            <a:endParaRPr lang="ru-RU" b="1" u="sng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44" y="2214554"/>
            <a:ext cx="2786082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На месте и в движении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44" y="2857496"/>
            <a:ext cx="2643206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 мячом в руках, ногах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3429000"/>
            <a:ext cx="2357454" cy="428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Сидя на мяче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72000" y="1500174"/>
            <a:ext cx="2357454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7030A0"/>
                </a:solidFill>
              </a:rPr>
              <a:t>ОРУ</a:t>
            </a:r>
            <a:endParaRPr lang="ru-RU" b="1" u="sng" dirty="0">
              <a:solidFill>
                <a:srgbClr val="7030A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7554" y="2000240"/>
            <a:ext cx="1785950" cy="2500330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признаку организации группы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одиночные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вдвоем, втроем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по кругу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в сцеплении в  </a:t>
            </a:r>
          </a:p>
          <a:p>
            <a:r>
              <a:rPr lang="ru-RU" sz="1400" b="1" dirty="0">
                <a:solidFill>
                  <a:srgbClr val="7030A0"/>
                </a:solidFill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</a:rPr>
              <a:t>   колоннах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в шеренгах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в движении</a:t>
            </a:r>
          </a:p>
          <a:p>
            <a:pPr algn="ctr"/>
            <a:endParaRPr lang="ru-RU" sz="1600" b="1" dirty="0" smtClean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86380" y="2357430"/>
            <a:ext cx="1714512" cy="2500330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 анатомическому признаку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для рук и плечевого пояса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для ног и тазового пояса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для туловища и шеи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для всего тела</a:t>
            </a:r>
            <a:endParaRPr lang="ru-RU" sz="1600" b="1" dirty="0" smtClean="0">
              <a:solidFill>
                <a:srgbClr val="7030A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15206" y="1000108"/>
            <a:ext cx="1785918" cy="2286016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признаку </a:t>
            </a:r>
            <a:r>
              <a:rPr lang="ru-RU" sz="1200" b="1" u="sng" dirty="0" smtClean="0">
                <a:solidFill>
                  <a:srgbClr val="7030A0"/>
                </a:solidFill>
              </a:rPr>
              <a:t>преимущественного</a:t>
            </a:r>
            <a:r>
              <a:rPr lang="ru-RU" sz="1400" b="1" u="sng" dirty="0" smtClean="0">
                <a:solidFill>
                  <a:srgbClr val="7030A0"/>
                </a:solidFill>
              </a:rPr>
              <a:t> воздействия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силу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На растягивание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расслабление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осанку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координацию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дыхание</a:t>
            </a:r>
          </a:p>
          <a:p>
            <a:endParaRPr lang="ru-RU" sz="1600" b="1" dirty="0" smtClean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00430" y="4714884"/>
            <a:ext cx="1928826" cy="2000264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исходным положениям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из стойки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из седа (приседа)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из упоров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из положения лёжа (на боку, на спине, животе)</a:t>
            </a:r>
          </a:p>
          <a:p>
            <a:endParaRPr lang="ru-RU" sz="1600" b="1" dirty="0" smtClean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143768" y="3500438"/>
            <a:ext cx="1857388" cy="3143272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признаку использования предметов и снарядов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Без предметов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С предметами (скакалки, гантели, набивные мячи, резиновые бинты, эспандеры)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снарядах (сидя на мяче)</a:t>
            </a:r>
          </a:p>
          <a:p>
            <a:pPr>
              <a:buFont typeface="Arial" pitchFamily="34" charset="0"/>
              <a:buChar char="•"/>
            </a:pPr>
            <a:endParaRPr lang="ru-RU" sz="1600" b="1" dirty="0" smtClean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214546" y="1285860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2"/>
          </p:cNvCxnSpPr>
          <p:nvPr/>
        </p:nvCxnSpPr>
        <p:spPr>
          <a:xfrm rot="5400000">
            <a:off x="1267993" y="2089538"/>
            <a:ext cx="214314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6" idx="3"/>
            <a:endCxn id="8" idx="3"/>
          </p:cNvCxnSpPr>
          <p:nvPr/>
        </p:nvCxnSpPr>
        <p:spPr>
          <a:xfrm flipH="1">
            <a:off x="2500298" y="2393149"/>
            <a:ext cx="428628" cy="1250165"/>
          </a:xfrm>
          <a:prstGeom prst="bentConnector3">
            <a:avLst>
              <a:gd name="adj1" fmla="val -5333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7" idx="3"/>
          </p:cNvCxnSpPr>
          <p:nvPr/>
        </p:nvCxnSpPr>
        <p:spPr>
          <a:xfrm rot="10800000">
            <a:off x="2786050" y="3036092"/>
            <a:ext cx="357190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9" idx="0"/>
          </p:cNvCxnSpPr>
          <p:nvPr/>
        </p:nvCxnSpPr>
        <p:spPr>
          <a:xfrm>
            <a:off x="5286380" y="1285862"/>
            <a:ext cx="464347" cy="214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0800000" flipV="1">
            <a:off x="4857752" y="1857364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3786182" y="3143248"/>
            <a:ext cx="2857520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11" idx="0"/>
          </p:cNvCxnSpPr>
          <p:nvPr/>
        </p:nvCxnSpPr>
        <p:spPr>
          <a:xfrm rot="16200000" flipH="1">
            <a:off x="5786446" y="200024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9" idx="3"/>
          </p:cNvCxnSpPr>
          <p:nvPr/>
        </p:nvCxnSpPr>
        <p:spPr>
          <a:xfrm>
            <a:off x="6929454" y="1678769"/>
            <a:ext cx="285752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6200000" flipH="1">
            <a:off x="6215074" y="2500306"/>
            <a:ext cx="171451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62" y="4357694"/>
            <a:ext cx="1828812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70422"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260648"/>
            <a:ext cx="45711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Классификация упражнений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использованию фитбола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86116" y="2143116"/>
            <a:ext cx="2714644" cy="27146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Упражнения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с мячом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88224" y="3140968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опора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7158" y="2928934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</a:t>
            </a:r>
            <a:r>
              <a:rPr lang="ru-RU" sz="2000" b="1" dirty="0" err="1" smtClean="0">
                <a:solidFill>
                  <a:srgbClr val="7030A0"/>
                </a:solidFill>
              </a:rPr>
              <a:t>массажер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0034" y="4429132"/>
            <a:ext cx="2428892" cy="10001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амортизатор, тренажер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00430" y="5500702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ориентир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286512" y="4857760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отягощение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14348" y="1500174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препятствие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940152" y="1556792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предмет</a:t>
            </a:r>
            <a:endParaRPr lang="ru-RU" sz="2000" b="1" dirty="0">
              <a:solidFill>
                <a:srgbClr val="7030A0"/>
              </a:solidFill>
            </a:endParaRPr>
          </a:p>
        </p:txBody>
      </p:sp>
      <p:cxnSp>
        <p:nvCxnSpPr>
          <p:cNvPr id="13" name="Прямая со стрелкой 12"/>
          <p:cNvCxnSpPr>
            <a:endCxn id="5" idx="2"/>
          </p:cNvCxnSpPr>
          <p:nvPr/>
        </p:nvCxnSpPr>
        <p:spPr>
          <a:xfrm flipV="1">
            <a:off x="6016720" y="3569596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6" idx="6"/>
          </p:cNvCxnSpPr>
          <p:nvPr/>
        </p:nvCxnSpPr>
        <p:spPr>
          <a:xfrm rot="10800000">
            <a:off x="2786050" y="3357562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3"/>
            <a:endCxn id="7" idx="6"/>
          </p:cNvCxnSpPr>
          <p:nvPr/>
        </p:nvCxnSpPr>
        <p:spPr>
          <a:xfrm rot="5400000">
            <a:off x="3071803" y="4317334"/>
            <a:ext cx="468988" cy="7547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4"/>
            <a:endCxn id="8" idx="0"/>
          </p:cNvCxnSpPr>
          <p:nvPr/>
        </p:nvCxnSpPr>
        <p:spPr>
          <a:xfrm rot="16200000" flipH="1">
            <a:off x="4357686" y="5143512"/>
            <a:ext cx="64294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5"/>
            <a:endCxn id="9" idx="1"/>
          </p:cNvCxnSpPr>
          <p:nvPr/>
        </p:nvCxnSpPr>
        <p:spPr>
          <a:xfrm rot="16200000" flipH="1">
            <a:off x="5861166" y="4202253"/>
            <a:ext cx="523092" cy="103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1"/>
          </p:cNvCxnSpPr>
          <p:nvPr/>
        </p:nvCxnSpPr>
        <p:spPr>
          <a:xfrm rot="16200000" flipV="1">
            <a:off x="3143241" y="2000239"/>
            <a:ext cx="468988" cy="6118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7"/>
          </p:cNvCxnSpPr>
          <p:nvPr/>
        </p:nvCxnSpPr>
        <p:spPr>
          <a:xfrm rot="5400000" flipH="1" flipV="1">
            <a:off x="5674647" y="2143116"/>
            <a:ext cx="326112" cy="468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advTm="42610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5668" y="116632"/>
            <a:ext cx="88883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Требования к проведению упражнений на мячах</a:t>
            </a:r>
            <a:endParaRPr lang="ru-RU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785794"/>
            <a:ext cx="2286016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Мяч должен быть подобран согласно росту занимающегося.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1714488"/>
            <a:ext cx="2357454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Одежда должна быть удобной, обувь на резиновой основе.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2643182"/>
            <a:ext cx="2428892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В целях профилактики травматизма следует заниматься на ковровом покрытии.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3857628"/>
            <a:ext cx="2357454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Следить за правильной посадкой на мяче.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4714884"/>
            <a:ext cx="2286016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Необходимо научить ребенка приемам </a:t>
            </a:r>
            <a:r>
              <a:rPr lang="ru-RU" sz="1600" b="1" dirty="0" err="1" smtClean="0">
                <a:solidFill>
                  <a:srgbClr val="7030A0"/>
                </a:solidFill>
              </a:rPr>
              <a:t>самостраховки</a:t>
            </a:r>
            <a:r>
              <a:rPr lang="ru-RU" sz="1600" b="1" dirty="0" smtClean="0">
                <a:solidFill>
                  <a:srgbClr val="7030A0"/>
                </a:solidFill>
              </a:rPr>
              <a:t>. 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0694" y="3929066"/>
            <a:ext cx="3500462" cy="121444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Начинать с простых упражнений и облегченных исходных положений, постепенно переходя к более сложным.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29256" y="785794"/>
            <a:ext cx="3500462" cy="13573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При выполнении упражнений лежа на мяче контролировать, чтобы голова и позвоночник составляли прямую линию и не задерживалось дыхание.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29256" y="2357430"/>
            <a:ext cx="3500462" cy="14287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Избегать резких и быстрых движений, скручиваний в шейном и поясничном отделах позвоночника, интенсивного напряжения мышц шеи и спины.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5643578"/>
            <a:ext cx="2357454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На первых занятиях следует использовать менее упруго накаченные мячи.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29256" y="5357826"/>
            <a:ext cx="3500462" cy="135729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Следует избегать соприкосновения мяча с острыми и режущими поверхностями и предметами для предотвращения повреждения мяча.</a:t>
            </a:r>
          </a:p>
        </p:txBody>
      </p:sp>
      <p:pic>
        <p:nvPicPr>
          <p:cNvPr id="1026" name="i-main-pic" descr="Картинка 60 из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500306"/>
            <a:ext cx="2196088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i-main-pic" descr="Картинка 60 из 65"/>
          <p:cNvPicPr>
            <a:picLocks noChangeAspect="1" noChangeArrowheads="1"/>
          </p:cNvPicPr>
          <p:nvPr/>
        </p:nvPicPr>
        <p:blipFill>
          <a:blip r:embed="rId2" cstate="print"/>
          <a:srcRect l="6897" b="66538"/>
          <a:stretch>
            <a:fillRect/>
          </a:stretch>
        </p:blipFill>
        <p:spPr bwMode="auto">
          <a:xfrm flipV="1">
            <a:off x="3275856" y="1700808"/>
            <a:ext cx="2147733" cy="108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Скругленный прямоугольник 17"/>
          <p:cNvSpPr/>
          <p:nvPr/>
        </p:nvSpPr>
        <p:spPr>
          <a:xfrm>
            <a:off x="3000364" y="5429264"/>
            <a:ext cx="2000264" cy="1285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Расстояние между занимающимися должно быть не менее 1,5 м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71802" y="714356"/>
            <a:ext cx="2071702" cy="9286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Подгруппа занимающихся не более  6-10 человек</a:t>
            </a:r>
            <a:endParaRPr lang="ru-RU" sz="1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74296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2427</TotalTime>
  <Words>612</Words>
  <Application>Microsoft Office PowerPoint</Application>
  <PresentationFormat>Экран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Цель:</vt:lpstr>
      <vt:lpstr>Задачи:</vt:lpstr>
      <vt:lpstr>Образовательные: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Садик</dc:creator>
  <cp:lastModifiedBy>марина</cp:lastModifiedBy>
  <cp:revision>170</cp:revision>
  <dcterms:created xsi:type="dcterms:W3CDTF">2009-01-20T08:27:10Z</dcterms:created>
  <dcterms:modified xsi:type="dcterms:W3CDTF">2016-02-19T07:57:10Z</dcterms:modified>
</cp:coreProperties>
</file>