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90" r:id="rId8"/>
    <p:sldId id="286" r:id="rId9"/>
    <p:sldId id="288" r:id="rId10"/>
    <p:sldId id="279" r:id="rId11"/>
    <p:sldId id="264" r:id="rId12"/>
    <p:sldId id="266" r:id="rId13"/>
    <p:sldId id="268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FF3300"/>
    <a:srgbClr val="00006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6" autoAdjust="0"/>
    <p:restoredTop sz="94660"/>
  </p:normalViewPr>
  <p:slideViewPr>
    <p:cSldViewPr>
      <p:cViewPr varScale="1">
        <p:scale>
          <a:sx n="60" d="100"/>
          <a:sy n="60" d="100"/>
        </p:scale>
        <p:origin x="-1353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E7D0E-EA2E-469D-80DA-5EA93AE429D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64516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CC0F8-1139-49EB-B683-73D2742673E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20811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24520-560C-4C67-A9A0-8D73FF01337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22571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EB669-0531-4886-A324-9D214731032B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94572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D0A4-7A16-4EE8-8667-C949E327615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9682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067E1-6BEF-4497-A3A7-F1F29E3CD651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777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8DB12-DCDA-4C2B-98CD-94D5770D58D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4990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B5D2F3-673F-4327-B8A2-0B72409BA08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5781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50AB4-3872-4A78-8C5C-D8FCAC4002FC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46065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441BD-FE63-41B9-A0B0-63A8BEFFAC5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12955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B52A1-294B-444C-A33A-22BBCF73A9A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402053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7B4560C-5B18-488D-8FEA-2E994FA3876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1"/>
          </a:xfrm>
          <a:prstGeom prst="rect">
            <a:avLst/>
          </a:prstGeom>
          <a:noFill/>
        </p:spPr>
      </p:pic>
      <p:sp>
        <p:nvSpPr>
          <p:cNvPr id="2052" name="AutoShape 25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3" name="AutoShape 27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2055" name="Rectangle 34"/>
          <p:cNvSpPr>
            <a:spLocks noChangeArrowheads="1"/>
          </p:cNvSpPr>
          <p:nvPr/>
        </p:nvSpPr>
        <p:spPr bwMode="auto">
          <a:xfrm>
            <a:off x="500034" y="1785926"/>
            <a:ext cx="828680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«Чудо ложечка» </a:t>
            </a:r>
            <a:endParaRPr lang="ru-RU" altLang="ru-RU" sz="24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(краткосрочный </a:t>
            </a:r>
            <a:r>
              <a:rPr lang="ru-RU" alt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altLang="ru-RU" sz="24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художественно -</a:t>
            </a:r>
            <a:r>
              <a:rPr lang="ru-RU" altLang="ru-RU" sz="24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эстетическому развитию в средней </a:t>
            </a:r>
            <a:r>
              <a:rPr lang="ru-RU" alt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группе) на муниципальное  методическое объединение                       «Познание мира детьми дошкольного возраста  по средствам музыки и изобразительного искусства с учетом ФГОС», проводимого на базе МБДОУ №32 </a:t>
            </a:r>
            <a:endParaRPr lang="ru-RU" altLang="ru-RU" sz="24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4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40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35"/>
          <p:cNvSpPr>
            <a:spLocks noChangeArrowheads="1"/>
          </p:cNvSpPr>
          <p:nvPr/>
        </p:nvSpPr>
        <p:spPr bwMode="auto">
          <a:xfrm>
            <a:off x="2428860" y="4286256"/>
            <a:ext cx="671514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eaLnBrk="1" hangingPunct="1"/>
            <a:endParaRPr lang="ru-RU" altLang="ru-RU" sz="20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Составила</a:t>
            </a:r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eaLnBrk="1" hangingPunct="1"/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1 квалификационной категории </a:t>
            </a:r>
            <a:endParaRPr lang="ru-RU" altLang="ru-RU" sz="20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Ахметова  </a:t>
            </a:r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Лилия  </a:t>
            </a:r>
            <a:r>
              <a:rPr lang="ru-RU" altLang="ru-RU" sz="2000" b="1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Рифкатовна</a:t>
            </a:r>
            <a:endParaRPr lang="ru-RU" altLang="ru-RU" sz="20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г.Нижнекамск РТ 2016г.  </a:t>
            </a:r>
            <a:r>
              <a:rPr lang="ru-RU" altLang="ru-RU" sz="28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2860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6047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467793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№32» Исполнительного комитета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Нижнекамского муниципального района РТ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0"/>
            <a:ext cx="9144000" cy="6850720"/>
          </a:xfrm>
          <a:prstGeom prst="rect">
            <a:avLst/>
          </a:prstGeom>
          <a:noFill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95513" y="2852738"/>
            <a:ext cx="4948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Памятники ложкам</a:t>
            </a:r>
          </a:p>
        </p:txBody>
      </p:sp>
      <p:pic>
        <p:nvPicPr>
          <p:cNvPr id="29704" name="Picture 8" descr="80868c0b53a40c04a874fbd9acd1f9b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14"/>
            <a:ext cx="2520950" cy="2376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5" name="Picture 9" descr="img-20131013165646-80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86190"/>
            <a:ext cx="1538288" cy="22688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6" name="Picture 10" descr="alyuminievaya_logka_-_simbirs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786190"/>
            <a:ext cx="1511300" cy="2305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8" name="Picture 12" descr="49529113__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786190"/>
            <a:ext cx="2520950" cy="2354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09" name="Picture 13" descr="4fe8a85925fa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642918"/>
            <a:ext cx="1312862" cy="2016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0" name="Picture 14" descr="509e53db5053411a701a0a38db99b33f04edda8d_44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642918"/>
            <a:ext cx="2663825" cy="208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1" name="Picture 15" descr="137989_70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75" y="642918"/>
            <a:ext cx="2562225" cy="2232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712" name="Picture 16" descr="самая большая хохломская ложка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1479550" cy="2066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0"/>
            <a:ext cx="9144000" cy="6850720"/>
          </a:xfrm>
          <a:prstGeom prst="rect">
            <a:avLst/>
          </a:prstGeom>
          <a:noFill/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71550" y="333375"/>
            <a:ext cx="6985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/>
              <a:t>                     </a:t>
            </a:r>
            <a:r>
              <a:rPr lang="ru-RU" altLang="ru-RU" sz="3200" b="1" i="1">
                <a:solidFill>
                  <a:srgbClr val="CC0000"/>
                </a:solidFill>
              </a:rPr>
              <a:t>Исследовательская деятельность</a:t>
            </a:r>
          </a:p>
          <a:p>
            <a:pPr algn="ctr" eaLnBrk="1" hangingPunct="1"/>
            <a:endParaRPr lang="ru-RU" altLang="ru-RU" sz="2400">
              <a:solidFill>
                <a:srgbClr val="000066"/>
              </a:solidFill>
            </a:endParaRPr>
          </a:p>
          <a:p>
            <a:pPr algn="ctr" eaLnBrk="1" hangingPunct="1"/>
            <a:r>
              <a:rPr lang="ru-RU" altLang="ru-RU" sz="2400">
                <a:solidFill>
                  <a:srgbClr val="000066"/>
                </a:solidFill>
              </a:rPr>
              <a:t>           </a:t>
            </a:r>
            <a:endParaRPr lang="ru-RU" altLang="ru-RU" sz="2400" b="1" i="1">
              <a:solidFill>
                <a:srgbClr val="FF3300"/>
              </a:solidFill>
            </a:endParaRPr>
          </a:p>
        </p:txBody>
      </p:sp>
      <p:pic>
        <p:nvPicPr>
          <p:cNvPr id="12298" name="Picture 22" descr="&amp;Lcy;&amp;ocy;&amp;zhcy;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214950"/>
            <a:ext cx="20161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26"/>
          <p:cNvSpPr>
            <a:spLocks noChangeArrowheads="1"/>
          </p:cNvSpPr>
          <p:nvPr/>
        </p:nvSpPr>
        <p:spPr bwMode="auto">
          <a:xfrm>
            <a:off x="3357554" y="1977083"/>
            <a:ext cx="47149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Чтоб есть суп – она большая.</a:t>
            </a:r>
            <a:b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для каши есть такая.</a:t>
            </a:r>
            <a:b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Меньше чайная немножко.</a:t>
            </a:r>
            <a:b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это? Конечно … (ложка)</a:t>
            </a:r>
          </a:p>
        </p:txBody>
      </p:sp>
      <p:pic>
        <p:nvPicPr>
          <p:cNvPr id="2050" name="Picture 2" descr="C:\Users\Dokument\Desktop\Новая папка (2)\IMG_20160121_094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500570"/>
            <a:ext cx="3048021" cy="1785950"/>
          </a:xfrm>
          <a:prstGeom prst="rect">
            <a:avLst/>
          </a:prstGeom>
          <a:noFill/>
        </p:spPr>
      </p:pic>
      <p:pic>
        <p:nvPicPr>
          <p:cNvPr id="2052" name="Picture 4" descr="C:\Users\Dokument\Desktop\Новая папка (2)\IMG_20160121_094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071942"/>
            <a:ext cx="1825629" cy="2500305"/>
          </a:xfrm>
          <a:prstGeom prst="rect">
            <a:avLst/>
          </a:prstGeom>
          <a:noFill/>
        </p:spPr>
      </p:pic>
      <p:pic>
        <p:nvPicPr>
          <p:cNvPr id="2054" name="Picture 6" descr="C:\Users\Dokument\Desktop\Новая папка (2)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357298"/>
            <a:ext cx="2271332" cy="253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13317" name="Picture 15" descr="&amp;Rcy;&amp;ocy;&amp;lcy;&amp;icy;&amp;kcy;&amp;icy; &amp;icy;&amp;zcy; &amp;kcy;&amp;acy;&amp;tcy;&amp;iecy;&amp;gcy;&amp;ocy;&amp;rcy;&amp;icy;&amp;icy; &quot;&amp;Dcy;&amp;iecy;&amp;tcy;&amp;scy;&amp;kcy;&amp;icy;&amp;iecy; &amp;fcy;&amp;icy;&amp;lcy;&amp;softcy;&amp;mcy;&amp;ycy;&quot; - &amp;Mcy;&amp;ucy;&amp;lcy;&amp;softcy;&amp;tcy;&amp;lcy;&amp;yacy;&amp;ncy;&amp;dcy;&amp;icy;&amp;yacy; - &amp;vcy;&amp;icy;&amp;dcy;&amp;iecy;&amp;o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19446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9"/>
          <p:cNvSpPr txBox="1">
            <a:spLocks noChangeArrowheads="1"/>
          </p:cNvSpPr>
          <p:nvPr/>
        </p:nvSpPr>
        <p:spPr bwMode="auto">
          <a:xfrm>
            <a:off x="755650" y="765175"/>
            <a:ext cx="2836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3300"/>
                </a:solidFill>
              </a:rPr>
              <a:t>Чтение сказок</a:t>
            </a:r>
          </a:p>
        </p:txBody>
      </p:sp>
      <p:sp>
        <p:nvSpPr>
          <p:cNvPr id="13319" name="AutoShape 21" descr="09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0" name="Picture 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800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28"/>
          <p:cNvSpPr txBox="1">
            <a:spLocks noChangeArrowheads="1"/>
          </p:cNvSpPr>
          <p:nvPr/>
        </p:nvSpPr>
        <p:spPr bwMode="auto">
          <a:xfrm>
            <a:off x="4572000" y="1052513"/>
            <a:ext cx="4464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FF3300"/>
                </a:solidFill>
              </a:rPr>
              <a:t>Отгадывание загадок</a:t>
            </a:r>
          </a:p>
        </p:txBody>
      </p:sp>
      <p:sp>
        <p:nvSpPr>
          <p:cNvPr id="13322" name="Rectangle 29"/>
          <p:cNvSpPr>
            <a:spLocks noChangeArrowheads="1"/>
          </p:cNvSpPr>
          <p:nvPr/>
        </p:nvSpPr>
        <p:spPr bwMode="auto">
          <a:xfrm>
            <a:off x="4643438" y="2036872"/>
            <a:ext cx="48081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лопата, не совок,</a:t>
            </a:r>
            <a:b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Что захватит, то в роток;</a:t>
            </a:r>
            <a:b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Кашу, суп или окрошку…</a:t>
            </a:r>
            <a:b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Вы узнали? Это   (ложка)</a:t>
            </a:r>
          </a:p>
        </p:txBody>
      </p:sp>
      <p:pic>
        <p:nvPicPr>
          <p:cNvPr id="13323" name="Picture 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429132"/>
            <a:ext cx="22320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6" descr="&amp;Acy; &amp;icy;&amp;gcy;&amp;rcy;&amp;acy;&amp;lcy;&amp;icy; &amp;ocy;&amp;ncy;&amp;icy; &amp;tcy;&amp;acy;&amp;kcy;. &amp;Ncy;&amp;acy; &amp;dcy;&amp;ucy;&amp;dcy;&amp;ocy;&amp;chcy;&amp;kcy;&amp;iecy;: &amp;Dcy;&amp;Ucy; - &amp;Dcy;&amp;Ucy; - &amp;Dcy;&amp;Ucy;. &amp;Ncy;&amp;acy; &amp;lcy;&amp;ocy;&amp;zhcy;&amp;kcy;&amp;acy;&amp;khcy;: &amp;Tcy;&amp;Ucy;&amp;Kcy; - &amp;Tcy;&amp;Ucy;&amp;Kcy; - &amp;Tcy;&amp;Ucy;&amp;Kcy;. &amp;Ncy;&amp;acy; &amp;kcy;&amp;ocy;&amp;lcy;&amp;ocy;&amp;kcy;&amp;ocy;&amp;lcy;&amp;softcy;&amp;chcy;&amp;icy;&amp;kcy;&amp;iecy;: &amp;Dcy;&amp;Icy;&amp;Ncy;&amp;SOFTcy; - &amp;Dcy;&amp;Icy;&amp;Ncy;&amp;SOFTcy;. &amp;Ncy;&amp;acy; &amp;bcy;&amp;acy;&amp;rcy;&amp;acy;&amp;bcy;&amp;acy;&amp;ncy;&amp;iecy;: &amp;Tcy;&amp;Rcy;&amp;Acy; - &amp;Tcy;&amp;Acy; - &amp;Tcy;&amp;A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054357">
            <a:off x="4586106" y="4234887"/>
            <a:ext cx="2162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7" descr="&amp;Kcy;&amp;acy;&amp;rcy;&amp;tcy;&amp;icy;&amp;ncy;&amp;kcy;&amp;icy; &amp;kcy;&amp;ncy;&amp;icy;&amp;zhcy;&amp;iecy;&amp;kcy;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000504"/>
            <a:ext cx="2643206" cy="218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87450" y="2583358"/>
            <a:ext cx="1439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FF3300"/>
                </a:solidFill>
              </a:rPr>
              <a:t>ЛЕПКА</a:t>
            </a:r>
            <a:endParaRPr lang="ru-RU" altLang="ru-RU" dirty="0">
              <a:solidFill>
                <a:srgbClr val="FF3300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85852" y="6237288"/>
            <a:ext cx="271464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FF3300"/>
                </a:solidFill>
              </a:rPr>
              <a:t>АППЛИКАЦИЯ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1026" name="Picture 2" descr="C:\Users\Dokument\Desktop\IMG_20160120_15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3409715" cy="2000264"/>
          </a:xfrm>
          <a:prstGeom prst="rect">
            <a:avLst/>
          </a:prstGeom>
          <a:noFill/>
        </p:spPr>
      </p:pic>
      <p:pic>
        <p:nvPicPr>
          <p:cNvPr id="1027" name="Picture 3" descr="C:\Users\Dokument\Desktop\IMG_20160120_154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>
            <a:off x="285720" y="500042"/>
            <a:ext cx="3143272" cy="1909831"/>
          </a:xfrm>
          <a:prstGeom prst="rect">
            <a:avLst/>
          </a:prstGeom>
          <a:noFill/>
        </p:spPr>
      </p:pic>
      <p:pic>
        <p:nvPicPr>
          <p:cNvPr id="1029" name="Picture 5" descr="C:\Users\Dokument\Desktop\IMG_20160120_155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428868"/>
            <a:ext cx="1869235" cy="1928826"/>
          </a:xfrm>
          <a:prstGeom prst="rect">
            <a:avLst/>
          </a:prstGeom>
          <a:noFill/>
        </p:spPr>
      </p:pic>
      <p:pic>
        <p:nvPicPr>
          <p:cNvPr id="3" name="Picture 2" descr="C:\Users\Dokument\Desktop\Новая папка (2)\IMG_20160121_091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214686"/>
            <a:ext cx="4071966" cy="2993795"/>
          </a:xfrm>
          <a:prstGeom prst="rect">
            <a:avLst/>
          </a:prstGeom>
          <a:noFill/>
        </p:spPr>
      </p:pic>
      <p:pic>
        <p:nvPicPr>
          <p:cNvPr id="5" name="Picture 3" descr="C:\Users\Dokument\Desktop\Новая папка (2)\IMG_20160121_092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>
            <a:off x="5214942" y="4500570"/>
            <a:ext cx="2716708" cy="1643074"/>
          </a:xfrm>
          <a:prstGeom prst="rect">
            <a:avLst/>
          </a:prstGeom>
          <a:noFill/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857620" y="2588082"/>
            <a:ext cx="2714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FF3300"/>
                </a:solidFill>
              </a:rPr>
              <a:t>РИСОВАНИЕ</a:t>
            </a:r>
            <a:endParaRPr lang="ru-RU" altLang="ru-RU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0"/>
            <a:ext cx="9144000" cy="685072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143000" y="285729"/>
            <a:ext cx="6858000" cy="714379"/>
          </a:xfrm>
        </p:spPr>
        <p:txBody>
          <a:bodyPr/>
          <a:lstStyle/>
          <a:p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ложкари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okument\Desktop\Новая папка (2)\IMG_20160121_0935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4044950" cy="2714625"/>
          </a:xfrm>
          <a:prstGeom prst="rect">
            <a:avLst/>
          </a:prstGeom>
          <a:noFill/>
        </p:spPr>
      </p:pic>
      <p:pic>
        <p:nvPicPr>
          <p:cNvPr id="3075" name="Picture 3" descr="C:\Users\Dokument\Desktop\Новая папка (2)\IMG_20160121_093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857628"/>
            <a:ext cx="4445074" cy="264320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00562" y="1071546"/>
            <a:ext cx="4429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ru-RU" alt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endParaRPr lang="ru-RU" altLang="ru-RU" b="1" i="1" dirty="0" smtClean="0">
              <a:solidFill>
                <a:srgbClr val="CC0000"/>
              </a:solidFill>
            </a:endParaRPr>
          </a:p>
          <a:p>
            <a:pPr algn="ctr" eaLnBrk="1" hangingPunct="1"/>
            <a:r>
              <a:rPr lang="ru-RU" altLang="ru-RU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Ложки разными бывают, </a:t>
            </a:r>
          </a:p>
          <a:p>
            <a:pPr algn="ctr" eaLnBrk="1" hangingPunct="1"/>
            <a:r>
              <a:rPr lang="ru-RU" altLang="ru-RU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на них порой играют.</a:t>
            </a:r>
          </a:p>
          <a:p>
            <a:pPr algn="ctr" eaLnBrk="1" hangingPunct="1"/>
            <a:r>
              <a:rPr lang="ru-RU" altLang="ru-RU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Отбивают ритм такой.</a:t>
            </a:r>
          </a:p>
          <a:p>
            <a:pPr algn="ctr" eaLnBrk="1" hangingPunct="1"/>
            <a:r>
              <a:rPr lang="ru-RU" altLang="ru-RU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Сразу в пляс пойдет любой </a:t>
            </a:r>
            <a:endParaRPr lang="ru-RU" altLang="ru-RU" sz="24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9" descr="&amp;Lcy;&amp;iecy;&amp;gcy;&amp;iecy;&amp;ncy;&amp;dcy;&amp;ycy; : &amp;Lcy;&amp;ocy;&amp;zhcy;&amp;kcy;&amp;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390101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kument\Desktop\shablony-dlya-prezentaciy-kartinki-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61"/>
            <a:ext cx="9144000" cy="68434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3725866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C:\Users\Dokument\Desktop\Новая папка (2)\IMG_20160121_093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5473710" cy="36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072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87675" y="260350"/>
            <a:ext cx="489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i="1" dirty="0">
                <a:solidFill>
                  <a:srgbClr val="FF0000"/>
                </a:solidFill>
              </a:rPr>
              <a:t>Тип проекта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836613"/>
            <a:ext cx="82073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Художественно –эстетический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Групповой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Краткосрочный (две недели)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Интеграция образовательных областей:  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«Социально-коммуникативное развитие», «Речевое развитие», </a:t>
            </a:r>
            <a:r>
              <a:rPr lang="ru-RU" altLang="ru-RU" sz="2800" i="1" dirty="0">
                <a:solidFill>
                  <a:srgbClr val="000066"/>
                </a:solidFill>
              </a:rPr>
              <a:t>«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Художественно-эстетическое развитие», «Познавательное развитие».</a:t>
            </a:r>
            <a:endParaRPr lang="ru-RU" altLang="ru-RU" sz="2800" i="1" dirty="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 i="1" dirty="0">
                <a:solidFill>
                  <a:srgbClr val="000066"/>
                </a:solidFill>
              </a:rPr>
              <a:t> Участники проекта: дети  средней группы, </a:t>
            </a:r>
            <a:r>
              <a:rPr lang="ru-RU" altLang="ru-RU" sz="2800" i="1" dirty="0" smtClean="0">
                <a:solidFill>
                  <a:srgbClr val="000066"/>
                </a:solidFill>
              </a:rPr>
              <a:t>воспитатели, родители</a:t>
            </a:r>
            <a:r>
              <a:rPr lang="ru-RU" altLang="ru-RU" sz="2800" i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079" name="Picture 5" descr="C:\Users\Дмитрий\Desktop\pic330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033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57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37449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0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История ложки.</a:t>
            </a:r>
            <a:br>
              <a:rPr lang="ru-RU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2286016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Первые ложки были сделаны не из камня, а из обожженной глины. Представляла она собой полу шар с ручкой. В дальнейшем люди начали использовать различные материалы для изготовления ложек. В древней Европе они делались в основном из дерева. В Египте ложки делали из слоновой кости, камня и дерева. Самый распространенный материал для изготовления ложки в Скандинавии и на Руси — древесина. </a:t>
            </a:r>
          </a:p>
          <a:p>
            <a:endParaRPr lang="ru-RU" dirty="0"/>
          </a:p>
        </p:txBody>
      </p:sp>
      <p:pic>
        <p:nvPicPr>
          <p:cNvPr id="2051" name="Picture 3" descr="C:\Users\Dokument\Desktop\1_0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533895" cy="1684336"/>
          </a:xfrm>
          <a:prstGeom prst="rect">
            <a:avLst/>
          </a:prstGeom>
          <a:noFill/>
        </p:spPr>
      </p:pic>
      <p:pic>
        <p:nvPicPr>
          <p:cNvPr id="2052" name="Picture 4" descr="C:\Users\Dokument\Desktop\05cbe6d1e7ee10c38405d6149frj--russkij-stil-derevyannye-lozh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2444739" cy="1833554"/>
          </a:xfrm>
          <a:prstGeom prst="rect">
            <a:avLst/>
          </a:prstGeom>
          <a:noFill/>
        </p:spPr>
      </p:pic>
      <p:pic>
        <p:nvPicPr>
          <p:cNvPr id="2053" name="Picture 5" descr="C:\Users\Dokument\Desktop\534982_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2286016" cy="1690686"/>
          </a:xfrm>
          <a:prstGeom prst="rect">
            <a:avLst/>
          </a:prstGeom>
          <a:noFill/>
        </p:spPr>
      </p:pic>
      <p:pic>
        <p:nvPicPr>
          <p:cNvPr id="2054" name="Picture 6" descr="C:\Users\Dokument\Desktop\137tmp_8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071810"/>
            <a:ext cx="2500330" cy="1666876"/>
          </a:xfrm>
          <a:prstGeom prst="rect">
            <a:avLst/>
          </a:prstGeom>
          <a:noFill/>
        </p:spPr>
      </p:pic>
      <p:pic>
        <p:nvPicPr>
          <p:cNvPr id="2055" name="Picture 7" descr="C:\Users\Dokument\Desktop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3071810"/>
            <a:ext cx="2428892" cy="163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3625" y="784225"/>
            <a:ext cx="5895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i="1" dirty="0">
                <a:solidFill>
                  <a:srgbClr val="FF0000"/>
                </a:solidFill>
              </a:rPr>
              <a:t>Актуальность проекта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900113" y="1557338"/>
            <a:ext cx="619283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000066"/>
                </a:solidFill>
              </a:rPr>
              <a:t> Художественно-эстетическое развитие - важнейшая сторона воспитания ребенка. Оно способствует обогащению чувственного опыта, эмоциональной сферы личности, влияет на познание нравственной стороны действительности, повышает и познавательную активность.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000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>
              <a:solidFill>
                <a:srgbClr val="000066"/>
              </a:solidFill>
            </a:endParaRPr>
          </a:p>
        </p:txBody>
      </p:sp>
      <p:pic>
        <p:nvPicPr>
          <p:cNvPr id="4103" name="Picture 7" descr="C:\Users\Дмитрий\Desktop\ШПО 21.03.13!!!!!!!\картнки\169040ddad5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088" y="3579813"/>
            <a:ext cx="19669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&amp;Dcy;&amp;iecy;&amp;rcy;&amp;iecy;&amp;vcy;&amp;yacy;&amp;ncy;&amp;ncy;&amp;acy;&amp;yacy; &amp;lcy;&amp;ocy;&amp;zhcy;&amp;kcy;&amp;acy; &amp;CHcy;&amp;IEcy;&amp;Rcy;&amp;Ncy;&amp;Ucy;&amp;SHcy;&amp;Kcy;&amp;Acy; &amp;mcy;&amp;acy;&amp;lcy;&amp;iecy;&amp;ncy;&amp;softcy;&amp;kcy;&amp;acy;&amp;yacy;, 3,5&amp;khcy;15 &amp;scy;&amp;mcy;, &amp;Rcy;&amp;yacy;&amp;zcy;&amp;acy;&amp;ncy;&amp;softcy;, &amp;Rcy;&amp;yacy;&amp;zcy;&amp;acy;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35028">
            <a:off x="7333060" y="1270248"/>
            <a:ext cx="10445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39750" y="765175"/>
            <a:ext cx="53276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 u="sng">
                <a:solidFill>
                  <a:srgbClr val="CC0000"/>
                </a:solidFill>
              </a:rPr>
              <a:t>Цель проекта</a:t>
            </a:r>
            <a:r>
              <a:rPr lang="ru-RU" altLang="ru-RU" sz="2400" i="1">
                <a:solidFill>
                  <a:srgbClr val="CC0000"/>
                </a:solidFill>
              </a:rPr>
              <a:t>:</a:t>
            </a:r>
          </a:p>
          <a:p>
            <a:pPr eaLnBrk="1" hangingPunct="1"/>
            <a:endParaRPr lang="ru-RU" altLang="ru-RU" sz="2400" i="1">
              <a:solidFill>
                <a:srgbClr val="CC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i="1">
                <a:solidFill>
                  <a:srgbClr val="000066"/>
                </a:solidFill>
              </a:rPr>
              <a:t> Развитие творческих способностей, эстетического восприятия</a:t>
            </a:r>
          </a:p>
          <a:p>
            <a:pPr eaLnBrk="1" hangingPunct="1"/>
            <a:endParaRPr lang="ru-RU" altLang="ru-RU" sz="2400" i="1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 i="1">
                <a:solidFill>
                  <a:srgbClr val="000066"/>
                </a:solidFill>
              </a:rPr>
              <a:t>Содействовать развитию устойчивого познавательного интереса детей к процессу открытия новых, необычных знаний о знакомом предмете – ложке.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400" i="1">
              <a:solidFill>
                <a:srgbClr val="000066"/>
              </a:solidFill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ru-RU" altLang="ru-RU" sz="2400" i="1">
              <a:solidFill>
                <a:srgbClr val="000066"/>
              </a:solidFill>
            </a:endParaRPr>
          </a:p>
        </p:txBody>
      </p:sp>
      <p:pic>
        <p:nvPicPr>
          <p:cNvPr id="5128" name="Picture 8" descr="posuda-620x4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4786313"/>
            <a:ext cx="1943100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9" name="Picture 9" descr="42529686_hohloma_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831975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0" name="Picture 10" descr="&amp;Pcy;&amp;rcy;&amp;ocy;&amp;shcy;&amp;iecy;&amp;dcy;&amp;shcy;&amp;icy;&amp;iecy; &amp;scy;&amp;ocy;&amp;bcy;&amp;ycy;&amp;tcy;&amp;icy;&amp;yacy; &amp;vcy; &amp;Dcy;&amp;ocy;&amp;ncy;&amp;iecy;&amp;tscy;&amp;kcy;&amp;iecy;: &amp;ocy;&amp;tcy;&amp;chcy;&amp;iecy;&amp;tcy;&amp;ycy;, &amp;fcy;&amp;ocy;&amp;tcy;&amp;ocy;- &amp;icy; &amp;vcy;&amp;icy;&amp;dcy;&amp;iecy;&amp;ocy;&amp;ocy;&amp;bcy;&amp;zcy;&amp;ocy;&amp;rcy;&amp;y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071546"/>
            <a:ext cx="2159000" cy="158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32" name="Picture 12" descr="086b52b9ff4472a0d2b39da995e2a1a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084763"/>
            <a:ext cx="1944687" cy="136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13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357826"/>
            <a:ext cx="19431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4212" y="-91940"/>
            <a:ext cx="7888315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u="sng" dirty="0" smtClean="0">
                <a:solidFill>
                  <a:srgbClr val="CC0000"/>
                </a:solidFill>
              </a:rPr>
              <a:t>Задачи:</a:t>
            </a:r>
          </a:p>
          <a:p>
            <a:r>
              <a:rPr lang="ru-RU" altLang="ru-RU" sz="2000" i="1" dirty="0" smtClean="0">
                <a:solidFill>
                  <a:srgbClr val="000066"/>
                </a:solidFill>
              </a:rPr>
              <a:t>  </a:t>
            </a:r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I. Образовательные: </a:t>
            </a:r>
            <a:endParaRPr lang="ru-RU" sz="2400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Дать представление об истории и разнообразии ложек.</a:t>
            </a: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II. Развивающие:</a:t>
            </a:r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Развивать навыки опытно-экспериментальной работы с предметами.</a:t>
            </a: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 детей (части ложки и материал, народные промыслы: роспись. Создавать необходимую предметно–развивающую среду). Развивать внимание, воображение, творческие способности.</a:t>
            </a:r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III. Воспитательные:</a:t>
            </a:r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 Воспитывать любовь к истории, умение видеть прекрасное в окружающем мире.</a:t>
            </a:r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i="1" dirty="0" smtClean="0">
              <a:solidFill>
                <a:srgbClr val="000066"/>
              </a:solidFill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ru-RU" altLang="ru-RU" sz="2000" i="1" dirty="0" smtClean="0">
              <a:solidFill>
                <a:srgbClr val="000066"/>
              </a:solidFill>
            </a:endParaRPr>
          </a:p>
          <a:p>
            <a:pPr algn="ctr" eaLnBrk="1" hangingPunct="1"/>
            <a:endParaRPr lang="ru-RU" altLang="ru-RU" sz="2000" i="1" dirty="0" smtClean="0">
              <a:solidFill>
                <a:srgbClr val="000066"/>
              </a:solidFill>
            </a:endParaRPr>
          </a:p>
        </p:txBody>
      </p:sp>
      <p:pic>
        <p:nvPicPr>
          <p:cNvPr id="6150" name="Picture 14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5454650"/>
            <a:ext cx="1943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7" descr="&amp;Acy; &amp;icy;&amp;gcy;&amp;rcy;&amp;acy;&amp;lcy;&amp;icy; &amp;ocy;&amp;ncy;&amp;icy; &amp;tcy;&amp;acy;&amp;kcy;. &amp;Ncy;&amp;acy; &amp;dcy;&amp;ucy;&amp;dcy;&amp;ocy;&amp;chcy;&amp;kcy;&amp;iecy;: &amp;Dcy;&amp;Ucy; - &amp;Dcy;&amp;Ucy; - &amp;Dcy;&amp;Ucy;. &amp;Ncy;&amp;acy; &amp;lcy;&amp;ocy;&amp;zhcy;&amp;kcy;&amp;acy;&amp;khcy;: &amp;Tcy;&amp;Ucy;&amp;Kcy; - &amp;Tcy;&amp;Ucy;&amp;Kcy; - &amp;Tcy;&amp;Ucy;&amp;Kcy;. &amp;Ncy;&amp;acy; &amp;kcy;&amp;ocy;&amp;lcy;&amp;ocy;&amp;kcy;&amp;ocy;&amp;lcy;&amp;softcy;&amp;chcy;&amp;icy;&amp;kcy;&amp;iecy;: &amp;Dcy;&amp;Icy;&amp;Ncy;&amp;SOFTcy; - &amp;Dcy;&amp;Icy;&amp;Ncy;&amp;SOFTcy;. &amp;Ncy;&amp;acy; &amp;bcy;&amp;acy;&amp;rcy;&amp;acy;&amp;bcy;&amp;acy;&amp;ncy;&amp;iecy;: &amp;Tcy;&amp;Rcy;&amp;Acy; - &amp;Tcy;&amp;Acy; - &amp;T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14022">
            <a:off x="6389688" y="5456238"/>
            <a:ext cx="19446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50112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u="sng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800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Этап. Подготовительный.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Подбор художественной литературы (сказки, стихи, о ложке)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-Картинки с изображением ложек, памятников ложкам.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-Разработка НОД, составление карты проекта.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Рассматривание, знакомство с различными видами ложек. </a:t>
            </a:r>
          </a:p>
          <a:p>
            <a:pPr algn="just"/>
            <a:r>
              <a:rPr lang="ru-RU" sz="20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Этап. Основной.</a:t>
            </a:r>
            <a:r>
              <a:rPr lang="ru-RU" sz="2000" b="1" i="1" dirty="0" smtClean="0">
                <a:solidFill>
                  <a:srgbClr val="FF3300"/>
                </a:solidFill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Проведение опытов с ложками (из какого материала изготовлены);</a:t>
            </a:r>
          </a:p>
          <a:p>
            <a:pPr algn="just"/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Рассматривание, знакомство с различными видами ложек;</a:t>
            </a:r>
          </a:p>
          <a:p>
            <a:r>
              <a:rPr lang="ru-RU" sz="2000" b="1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Продукт:</a:t>
            </a:r>
            <a:r>
              <a:rPr lang="ru-RU" sz="2000" b="1" i="1" dirty="0" smtClean="0">
                <a:solidFill>
                  <a:srgbClr val="990099"/>
                </a:solidFill>
              </a:rPr>
              <a:t> </a:t>
            </a:r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-Лепка «Чудо ложечка» для «</a:t>
            </a:r>
            <a:r>
              <a:rPr lang="ru-RU" sz="20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Жихарки</a:t>
            </a:r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-Рисование «Нарядная ложечка»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-Аппликация «Красивая ложка» </a:t>
            </a:r>
            <a:endParaRPr lang="ru-RU" sz="2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Этап. Заключительный</a:t>
            </a:r>
            <a:r>
              <a:rPr lang="ru-RU" sz="1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ru-RU" sz="1600" i="1" dirty="0" smtClean="0">
                <a:solidFill>
                  <a:srgbClr val="0000CC"/>
                </a:solidFill>
              </a:rPr>
              <a:t>- Обобщение результатов работы;</a:t>
            </a:r>
            <a:endParaRPr lang="ru-RU" sz="1600" dirty="0" smtClean="0">
              <a:solidFill>
                <a:srgbClr val="0000CC"/>
              </a:solidFill>
            </a:endParaRPr>
          </a:p>
          <a:p>
            <a:r>
              <a:rPr lang="ru-RU" sz="1600" i="1" dirty="0" smtClean="0">
                <a:solidFill>
                  <a:srgbClr val="0000CC"/>
                </a:solidFill>
              </a:rPr>
              <a:t>- Оформление выставки работ детей по декоративному оформлению ложки «Вот так ложечка».</a:t>
            </a:r>
            <a:endParaRPr lang="ru-RU" sz="1600" dirty="0" smtClean="0">
              <a:solidFill>
                <a:srgbClr val="0000CC"/>
              </a:solidFill>
            </a:endParaRPr>
          </a:p>
          <a:p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7" descr="&amp;Lcy;&amp;ocy;&amp;zhcy;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849126">
            <a:off x="7361948" y="1172796"/>
            <a:ext cx="1080224" cy="181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&amp;Rcy;&amp;ocy;&amp;lcy;&amp;icy;&amp;kcy;&amp;icy; &amp;icy;&amp;zcy; &amp;kcy;&amp;acy;&amp;tcy;&amp;iecy;&amp;gcy;&amp;ocy;&amp;rcy;&amp;icy;&amp;icy; &quot;&amp;Dcy;&amp;iecy;&amp;tcy;&amp;scy;&amp;kcy;&amp;icy;&amp;iecy; &amp;fcy;&amp;icy;&amp;lcy;&amp;softcy;&amp;mcy;&amp;ycy;&quot; - &amp;Mcy;&amp;ucy;&amp;lcy;&amp;softcy;&amp;tcy;&amp;lcy;&amp;yacy;&amp;ncy;&amp;dcy;&amp;icy;&amp;yacy; - &amp;vcy;&amp;icy;&amp;dcy;&amp;iecy;&amp;o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500438"/>
            <a:ext cx="1439648" cy="1759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&amp;Ncy;&amp;acy;&amp;shcy;&amp;acy; &amp;gcy;&amp;ocy;&amp;rcy;&amp;dcy;&amp;ocy;&amp;scy;&amp;tcy;&amp;softcy;-&amp;ncy;&amp;acy;&amp;shcy;&amp;icy; &amp;kcy;&amp;acy;&amp;dcy;&amp;rcy;&amp;ycy; / &amp;Mcy;&amp;Bcy;&amp;Dcy;&amp;Ocy;&amp;Ucy; &quot;&amp;Dcy;&amp;iecy;&amp;tcy;&amp;scy;&amp;kcy;&amp;icy;&amp;jcy; &amp;scy;&amp;acy;&amp;dcy; 7 &quot;&amp;Bcy;&amp;ucy;&amp;rcy;&amp;acy;&amp;tcy;&amp;icy;&amp;ncy;&amp;ocy;&quot; &amp;gcy;…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5572140"/>
            <a:ext cx="18002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проекта: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1.Дети познакомились с устным народным творчеством (сказками, загадками), с разными видами народного искусства (хохломская роспись, гжель)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-Заучивание стихов.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-загадывание загадок.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2.У детей улучшились навыки изобразительной деятельности и конструирования.</a:t>
            </a:r>
            <a:endParaRPr lang="ru-RU" sz="20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 и оснащение педагогического процесса</a:t>
            </a:r>
            <a:endParaRPr lang="ru-RU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Организовать в педагогическом коллективе тематическую выставку «Разные виды ложек»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Разработать планы занятий.</a:t>
            </a:r>
          </a:p>
          <a:p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Подобрать иллюстрированный материал.</a:t>
            </a:r>
          </a:p>
          <a:p>
            <a:endParaRPr lang="ru-RU" sz="2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351877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педагогов и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1. Предоставление родителями ложек разных видов.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2. Создание мини-музея «Чудо ложечка»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kument\Desktop\shablony-dlya-prezentaciy-kartinki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80"/>
            <a:ext cx="9144000" cy="68507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 четырем- пяти  годам ребёнок: - знает, для чего нужна посуда (ложка); видит её отличительные признаки; - может дать элементарную оценку по внешним признакам; проявляет желание украшать силуэт посуды (ложки) посредством изобразительной деятельности.</a:t>
            </a:r>
          </a:p>
          <a:p>
            <a:endParaRPr lang="ru-RU" dirty="0"/>
          </a:p>
        </p:txBody>
      </p:sp>
      <p:pic>
        <p:nvPicPr>
          <p:cNvPr id="5" name="Picture 9" descr="&amp;Lcy;&amp;iecy;&amp;gcy;&amp;iecy;&amp;ncy;&amp;dcy;&amp;ycy; : &amp;Lcy;&amp;ocy;&amp;zhcy;&amp;k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6082">
            <a:off x="5300041" y="4212004"/>
            <a:ext cx="3455987" cy="189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605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История ложки.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Веселые ложкари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galapodolsk@mail.ru</dc:creator>
  <cp:lastModifiedBy>Dokument</cp:lastModifiedBy>
  <cp:revision>76</cp:revision>
  <dcterms:created xsi:type="dcterms:W3CDTF">2015-01-30T20:41:42Z</dcterms:created>
  <dcterms:modified xsi:type="dcterms:W3CDTF">2016-01-26T15:44:52Z</dcterms:modified>
</cp:coreProperties>
</file>