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58" r:id="rId5"/>
    <p:sldId id="257" r:id="rId6"/>
    <p:sldId id="260" r:id="rId7"/>
    <p:sldId id="261" r:id="rId8"/>
    <p:sldId id="259" r:id="rId9"/>
    <p:sldId id="266" r:id="rId10"/>
    <p:sldId id="268" r:id="rId11"/>
    <p:sldId id="263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E9DBDE-B462-4616-867D-31DFD27F1D92}" type="datetimeFigureOut">
              <a:rPr lang="ru-RU" smtClean="0"/>
              <a:pPr/>
              <a:t>18.05.2015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8CDBE9-C8FB-4009-9F4A-F0322F9AB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7772400" cy="185738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«Закон об образовании в Российской Федерации»</a:t>
            </a:r>
            <a:endParaRPr lang="ru-RU" sz="4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3214686"/>
            <a:ext cx="4257660" cy="1000132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29 декабря 2012 года.</a:t>
            </a:r>
          </a:p>
          <a:p>
            <a:pPr algn="l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Вступил в силу 1 сентября 2013 года.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altLang="ru-RU" sz="24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представителей), предусмотренные иными федеральными законами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средства (часть средств) материнского (семейного) капитала на оплату содержания ребёнка в группе детей дошкольного возраста и на оплату платных образовательных услуг, оказываемых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Учреждением  статья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11 ФЗ «О дополнительных мерах государственной поддержки семей, имеющих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детей»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 родителей (законных представителей)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обращаться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 комиссию по урегулированию споров между участниками образовательных отношений, в том числе по вопросам о наличии или об отсутствии конфликта интересов педагогического работника;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Заголовок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873109"/>
          </a:xfrm>
        </p:spPr>
        <p:txBody>
          <a:bodyPr/>
          <a:lstStyle/>
          <a:p>
            <a:pPr algn="ctr" eaLnBrk="1" hangingPunct="1"/>
            <a:r>
              <a:rPr altLang="ru-RU"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Получение образования обучающимися с ограниченными возможностями здоровья (ст.79)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62000" y="1668463"/>
            <a:ext cx="8077200" cy="40640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Общее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образование обучающихся с ограниченными возможностями здоровья осуществляется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адаптированным основным общеобразовательным программам.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Специальные условия: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специальных образовательных программ и методов обучения и воспитания,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специальных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учебников, учебных пособий и дидактических материалов,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специальных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технических средств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обучения, 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предоставление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услуг ассистента (помощника),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групповых и индивидуальных коррекционных занятий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доступа в 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здание образовательной организации, 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другие условия.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598" name="Номер слайда 5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695891-1E78-4FC7-A966-A7E236F40534}" type="slidenum">
              <a:rPr lang="ru-RU" altLang="ru-RU"/>
              <a:pPr/>
              <a:t>12</a:t>
            </a:fld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663575" y="34925"/>
            <a:ext cx="8229600" cy="1143000"/>
          </a:xfrm>
        </p:spPr>
        <p:txBody>
          <a:bodyPr/>
          <a:lstStyle/>
          <a:p>
            <a:pPr algn="ctr" eaLnBrk="1" hangingPunct="1"/>
            <a:r>
              <a:rPr altLang="ru-RU" sz="2400" b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содержание родительского собрания по ознакомлению родителей с 273-ФЗ</a:t>
            </a:r>
            <a:endParaRPr altLang="ru-RU" sz="2400" b="1" i="1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Объект 2"/>
          <p:cNvSpPr>
            <a:spLocks noGrp="1"/>
          </p:cNvSpPr>
          <p:nvPr>
            <p:ph sz="quarter" idx="1"/>
          </p:nvPr>
        </p:nvSpPr>
        <p:spPr>
          <a:xfrm>
            <a:off x="900113" y="1485900"/>
            <a:ext cx="8064500" cy="403066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онятия </a:t>
            </a:r>
            <a:r>
              <a:rPr sz="23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«образование», «воспитание»,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«обучение</a:t>
            </a:r>
            <a:r>
              <a:rPr sz="2300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«федеральный государственный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образовательный стандарт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ст. 11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образовательная программа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ст. 12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«присмотр и уход за детьми»;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ошкольное образовательное учреждение, основные и не основные цели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его деятельности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подп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23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образовательным учреждением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ст.26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омпетенция, права и ответственность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образовательного учреждения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28,29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sz="2300" dirty="0">
                <a:latin typeface="Times New Roman" pitchFamily="18" charset="0"/>
                <a:cs typeface="Times New Roman" pitchFamily="18" charset="0"/>
              </a:rPr>
              <a:t>, обязанности и ответственность в сфере образования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родителей;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комиссия </a:t>
            </a:r>
            <a:r>
              <a:rPr sz="2300" dirty="0">
                <a:latin typeface="Times New Roman" pitchFamily="18" charset="0"/>
                <a:cs typeface="Times New Roman" pitchFamily="18" charset="0"/>
              </a:rPr>
              <a:t>по урегулированию споров между участниками </a:t>
            </a:r>
            <a:r>
              <a:rPr sz="2300">
                <a:latin typeface="Times New Roman" pitchFamily="18" charset="0"/>
                <a:cs typeface="Times New Roman" pitchFamily="18" charset="0"/>
              </a:rPr>
              <a:t>образовательных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отношений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45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sz="2300" dirty="0">
                <a:latin typeface="Times New Roman" pitchFamily="18" charset="0"/>
                <a:cs typeface="Times New Roman" pitchFamily="18" charset="0"/>
              </a:rPr>
              <a:t>и ответственность </a:t>
            </a:r>
            <a:r>
              <a:rPr sz="2300">
                <a:latin typeface="Times New Roman" pitchFamily="18" charset="0"/>
                <a:cs typeface="Times New Roman" pitchFamily="18" charset="0"/>
              </a:rPr>
              <a:t>педагогических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ст. 48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  <a:defRPr/>
            </a:pP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основания возникновения, изменения и прекращения 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образовательных отношений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гл. 6</a:t>
            </a:r>
            <a:r>
              <a:rPr sz="2300" smtClean="0">
                <a:latin typeface="Times New Roman" pitchFamily="18" charset="0"/>
                <a:cs typeface="Times New Roman" pitchFamily="18" charset="0"/>
              </a:rPr>
              <a:t>;</a:t>
            </a:r>
            <a:endParaRPr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Номер слайда 5"/>
          <p:cNvSpPr>
            <a:spLocks noGrp="1"/>
          </p:cNvSpPr>
          <p:nvPr>
            <p:ph type="sldNum" sz="quarter" idx="1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C1D047-0985-4EFA-BA7D-2E2584932A73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3438525" y="2120900"/>
            <a:ext cx="4805363" cy="1524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Заголовок 1"/>
          <p:cNvSpPr>
            <a:spLocks noGrp="1"/>
          </p:cNvSpPr>
          <p:nvPr>
            <p:ph type="title"/>
          </p:nvPr>
        </p:nvSpPr>
        <p:spPr>
          <a:xfrm>
            <a:off x="638175" y="188913"/>
            <a:ext cx="8505825" cy="1143000"/>
          </a:xfrm>
        </p:spPr>
        <p:txBody>
          <a:bodyPr/>
          <a:lstStyle/>
          <a:p>
            <a:pPr algn="ctr" eaLnBrk="1" hangingPunct="1"/>
            <a:r>
              <a:rPr altLang="ru-RU"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Формы получения </a:t>
            </a:r>
            <a:r>
              <a:rPr lang="ru-RU" altLang="ru-RU" sz="24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altLang="ru-RU"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altLang="ru-RU" sz="24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altLang="ru-RU" sz="2400" b="1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 и формы обучения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0113" y="2205038"/>
            <a:ext cx="2376487" cy="122396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организации, осуществляющей образовательную деятельность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72066" y="2285992"/>
            <a:ext cx="1746250" cy="7191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Семейное образование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403350" y="1865313"/>
            <a:ext cx="6840538" cy="635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704" name="TextBox 8"/>
          <p:cNvSpPr txBox="1">
            <a:spLocks noChangeArrowheads="1"/>
          </p:cNvSpPr>
          <p:nvPr/>
        </p:nvSpPr>
        <p:spPr bwMode="auto">
          <a:xfrm>
            <a:off x="4452938" y="1484313"/>
            <a:ext cx="38639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Формы получения образования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403350" y="4724400"/>
            <a:ext cx="1404938" cy="64928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Очная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493838" y="4221163"/>
            <a:ext cx="67500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709" name="TextBox 14"/>
          <p:cNvSpPr txBox="1">
            <a:spLocks noChangeArrowheads="1"/>
          </p:cNvSpPr>
          <p:nvPr/>
        </p:nvSpPr>
        <p:spPr bwMode="auto">
          <a:xfrm>
            <a:off x="6134100" y="3824288"/>
            <a:ext cx="217805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Формы обучения</a:t>
            </a:r>
          </a:p>
        </p:txBody>
      </p:sp>
      <p:cxnSp>
        <p:nvCxnSpPr>
          <p:cNvPr id="17" name="Прямая соединительная линия 16"/>
          <p:cNvCxnSpPr>
            <a:stCxn id="4" idx="2"/>
            <a:endCxn id="11" idx="0"/>
          </p:cNvCxnSpPr>
          <p:nvPr/>
        </p:nvCxnSpPr>
        <p:spPr>
          <a:xfrm>
            <a:off x="2087563" y="3429000"/>
            <a:ext cx="17462" cy="1295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713" name="TextBox 21"/>
          <p:cNvSpPr txBox="1">
            <a:spLocks noChangeArrowheads="1"/>
          </p:cNvSpPr>
          <p:nvPr/>
        </p:nvSpPr>
        <p:spPr bwMode="auto">
          <a:xfrm>
            <a:off x="3482975" y="2987675"/>
            <a:ext cx="4797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alt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 организаций, осуществляющих образовательную деятельность</a:t>
            </a:r>
          </a:p>
        </p:txBody>
      </p:sp>
      <p:sp>
        <p:nvSpPr>
          <p:cNvPr id="29716" name="Номер слайда 3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7056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75DDF68-6E86-4457-90D3-AB9052FA6B25}" type="slidenum">
              <a:rPr lang="ru-RU" altLang="ru-RU"/>
              <a:pPr/>
              <a:t>3</a:t>
            </a:fld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Права, обязанности и ответственность родителей (законных представителей) несовершеннолетних обучающихся устанавливаются: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defTabSz="1216025"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статьей 44 ФЗ «Об образовании в РФ»;</a:t>
            </a:r>
          </a:p>
          <a:p>
            <a:pPr defTabSz="1216025"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иными положениями ФЗ «Об образовании в РФ»;</a:t>
            </a:r>
          </a:p>
          <a:p>
            <a:pPr defTabSz="1216025"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иными федеральными законами;</a:t>
            </a:r>
          </a:p>
          <a:p>
            <a:pPr defTabSz="1216025"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договором об образовании.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439718"/>
          </a:xfrm>
        </p:spPr>
        <p:txBody>
          <a:bodyPr>
            <a:noAutofit/>
          </a:bodyPr>
          <a:lstStyle/>
          <a:p>
            <a:pPr algn="ctr"/>
            <a:r>
              <a:rPr lang="ru-RU" altLang="ru-RU" sz="20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  (законных представителей)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обеспечить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получение детьми общего образования;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дать ребенку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дошкольное, начальное общее, основное общее, среднее общее образование в семье. 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преимущественное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 на обучение и воспитание перед всеми другими лицами. Ребенок, получающий образование в семье, по решению его родителей (законных представителей) с учетом его мнения на любом этапе обучения вправе продолжить образование в образовательной организации.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выбирать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завершения получения ребенком основного общего с учетом рекомендаций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комиссии (при их наличии) формы получения образования и формы обучения по конкретной основной общеобразовательной программе.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</a:t>
            </a:r>
            <a:b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 (законных представителей)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с:</a:t>
            </a:r>
          </a:p>
          <a:p>
            <a:pPr marL="719138" indent="-365125">
              <a:spcBef>
                <a:spcPts val="0"/>
              </a:spcBef>
              <a:buFont typeface="Times New Roman" pitchFamily="18" charset="0"/>
              <a:buChar char="–"/>
              <a:tabLst>
                <a:tab pos="719138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уставом организации, осуществляющей образовательную деятельность;</a:t>
            </a:r>
          </a:p>
          <a:p>
            <a:pPr marL="719138" indent="-365125">
              <a:spcBef>
                <a:spcPts val="0"/>
              </a:spcBef>
              <a:buFont typeface="Times New Roman" pitchFamily="18" charset="0"/>
              <a:buChar char="–"/>
              <a:tabLst>
                <a:tab pos="719138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лицензией на осуществление образовательной деятельности;</a:t>
            </a:r>
          </a:p>
          <a:p>
            <a:pPr marL="719138" indent="-365125">
              <a:spcBef>
                <a:spcPts val="0"/>
              </a:spcBef>
              <a:buFont typeface="Times New Roman" pitchFamily="18" charset="0"/>
              <a:buChar char="–"/>
              <a:tabLst>
                <a:tab pos="719138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 свидетельством о государственной аккредитации;</a:t>
            </a:r>
          </a:p>
          <a:p>
            <a:pPr marL="719138" indent="-365125">
              <a:spcBef>
                <a:spcPts val="0"/>
              </a:spcBef>
              <a:buFont typeface="Times New Roman" pitchFamily="18" charset="0"/>
              <a:buChar char="–"/>
              <a:tabLst>
                <a:tab pos="719138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учебно-программной документацией;</a:t>
            </a:r>
          </a:p>
          <a:p>
            <a:pPr marL="719138" indent="-365125">
              <a:spcBef>
                <a:spcPts val="0"/>
              </a:spcBef>
              <a:buFont typeface="Times New Roman" pitchFamily="18" charset="0"/>
              <a:buChar char="–"/>
              <a:tabLst>
                <a:tab pos="719138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другими документами, регламентирующими организацию и осуществление образовательной деятельности;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знакомиться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содержанием образования, используемыми методами обучения и воспитания, образовательными технологиями, а также с оценками успеваемости своих детей;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9001156" cy="868346"/>
          </a:xfrm>
        </p:spPr>
        <p:txBody>
          <a:bodyPr>
            <a:normAutofit/>
          </a:bodyPr>
          <a:lstStyle/>
          <a:p>
            <a:pPr algn="ctr"/>
            <a:r>
              <a:rPr lang="ru-RU" altLang="ru-RU" sz="2600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 (законных представителей)</a:t>
            </a:r>
            <a:endParaRPr lang="ru-RU" sz="2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58204" cy="487375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присутствовать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при обследовании детей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комиссией, обсуждении результатов обследования и рекомендаций, полученных по результатам обследования 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защищать права и законные интересы обучающихся;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давать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согласие или отказаться от проведения таких обследований;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давать согласие на обучение по адаптированной основной общеобразовательной программе детей с ограниченными возможностями здоровья (ч.3 ст.55);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подавать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заявление в письменной форме на изменение образовательных отношений (ч.2 ст.57);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право на досрочное прекращение образовательных отношений, в том числе в случае перевода обучающегося для продолжения освоения образовательной программы в другую организацию, осуществляющую образовательную деятельности (п.1 ч.2 ст.61)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9001156" cy="571504"/>
          </a:xfrm>
        </p:spPr>
        <p:txBody>
          <a:bodyPr>
            <a:normAutofit fontScale="90000"/>
          </a:bodyPr>
          <a:lstStyle/>
          <a:p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 (законных представителей)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071546"/>
            <a:ext cx="7467600" cy="4873752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None/>
            </a:pPr>
            <a:r>
              <a:rPr lang="ru-RU" altLang="ru-RU" u="sng" dirty="0" smtClean="0">
                <a:latin typeface="Times New Roman" pitchFamily="18" charset="0"/>
                <a:cs typeface="Times New Roman" pitchFamily="18" charset="0"/>
              </a:rPr>
              <a:t>Соблюдать: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правила внутреннего распорядка организации,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требования локальных нормативных актов, которые устанавливают режим занятий обучающихся, порядок регламентации образовательных отношений между образовательной организацией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уважать честь и достоинство обучающихся и работников организации</a:t>
            </a:r>
          </a:p>
          <a:p>
            <a:pPr>
              <a:spcBef>
                <a:spcPts val="0"/>
              </a:spcBef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5475" indent="-271463">
              <a:spcBef>
                <a:spcPts val="0"/>
              </a:spcBef>
              <a:buNone/>
              <a:tabLst>
                <a:tab pos="719138" algn="l"/>
              </a:tabLst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pPr algn="ctr"/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Обязанности родителей</a:t>
            </a:r>
            <a:b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 smtClean="0">
                <a:solidFill>
                  <a:srgbClr val="009ED6"/>
                </a:solidFill>
                <a:latin typeface="Times New Roman" pitchFamily="18" charset="0"/>
                <a:cs typeface="Times New Roman" pitchFamily="18" charset="0"/>
              </a:rPr>
              <a:t> (законных представителей)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85860"/>
            <a:ext cx="8143932" cy="5214974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sz="2600" u="sng" dirty="0" smtClean="0"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 родителей (законных представителей) несовершеннолетних обучающихся, обеспечивающих получение детьми дошкольного образования в форме семейного образования, на получение методической, психолого-педагогической, диагностической и консультативной помощи без взимания платы, в том числе в дошкольных образовательных организациях и общеобразовательных организациях, если в них созданы соответствующие консультационные центры (ч.3 ст.64);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право на бесплатное получение услуг по присмотру и уходу за детьми-инвалидами, детьми-сиротами и детьми, оставшимися без попечения родителей, а также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(ч.3 ст.65);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altLang="ru-RU" sz="2600" dirty="0" smtClean="0">
                <a:latin typeface="Times New Roman" pitchFamily="18" charset="0"/>
                <a:cs typeface="Times New Roman" pitchFamily="18" charset="0"/>
              </a:rPr>
              <a:t>на получение компенсации части родительской платы, за присмотр и уход за детьми, посещающими образовательные организации, реализующие образовательную программу дошкольного образования (ч.5 ст.65);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799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«Закон об образовании в Российской Федерации»</vt:lpstr>
      <vt:lpstr>содержание родительского собрания по ознакомлению родителей с 273-ФЗ</vt:lpstr>
      <vt:lpstr>Формы получения дошкольного образования  и формы обучения</vt:lpstr>
      <vt:lpstr>    Права, обязанности и ответственность родителей (законных представителей) несовершеннолетних обучающихся устанавливаются:</vt:lpstr>
      <vt:lpstr>Обязанности родителей  (законных представителей)</vt:lpstr>
      <vt:lpstr>Обязанности родителей  (законных представителей)</vt:lpstr>
      <vt:lpstr>Обязанности родителей (законных представителей)</vt:lpstr>
      <vt:lpstr>Обязанности родителей (законных представителей)</vt:lpstr>
      <vt:lpstr>Обязанности родителей  (законных представителей)</vt:lpstr>
      <vt:lpstr>Права родителей (законных представителей), предусмотренные иными федеральными законами</vt:lpstr>
      <vt:lpstr>Права родителей (законных представителей)</vt:lpstr>
      <vt:lpstr>Получение образования обучающимися с ограниченными возможностями здоровья (ст.79)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sad</dc:creator>
  <cp:lastModifiedBy>sad</cp:lastModifiedBy>
  <cp:revision>20</cp:revision>
  <dcterms:created xsi:type="dcterms:W3CDTF">2015-04-06T10:34:03Z</dcterms:created>
  <dcterms:modified xsi:type="dcterms:W3CDTF">2015-05-18T11:42:15Z</dcterms:modified>
</cp:coreProperties>
</file>