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4" r:id="rId4"/>
    <p:sldId id="262" r:id="rId5"/>
    <p:sldId id="258" r:id="rId6"/>
    <p:sldId id="265" r:id="rId7"/>
    <p:sldId id="268" r:id="rId8"/>
    <p:sldId id="270" r:id="rId9"/>
    <p:sldId id="266" r:id="rId10"/>
    <p:sldId id="278" r:id="rId11"/>
    <p:sldId id="279" r:id="rId12"/>
    <p:sldId id="277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186E5-F015-40A7-9D6C-851F59241E14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AA2A-092D-4095-8C9E-8CF8235AF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5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773B5-BBC4-48E3-A9B7-A88BB77E75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FB77-5275-4C9F-863A-9212915FD4B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46A3D-3588-46EE-84EE-45169399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10" Type="http://schemas.microsoft.com/office/2007/relationships/hdphoto" Target="../media/hdphoto3.wdp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Автоматизация звука </a:t>
            </a:r>
            <a:r>
              <a:rPr lang="ru-RU" sz="6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в слогах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2396" y="170080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nstantia" pitchFamily="18" charset="0"/>
              </a:rPr>
              <a:t>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378904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nstantia" pitchFamily="18" charset="0"/>
              </a:rPr>
              <a:t>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110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ru-RU" sz="5400" b="1" dirty="0">
                <a:solidFill>
                  <a:srgbClr val="FF0000"/>
                </a:solidFill>
                <a:latin typeface="Constantia" pitchFamily="18" charset="0"/>
              </a:rPr>
              <a:t>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ru-RU" sz="5400" b="1" dirty="0">
                <a:solidFill>
                  <a:srgbClr val="FF0000"/>
                </a:solidFill>
                <a:latin typeface="Constantia" pitchFamily="18" charset="0"/>
              </a:rPr>
              <a:t>Ы</a:t>
            </a:r>
          </a:p>
        </p:txBody>
      </p:sp>
      <p:pic>
        <p:nvPicPr>
          <p:cNvPr id="11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920" y="278718"/>
            <a:ext cx="995360" cy="10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099">
            <a:off x="604739" y="3164357"/>
            <a:ext cx="986241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2447925" cy="2019301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714348" y="1571612"/>
            <a:ext cx="1000132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6" name="Picture 2" descr="&amp;Rcy;&amp;ocy;&amp;mcy;&amp;acy;&amp;shcy;&amp;kcy;&amp;icy; &amp;kcy;&amp;acy;&amp;rcy;&amp;tcy;&amp;icy;&amp;ncy;&amp;kcy;&amp;icy; &amp;acy;&amp;ncy;&amp;icy;&amp;mcy;&amp;acy;&amp;sh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2447925" cy="2019301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785786" y="4929198"/>
            <a:ext cx="1000132" cy="914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0"/>
            <a:ext cx="436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Произноси  слоги. Звук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выделяй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11528 C 0.03403 0.10463 0.0401 0.09583 0.04687 0.08982 C 0.05416 0.07639 0.0625 0.07361 0.07066 0.06389 C 0.0776 0.05556 0.08403 0.04491 0.09114 0.03796 C 0.09861 0.02269 0.10677 0.01343 0.11493 -0.00046 C 0.11857 -0.00648 0.12361 -0.00417 0.12743 -0.00926 C 0.15191 -0.0412 0.17118 -0.06204 0.19843 -0.06944 C 0.21111 -0.06667 0.22378 -0.06435 0.23628 -0.06111 C 0.24375 -0.0588 0.2585 -0.04768 0.2585 -0.04722 C 0.26597 -0.03981 0.27309 -0.02917 0.28055 -0.02222 C 0.28819 -0.00648 0.29687 0.00278 0.3059 0.0125 C 0.30729 0.01806 0.30885 0.02407 0.31059 0.02963 C 0.31215 0.03426 0.31406 0.03796 0.31528 0.04259 C 0.31771 0.05046 0.3217 0.06806 0.3217 0.06852 C 0.32066 0.0875 0.32153 0.10926 0.3184 0.12824 C 0.31753 0.1338 0.31354 0.1287 0.31215 0.12407 C 0.31215 0.12454 0.30816 0.09213 0.30729 0.08565 C 0.30694 0.08148 0.3059 0.07269 0.3059 0.07315 C 0.30694 0.04907 0.3059 0.03889 0.31059 0.02083 C 0.31493 0.00463 0.32048 0.00324 0.32639 -0.00509 C 0.35399 -0.04259 0.3842 -0.05648 0.41475 -0.06111 C 0.44444 -0.08241 0.47725 -0.08981 0.50781 -0.09537 C 0.55139 -0.11412 0.55764 -0.10231 0.62621 -0.09954 C 0.64653 -0.08611 0.65955 -0.05231 0.67517 -0.01759 C 0.68038 -0.00602 0.68229 0.00648 0.68784 0.0162 C 0.69409 0.04213 0.69739 0.06713 0.69739 0.0981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8 -0.05695 C 0.06961 -0.06782 0.08177 -0.0713 0.08975 -0.08056 C 0.09618 -0.08796 0.09982 -0.09884 0.1059 -0.10625 C 0.10989 -0.11111 0.11441 -0.11482 0.11875 -0.11921 C 0.12291 -0.12338 0.13524 -0.13426 0.13975 -0.13634 C 0.14288 -0.13773 0.1493 -0.14074 0.1493 -0.14074 C 0.15902 -0.14005 0.16875 -0.14051 0.17847 -0.13866 C 0.18645 -0.13727 0.1927 -0.12639 0.20104 -0.12361 C 0.21215 -0.11366 0.20711 -0.11644 0.21545 -0.11273 C 0.221 -0.10185 0.22621 -0.09514 0.23003 -0.08264 C 0.23055 -0.06898 0.2302 -0.05532 0.23159 -0.0419 C 0.23298 -0.02917 0.23767 -0.01875 0.24131 -0.00741 C 0.24479 0.00324 0.246 0.01273 0.25104 0.02268 C 0.25746 0.0493 0.28107 0.05741 0.2993 0.06366 C 0.31458 0.07569 0.30104 0.06736 0.32673 0.07222 C 0.33107 0.07315 0.33975 0.07639 0.33975 0.07639 C 0.3526 0.07569 0.36562 0.07546 0.37847 0.0743 C 0.4026 0.07222 0.42291 0.04444 0.44131 0.02708 C 0.4434 0.02268 0.44531 0.01805 0.44774 0.01412 C 0.45121 0.0088 0.45659 0.00532 0.45902 -0.00093 C 0.47534 -0.04445 0.45225 0.01481 0.47031 -0.02454 C 0.47864 -0.04259 0.4842 -0.06273 0.49288 -0.08056 C 0.4993 -0.11227 0.49114 -0.14699 0.4993 -0.17732 C 0.5026 -0.18935 0.50434 -0.18704 0.51076 -0.19445 C 0.51996 -0.20486 0.53055 -0.21644 0.54131 -0.22454 C 0.54861 -0.23009 0.55781 -0.23218 0.56545 -0.2375 C 0.56875 -0.23681 0.57204 -0.23681 0.57517 -0.23542 C 0.58836 -0.22963 0.58802 -0.20278 0.59461 -0.19028 C 0.59566 -0.17708 0.59618 -0.16412 0.5993 -0.15139 C 0.60104 -0.13357 0.60138 -0.1125 0.6059 -0.0956 C 0.60694 -0.08681 0.60746 -0.07292 0.61076 -0.0632 C 0.61284 -0.05741 0.61579 -0.05208 0.61718 -0.04607 C 0.62118 -0.02963 0.6217 -0.01806 0.63489 -0.00741 C 0.64461 0.00046 0.65451 0.00579 0.66388 0.01412 C 0.66927 0.01898 0.67795 0.01134 0.68333 0.0162 C 0.68645 0.01898 0.68333 0.02616 0.68333 0.03125 " pathEditMode="relative" ptsTypes="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2396" y="170080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nstantia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34" y="378904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nstantia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110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nstantia" pitchFamily="18" charset="0"/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  <a:latin typeface="Constantia" pitchFamily="18" charset="0"/>
              </a:rPr>
              <a:t>А</a:t>
            </a:r>
            <a:endParaRPr lang="ru-RU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19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nstantia" pitchFamily="18" charset="0"/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  <a:latin typeface="Constantia" pitchFamily="18" charset="0"/>
              </a:rPr>
              <a:t>О</a:t>
            </a:r>
            <a:endParaRPr lang="ru-RU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4" name="Picture 16" descr="&amp;Vcy;&amp;scy;&amp;iecy;&amp;mcy; &amp;Scy;&amp;Pcy;&amp;Acy;&amp;Scy;&amp;Icy;&amp;Bcy;&amp;Ocy; - &amp;Kcy;&amp;acy;&amp;rcy;&amp;tcy;&amp;icy;&amp;ncy;&amp;kcy;&amp;acy; 7666/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2476500" cy="2476501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285852" y="4714884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7" name="Picture 16" descr="&amp;Vcy;&amp;scy;&amp;iecy;&amp;mcy; &amp;Scy;&amp;Pcy;&amp;Acy;&amp;Scy;&amp;Icy;&amp;Bcy;&amp;Ocy; - &amp;Kcy;&amp;acy;&amp;rcy;&amp;tcy;&amp;icy;&amp;ncy;&amp;kcy;&amp;acy; 7666/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2476500" cy="2476501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928662" y="1714488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9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044" y="921660"/>
            <a:ext cx="995360" cy="10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099">
            <a:off x="751792" y="3953077"/>
            <a:ext cx="986241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16632"/>
            <a:ext cx="436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Произноси  слоги. Звук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выделяй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8 0.01968 C 0.08576 0.01412 0.09201 0.00972 0.09895 0.00672 C 0.10642 -2.22222E-6 0.11493 -0.00139 0.12326 -0.00625 C 0.13038 -0.01041 0.13697 -0.01574 0.14409 -0.01921 C 0.15173 -0.02685 0.16006 -0.03148 0.1684 -0.03842 C 0.17222 -0.04143 0.17725 -0.04028 0.18125 -0.04282 C 0.20625 -0.05879 0.22586 -0.06921 0.25381 -0.07291 C 0.26666 -0.07153 0.27968 -0.07037 0.29253 -0.06852 C 0.30017 -0.06736 0.3151 -0.06203 0.3151 -0.06203 C 0.32274 -0.0581 0.33003 -0.05254 0.33767 -0.0493 C 0.34548 -0.04143 0.35434 -0.0368 0.36354 -0.03194 C 0.3651 -0.02916 0.36666 -0.02616 0.3684 -0.02338 C 0.36996 -0.02106 0.37187 -0.01921 0.37326 -0.0169 C 0.37569 -0.01296 0.37968 -0.00416 0.37968 -0.00416 C 0.37864 0.00579 0.37951 0.01667 0.37638 0.02593 C 0.37552 0.02871 0.37135 0.02616 0.36996 0.02384 C 0.36996 0.02384 0.36597 0.0081 0.3651 0.00463 C 0.36458 0.00255 0.36354 -0.00185 0.36354 -0.00185 C 0.36458 -0.01366 0.36354 -0.01875 0.3684 -0.02778 C 0.37274 -0.03588 0.37847 -0.03657 0.38454 -0.04074 C 0.41267 -0.05949 0.44357 -0.0662 0.47482 -0.06852 C 0.5052 -0.0794 0.53871 -0.0831 0.56996 -0.08588 C 0.61441 -0.09537 0.62083 -0.08935 0.69097 -0.08796 C 0.71163 -0.08125 0.725 -0.06435 0.74097 -0.04699 C 0.74618 -0.0412 0.74826 -0.03495 0.75381 -0.02986 C 0.76024 -0.01713 0.76354 -0.00463 0.76354 0.0108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8 -0.05695 C 0.06961 -0.06782 0.08177 -0.0713 0.08975 -0.08056 C 0.09618 -0.08796 0.09982 -0.09884 0.1059 -0.10625 C 0.10989 -0.11111 0.11441 -0.11482 0.11875 -0.11921 C 0.12291 -0.12338 0.13524 -0.13426 0.13975 -0.13634 C 0.14288 -0.13773 0.1493 -0.14074 0.1493 -0.14074 C 0.15902 -0.14005 0.16875 -0.14051 0.17847 -0.13866 C 0.18645 -0.13727 0.1927 -0.12639 0.20104 -0.12361 C 0.21215 -0.11366 0.20711 -0.11644 0.21545 -0.11273 C 0.221 -0.10185 0.22621 -0.09514 0.23003 -0.08264 C 0.23055 -0.06898 0.2302 -0.05532 0.23159 -0.0419 C 0.23298 -0.02917 0.23767 -0.01875 0.24131 -0.00741 C 0.24479 0.00324 0.246 0.01273 0.25104 0.02268 C 0.25746 0.0493 0.28107 0.05741 0.2993 0.06366 C 0.31458 0.07569 0.30104 0.06736 0.32673 0.07222 C 0.33107 0.07315 0.33975 0.07639 0.33975 0.07639 C 0.3526 0.07569 0.36562 0.07546 0.37847 0.0743 C 0.4026 0.07222 0.42291 0.04444 0.44131 0.02708 C 0.4434 0.02268 0.44531 0.01805 0.44774 0.01412 C 0.45121 0.0088 0.45659 0.00532 0.45902 -0.00093 C 0.47534 -0.04445 0.45225 0.01481 0.47031 -0.02454 C 0.47864 -0.04259 0.4842 -0.06273 0.49288 -0.08056 C 0.4993 -0.11227 0.49114 -0.14699 0.4993 -0.17732 C 0.5026 -0.18935 0.50434 -0.18704 0.51076 -0.19445 C 0.51996 -0.20486 0.53055 -0.21644 0.54131 -0.22454 C 0.54861 -0.23009 0.55781 -0.23218 0.56545 -0.2375 C 0.56875 -0.23681 0.57204 -0.23681 0.57517 -0.23542 C 0.58836 -0.22963 0.58802 -0.20278 0.59461 -0.19028 C 0.59566 -0.17708 0.59618 -0.16412 0.5993 -0.15139 C 0.60104 -0.13357 0.60138 -0.1125 0.6059 -0.0956 C 0.60694 -0.08681 0.60746 -0.07292 0.61076 -0.0632 C 0.61284 -0.05741 0.61579 -0.05208 0.61718 -0.04607 C 0.62118 -0.02963 0.6217 -0.01806 0.63489 -0.00741 C 0.64461 0.00046 0.65451 0.00579 0.66388 0.01412 C 0.66927 0.01898 0.67795 0.01134 0.68333 0.0162 C 0.68645 0.01898 0.68333 0.02616 0.68333 0.03125 " pathEditMode="relative" ptsTypes="fffffffffffffffffffffffff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ic.kinokopilka.tv/system/images/users/avatars/000/705/539/smichenko_original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596" y="2714620"/>
            <a:ext cx="1966001" cy="204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ShapeType="1"/>
          </p:cNvSpPr>
          <p:nvPr/>
        </p:nvSpPr>
        <p:spPr bwMode="auto">
          <a:xfrm rot="5400000" flipH="1">
            <a:off x="6965173" y="3536157"/>
            <a:ext cx="1071570" cy="857256"/>
          </a:xfrm>
          <a:prstGeom prst="bentConnector3">
            <a:avLst>
              <a:gd name="adj1" fmla="val 4085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1571612"/>
          <a:ext cx="7786710" cy="4643469"/>
        </p:xfrm>
        <a:graphic>
          <a:graphicData uri="http://schemas.openxmlformats.org/drawingml/2006/table">
            <a:tbl>
              <a:tblPr/>
              <a:tblGrid>
                <a:gridCol w="7786710"/>
              </a:tblGrid>
              <a:tr h="46434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350770" algn="ctr"/>
                        </a:tabLst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4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tabLst>
                          <a:tab pos="2350770" algn="ctr"/>
                        </a:tabLst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         са        </a:t>
                      </a:r>
                      <a:endParaRPr lang="ru-RU" sz="4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со                       </a:t>
                      </a:r>
                      <a:r>
                        <a:rPr lang="ru-RU" sz="4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са                               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</a:t>
                      </a:r>
                      <a:endParaRPr lang="ru-RU" sz="4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3" name="AutoShape 9"/>
          <p:cNvSpPr>
            <a:spLocks noChangeShapeType="1"/>
          </p:cNvSpPr>
          <p:nvPr/>
        </p:nvSpPr>
        <p:spPr bwMode="auto">
          <a:xfrm rot="10800000" flipV="1">
            <a:off x="2857488" y="2857496"/>
            <a:ext cx="928694" cy="571504"/>
          </a:xfrm>
          <a:prstGeom prst="bentConnector3">
            <a:avLst>
              <a:gd name="adj1" fmla="val 14857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/>
          <p:cNvSpPr>
            <a:spLocks noChangeShapeType="1"/>
          </p:cNvSpPr>
          <p:nvPr/>
        </p:nvSpPr>
        <p:spPr bwMode="auto">
          <a:xfrm rot="10800000" flipH="1" flipV="1">
            <a:off x="6286512" y="2857496"/>
            <a:ext cx="785818" cy="571504"/>
          </a:xfrm>
          <a:prstGeom prst="bentConnector3">
            <a:avLst>
              <a:gd name="adj1" fmla="val 7141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/>
          <p:cNvSpPr>
            <a:spLocks noChangeShapeType="1"/>
          </p:cNvSpPr>
          <p:nvPr/>
        </p:nvSpPr>
        <p:spPr bwMode="auto">
          <a:xfrm flipV="1">
            <a:off x="3714744" y="2285992"/>
            <a:ext cx="1071570" cy="571504"/>
          </a:xfrm>
          <a:prstGeom prst="bentConnector3">
            <a:avLst>
              <a:gd name="adj1" fmla="val 82597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/>
          <p:cNvSpPr>
            <a:spLocks noChangeShapeType="1"/>
          </p:cNvSpPr>
          <p:nvPr/>
        </p:nvSpPr>
        <p:spPr bwMode="auto">
          <a:xfrm rot="5400000" flipH="1" flipV="1">
            <a:off x="1951654" y="3549017"/>
            <a:ext cx="1025852" cy="785819"/>
          </a:xfrm>
          <a:prstGeom prst="bentConnector3">
            <a:avLst>
              <a:gd name="adj1" fmla="val 3999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ShapeType="1"/>
          </p:cNvSpPr>
          <p:nvPr/>
        </p:nvSpPr>
        <p:spPr bwMode="auto">
          <a:xfrm>
            <a:off x="4643438" y="2285992"/>
            <a:ext cx="1714512" cy="571504"/>
          </a:xfrm>
          <a:prstGeom prst="bentConnector3">
            <a:avLst>
              <a:gd name="adj1" fmla="val 52729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1472" y="457200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29586" y="45005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32" name="Picture 4" descr="http://i49.carguru.ru/26/19/41926/58/823958/0.jpeg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0" y="5143512"/>
            <a:ext cx="9144000" cy="17144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521495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«Прошагай» вместе с человечком  по ступенькам, произнося слоги в заданной последовательности</a:t>
            </a:r>
            <a:endParaRPr lang="ru-RU" sz="24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2542" name="Picture 14" descr="http://www.inglene.dk/billed.asp?PrivatBilled=714679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-285776"/>
            <a:ext cx="2990850" cy="1914525"/>
          </a:xfrm>
          <a:prstGeom prst="rect">
            <a:avLst/>
          </a:prstGeom>
          <a:noFill/>
        </p:spPr>
      </p:pic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17" name="Picture 2" descr="http://smiles24.ru/data/smiles/anime-flagi-3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91130">
            <a:off x="4801174" y="808854"/>
            <a:ext cx="1044235" cy="969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160463" y="1643063"/>
            <a:ext cx="67691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  <p:pic>
        <p:nvPicPr>
          <p:cNvPr id="3" name="Рисунок 6" descr="бабка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9592" y="571500"/>
            <a:ext cx="224790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am.ru/upload/blogs/aa59149bf7c30853b524cc79603fa624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8577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143513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Губы улыбаются.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Зубы на маленьком расстоянии.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Язык, широкий, упирается в нижние зубки, посередине языка – канавка.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Воздушная струя сильная и холодная.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 Горлышко не гудит.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0" y="1357298"/>
            <a:ext cx="1928794" cy="857256"/>
          </a:xfrm>
          <a:prstGeom prst="wedgeEllipseCallout">
            <a:avLst>
              <a:gd name="adj1" fmla="val 76932"/>
              <a:gd name="adj2" fmla="val 85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nstantia" pitchFamily="18" charset="0"/>
              </a:rPr>
              <a:t>С-С-С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374490" y="1533832"/>
            <a:ext cx="4160762" cy="3347884"/>
          </a:xfrm>
          <a:custGeom>
            <a:avLst/>
            <a:gdLst>
              <a:gd name="connsiteX0" fmla="*/ 4144297 w 4160762"/>
              <a:gd name="connsiteY0" fmla="*/ 3347884 h 3347884"/>
              <a:gd name="connsiteX1" fmla="*/ 4159045 w 4160762"/>
              <a:gd name="connsiteY1" fmla="*/ 3303639 h 3347884"/>
              <a:gd name="connsiteX2" fmla="*/ 4114800 w 4160762"/>
              <a:gd name="connsiteY2" fmla="*/ 3170903 h 3347884"/>
              <a:gd name="connsiteX3" fmla="*/ 4100052 w 4160762"/>
              <a:gd name="connsiteY3" fmla="*/ 3126658 h 3347884"/>
              <a:gd name="connsiteX4" fmla="*/ 4085304 w 4160762"/>
              <a:gd name="connsiteY4" fmla="*/ 3082413 h 3347884"/>
              <a:gd name="connsiteX5" fmla="*/ 4055807 w 4160762"/>
              <a:gd name="connsiteY5" fmla="*/ 2286000 h 3347884"/>
              <a:gd name="connsiteX6" fmla="*/ 4041058 w 4160762"/>
              <a:gd name="connsiteY6" fmla="*/ 2227007 h 3347884"/>
              <a:gd name="connsiteX7" fmla="*/ 4026310 w 4160762"/>
              <a:gd name="connsiteY7" fmla="*/ 2153265 h 3347884"/>
              <a:gd name="connsiteX8" fmla="*/ 3996813 w 4160762"/>
              <a:gd name="connsiteY8" fmla="*/ 2020529 h 3347884"/>
              <a:gd name="connsiteX9" fmla="*/ 3982065 w 4160762"/>
              <a:gd name="connsiteY9" fmla="*/ 1932039 h 3347884"/>
              <a:gd name="connsiteX10" fmla="*/ 3967316 w 4160762"/>
              <a:gd name="connsiteY10" fmla="*/ 1828800 h 3347884"/>
              <a:gd name="connsiteX11" fmla="*/ 3952568 w 4160762"/>
              <a:gd name="connsiteY11" fmla="*/ 1784555 h 3347884"/>
              <a:gd name="connsiteX12" fmla="*/ 3923071 w 4160762"/>
              <a:gd name="connsiteY12" fmla="*/ 1622323 h 3347884"/>
              <a:gd name="connsiteX13" fmla="*/ 3908323 w 4160762"/>
              <a:gd name="connsiteY13" fmla="*/ 1578078 h 3347884"/>
              <a:gd name="connsiteX14" fmla="*/ 3878826 w 4160762"/>
              <a:gd name="connsiteY14" fmla="*/ 1415845 h 3347884"/>
              <a:gd name="connsiteX15" fmla="*/ 3849329 w 4160762"/>
              <a:gd name="connsiteY15" fmla="*/ 1268362 h 3347884"/>
              <a:gd name="connsiteX16" fmla="*/ 3834581 w 4160762"/>
              <a:gd name="connsiteY16" fmla="*/ 1224116 h 3347884"/>
              <a:gd name="connsiteX17" fmla="*/ 3805084 w 4160762"/>
              <a:gd name="connsiteY17" fmla="*/ 1179871 h 3347884"/>
              <a:gd name="connsiteX18" fmla="*/ 3775587 w 4160762"/>
              <a:gd name="connsiteY18" fmla="*/ 1091381 h 3347884"/>
              <a:gd name="connsiteX19" fmla="*/ 3746091 w 4160762"/>
              <a:gd name="connsiteY19" fmla="*/ 1047136 h 3347884"/>
              <a:gd name="connsiteX20" fmla="*/ 3716594 w 4160762"/>
              <a:gd name="connsiteY20" fmla="*/ 958645 h 3347884"/>
              <a:gd name="connsiteX21" fmla="*/ 3701845 w 4160762"/>
              <a:gd name="connsiteY21" fmla="*/ 914400 h 3347884"/>
              <a:gd name="connsiteX22" fmla="*/ 3687097 w 4160762"/>
              <a:gd name="connsiteY22" fmla="*/ 870155 h 3347884"/>
              <a:gd name="connsiteX23" fmla="*/ 3657600 w 4160762"/>
              <a:gd name="connsiteY23" fmla="*/ 825910 h 3347884"/>
              <a:gd name="connsiteX24" fmla="*/ 3628104 w 4160762"/>
              <a:gd name="connsiteY24" fmla="*/ 737420 h 3347884"/>
              <a:gd name="connsiteX25" fmla="*/ 3613355 w 4160762"/>
              <a:gd name="connsiteY25" fmla="*/ 693174 h 3347884"/>
              <a:gd name="connsiteX26" fmla="*/ 3583858 w 4160762"/>
              <a:gd name="connsiteY26" fmla="*/ 648929 h 3347884"/>
              <a:gd name="connsiteX27" fmla="*/ 3539613 w 4160762"/>
              <a:gd name="connsiteY27" fmla="*/ 560439 h 3347884"/>
              <a:gd name="connsiteX28" fmla="*/ 3524865 w 4160762"/>
              <a:gd name="connsiteY28" fmla="*/ 516194 h 3347884"/>
              <a:gd name="connsiteX29" fmla="*/ 3436375 w 4160762"/>
              <a:gd name="connsiteY29" fmla="*/ 442452 h 3347884"/>
              <a:gd name="connsiteX30" fmla="*/ 3362633 w 4160762"/>
              <a:gd name="connsiteY30" fmla="*/ 368710 h 3347884"/>
              <a:gd name="connsiteX31" fmla="*/ 3229897 w 4160762"/>
              <a:gd name="connsiteY31" fmla="*/ 250723 h 3347884"/>
              <a:gd name="connsiteX32" fmla="*/ 3170904 w 4160762"/>
              <a:gd name="connsiteY32" fmla="*/ 221226 h 3347884"/>
              <a:gd name="connsiteX33" fmla="*/ 3141407 w 4160762"/>
              <a:gd name="connsiteY33" fmla="*/ 176981 h 3347884"/>
              <a:gd name="connsiteX34" fmla="*/ 3052916 w 4160762"/>
              <a:gd name="connsiteY34" fmla="*/ 132736 h 3347884"/>
              <a:gd name="connsiteX35" fmla="*/ 2949678 w 4160762"/>
              <a:gd name="connsiteY35" fmla="*/ 58994 h 3347884"/>
              <a:gd name="connsiteX36" fmla="*/ 2890684 w 4160762"/>
              <a:gd name="connsiteY36" fmla="*/ 44245 h 3347884"/>
              <a:gd name="connsiteX37" fmla="*/ 2787445 w 4160762"/>
              <a:gd name="connsiteY37" fmla="*/ 14749 h 3347884"/>
              <a:gd name="connsiteX38" fmla="*/ 2536723 w 4160762"/>
              <a:gd name="connsiteY38" fmla="*/ 0 h 3347884"/>
              <a:gd name="connsiteX39" fmla="*/ 1932039 w 4160762"/>
              <a:gd name="connsiteY39" fmla="*/ 14749 h 3347884"/>
              <a:gd name="connsiteX40" fmla="*/ 1828800 w 4160762"/>
              <a:gd name="connsiteY40" fmla="*/ 58994 h 3347884"/>
              <a:gd name="connsiteX41" fmla="*/ 1740310 w 4160762"/>
              <a:gd name="connsiteY41" fmla="*/ 88491 h 3347884"/>
              <a:gd name="connsiteX42" fmla="*/ 1637071 w 4160762"/>
              <a:gd name="connsiteY42" fmla="*/ 176981 h 3347884"/>
              <a:gd name="connsiteX43" fmla="*/ 1607575 w 4160762"/>
              <a:gd name="connsiteY43" fmla="*/ 221226 h 3347884"/>
              <a:gd name="connsiteX44" fmla="*/ 1563329 w 4160762"/>
              <a:gd name="connsiteY44" fmla="*/ 265471 h 3347884"/>
              <a:gd name="connsiteX45" fmla="*/ 1533833 w 4160762"/>
              <a:gd name="connsiteY45" fmla="*/ 309716 h 3347884"/>
              <a:gd name="connsiteX46" fmla="*/ 1489587 w 4160762"/>
              <a:gd name="connsiteY46" fmla="*/ 339213 h 3347884"/>
              <a:gd name="connsiteX47" fmla="*/ 1445342 w 4160762"/>
              <a:gd name="connsiteY47" fmla="*/ 383458 h 3347884"/>
              <a:gd name="connsiteX48" fmla="*/ 1297858 w 4160762"/>
              <a:gd name="connsiteY48" fmla="*/ 427703 h 3347884"/>
              <a:gd name="connsiteX49" fmla="*/ 1238865 w 4160762"/>
              <a:gd name="connsiteY49" fmla="*/ 516194 h 3347884"/>
              <a:gd name="connsiteX50" fmla="*/ 1194620 w 4160762"/>
              <a:gd name="connsiteY50" fmla="*/ 560439 h 3347884"/>
              <a:gd name="connsiteX51" fmla="*/ 1150375 w 4160762"/>
              <a:gd name="connsiteY51" fmla="*/ 663678 h 3347884"/>
              <a:gd name="connsiteX52" fmla="*/ 1120878 w 4160762"/>
              <a:gd name="connsiteY52" fmla="*/ 707923 h 3347884"/>
              <a:gd name="connsiteX53" fmla="*/ 1091381 w 4160762"/>
              <a:gd name="connsiteY53" fmla="*/ 796413 h 3347884"/>
              <a:gd name="connsiteX54" fmla="*/ 1061884 w 4160762"/>
              <a:gd name="connsiteY54" fmla="*/ 899652 h 3347884"/>
              <a:gd name="connsiteX55" fmla="*/ 1002891 w 4160762"/>
              <a:gd name="connsiteY55" fmla="*/ 1002891 h 3347884"/>
              <a:gd name="connsiteX56" fmla="*/ 899652 w 4160762"/>
              <a:gd name="connsiteY56" fmla="*/ 988142 h 3347884"/>
              <a:gd name="connsiteX57" fmla="*/ 855407 w 4160762"/>
              <a:gd name="connsiteY57" fmla="*/ 958645 h 3347884"/>
              <a:gd name="connsiteX58" fmla="*/ 796413 w 4160762"/>
              <a:gd name="connsiteY58" fmla="*/ 943897 h 3347884"/>
              <a:gd name="connsiteX59" fmla="*/ 707923 w 4160762"/>
              <a:gd name="connsiteY59" fmla="*/ 914400 h 3347884"/>
              <a:gd name="connsiteX60" fmla="*/ 235975 w 4160762"/>
              <a:gd name="connsiteY60" fmla="*/ 929149 h 3347884"/>
              <a:gd name="connsiteX61" fmla="*/ 0 w 4160762"/>
              <a:gd name="connsiteY61" fmla="*/ 943897 h 334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60762" h="3347884">
                <a:moveTo>
                  <a:pt x="4144297" y="3347884"/>
                </a:moveTo>
                <a:cubicBezTo>
                  <a:pt x="4149213" y="3333136"/>
                  <a:pt x="4160762" y="3319090"/>
                  <a:pt x="4159045" y="3303639"/>
                </a:cubicBezTo>
                <a:cubicBezTo>
                  <a:pt x="4159044" y="3303631"/>
                  <a:pt x="4122175" y="3193029"/>
                  <a:pt x="4114800" y="3170903"/>
                </a:cubicBezTo>
                <a:lnTo>
                  <a:pt x="4100052" y="3126658"/>
                </a:lnTo>
                <a:lnTo>
                  <a:pt x="4085304" y="3082413"/>
                </a:lnTo>
                <a:cubicBezTo>
                  <a:pt x="4039119" y="2712947"/>
                  <a:pt x="4090700" y="3158312"/>
                  <a:pt x="4055807" y="2286000"/>
                </a:cubicBezTo>
                <a:cubicBezTo>
                  <a:pt x="4054997" y="2265747"/>
                  <a:pt x="4045455" y="2246794"/>
                  <a:pt x="4041058" y="2227007"/>
                </a:cubicBezTo>
                <a:cubicBezTo>
                  <a:pt x="4035620" y="2202537"/>
                  <a:pt x="4031748" y="2177736"/>
                  <a:pt x="4026310" y="2153265"/>
                </a:cubicBezTo>
                <a:cubicBezTo>
                  <a:pt x="4002641" y="2046750"/>
                  <a:pt x="4019052" y="2142840"/>
                  <a:pt x="3996813" y="2020529"/>
                </a:cubicBezTo>
                <a:cubicBezTo>
                  <a:pt x="3991464" y="1991108"/>
                  <a:pt x="3986612" y="1961595"/>
                  <a:pt x="3982065" y="1932039"/>
                </a:cubicBezTo>
                <a:cubicBezTo>
                  <a:pt x="3976779" y="1897681"/>
                  <a:pt x="3974134" y="1862887"/>
                  <a:pt x="3967316" y="1828800"/>
                </a:cubicBezTo>
                <a:cubicBezTo>
                  <a:pt x="3964267" y="1813556"/>
                  <a:pt x="3956338" y="1799637"/>
                  <a:pt x="3952568" y="1784555"/>
                </a:cubicBezTo>
                <a:cubicBezTo>
                  <a:pt x="3925732" y="1677206"/>
                  <a:pt x="3949366" y="1740650"/>
                  <a:pt x="3923071" y="1622323"/>
                </a:cubicBezTo>
                <a:cubicBezTo>
                  <a:pt x="3919699" y="1607147"/>
                  <a:pt x="3912093" y="1593160"/>
                  <a:pt x="3908323" y="1578078"/>
                </a:cubicBezTo>
                <a:cubicBezTo>
                  <a:pt x="3895264" y="1525839"/>
                  <a:pt x="3888686" y="1468430"/>
                  <a:pt x="3878826" y="1415845"/>
                </a:cubicBezTo>
                <a:cubicBezTo>
                  <a:pt x="3869587" y="1366569"/>
                  <a:pt x="3865182" y="1315924"/>
                  <a:pt x="3849329" y="1268362"/>
                </a:cubicBezTo>
                <a:cubicBezTo>
                  <a:pt x="3844413" y="1253613"/>
                  <a:pt x="3841533" y="1238021"/>
                  <a:pt x="3834581" y="1224116"/>
                </a:cubicBezTo>
                <a:cubicBezTo>
                  <a:pt x="3826654" y="1208262"/>
                  <a:pt x="3814916" y="1194619"/>
                  <a:pt x="3805084" y="1179871"/>
                </a:cubicBezTo>
                <a:cubicBezTo>
                  <a:pt x="3795252" y="1150374"/>
                  <a:pt x="3792834" y="1117251"/>
                  <a:pt x="3775587" y="1091381"/>
                </a:cubicBezTo>
                <a:cubicBezTo>
                  <a:pt x="3765755" y="1076633"/>
                  <a:pt x="3753290" y="1063333"/>
                  <a:pt x="3746091" y="1047136"/>
                </a:cubicBezTo>
                <a:cubicBezTo>
                  <a:pt x="3733463" y="1018723"/>
                  <a:pt x="3726426" y="988142"/>
                  <a:pt x="3716594" y="958645"/>
                </a:cubicBezTo>
                <a:lnTo>
                  <a:pt x="3701845" y="914400"/>
                </a:lnTo>
                <a:cubicBezTo>
                  <a:pt x="3696929" y="899652"/>
                  <a:pt x="3695720" y="883090"/>
                  <a:pt x="3687097" y="870155"/>
                </a:cubicBezTo>
                <a:lnTo>
                  <a:pt x="3657600" y="825910"/>
                </a:lnTo>
                <a:lnTo>
                  <a:pt x="3628104" y="737420"/>
                </a:lnTo>
                <a:cubicBezTo>
                  <a:pt x="3623188" y="722671"/>
                  <a:pt x="3621979" y="706109"/>
                  <a:pt x="3613355" y="693174"/>
                </a:cubicBezTo>
                <a:lnTo>
                  <a:pt x="3583858" y="648929"/>
                </a:lnTo>
                <a:cubicBezTo>
                  <a:pt x="3546789" y="537718"/>
                  <a:pt x="3596793" y="674799"/>
                  <a:pt x="3539613" y="560439"/>
                </a:cubicBezTo>
                <a:cubicBezTo>
                  <a:pt x="3532661" y="546534"/>
                  <a:pt x="3533488" y="529129"/>
                  <a:pt x="3524865" y="516194"/>
                </a:cubicBezTo>
                <a:cubicBezTo>
                  <a:pt x="3502154" y="482127"/>
                  <a:pt x="3469022" y="464217"/>
                  <a:pt x="3436375" y="442452"/>
                </a:cubicBezTo>
                <a:cubicBezTo>
                  <a:pt x="3375594" y="351282"/>
                  <a:pt x="3443078" y="440216"/>
                  <a:pt x="3362633" y="368710"/>
                </a:cubicBezTo>
                <a:cubicBezTo>
                  <a:pt x="3281995" y="297032"/>
                  <a:pt x="3300188" y="290890"/>
                  <a:pt x="3229897" y="250723"/>
                </a:cubicBezTo>
                <a:cubicBezTo>
                  <a:pt x="3210808" y="239815"/>
                  <a:pt x="3190568" y="231058"/>
                  <a:pt x="3170904" y="221226"/>
                </a:cubicBezTo>
                <a:cubicBezTo>
                  <a:pt x="3161072" y="206478"/>
                  <a:pt x="3153941" y="189515"/>
                  <a:pt x="3141407" y="176981"/>
                </a:cubicBezTo>
                <a:cubicBezTo>
                  <a:pt x="3112816" y="148390"/>
                  <a:pt x="3088903" y="144731"/>
                  <a:pt x="3052916" y="132736"/>
                </a:cubicBezTo>
                <a:cubicBezTo>
                  <a:pt x="3046201" y="127700"/>
                  <a:pt x="2966451" y="66182"/>
                  <a:pt x="2949678" y="58994"/>
                </a:cubicBezTo>
                <a:cubicBezTo>
                  <a:pt x="2931047" y="51009"/>
                  <a:pt x="2910174" y="49814"/>
                  <a:pt x="2890684" y="44245"/>
                </a:cubicBezTo>
                <a:cubicBezTo>
                  <a:pt x="2857501" y="34764"/>
                  <a:pt x="2822025" y="18042"/>
                  <a:pt x="2787445" y="14749"/>
                </a:cubicBezTo>
                <a:cubicBezTo>
                  <a:pt x="2704104" y="6812"/>
                  <a:pt x="2620297" y="4916"/>
                  <a:pt x="2536723" y="0"/>
                </a:cubicBezTo>
                <a:cubicBezTo>
                  <a:pt x="2335162" y="4916"/>
                  <a:pt x="2133452" y="5594"/>
                  <a:pt x="1932039" y="14749"/>
                </a:cubicBezTo>
                <a:cubicBezTo>
                  <a:pt x="1905257" y="15966"/>
                  <a:pt x="1847504" y="51512"/>
                  <a:pt x="1828800" y="58994"/>
                </a:cubicBezTo>
                <a:cubicBezTo>
                  <a:pt x="1799932" y="70541"/>
                  <a:pt x="1740310" y="88491"/>
                  <a:pt x="1740310" y="88491"/>
                </a:cubicBezTo>
                <a:cubicBezTo>
                  <a:pt x="1696909" y="121041"/>
                  <a:pt x="1671307" y="135897"/>
                  <a:pt x="1637071" y="176981"/>
                </a:cubicBezTo>
                <a:cubicBezTo>
                  <a:pt x="1625724" y="190598"/>
                  <a:pt x="1618922" y="207609"/>
                  <a:pt x="1607575" y="221226"/>
                </a:cubicBezTo>
                <a:cubicBezTo>
                  <a:pt x="1594222" y="237249"/>
                  <a:pt x="1576682" y="249448"/>
                  <a:pt x="1563329" y="265471"/>
                </a:cubicBezTo>
                <a:cubicBezTo>
                  <a:pt x="1551982" y="279088"/>
                  <a:pt x="1546367" y="297182"/>
                  <a:pt x="1533833" y="309716"/>
                </a:cubicBezTo>
                <a:cubicBezTo>
                  <a:pt x="1521299" y="322250"/>
                  <a:pt x="1503204" y="327865"/>
                  <a:pt x="1489587" y="339213"/>
                </a:cubicBezTo>
                <a:cubicBezTo>
                  <a:pt x="1473564" y="352565"/>
                  <a:pt x="1463575" y="373329"/>
                  <a:pt x="1445342" y="383458"/>
                </a:cubicBezTo>
                <a:cubicBezTo>
                  <a:pt x="1415961" y="399781"/>
                  <a:pt x="1335945" y="418182"/>
                  <a:pt x="1297858" y="427703"/>
                </a:cubicBezTo>
                <a:cubicBezTo>
                  <a:pt x="1278194" y="457200"/>
                  <a:pt x="1263932" y="491127"/>
                  <a:pt x="1238865" y="516194"/>
                </a:cubicBezTo>
                <a:cubicBezTo>
                  <a:pt x="1224117" y="530942"/>
                  <a:pt x="1206743" y="543467"/>
                  <a:pt x="1194620" y="560439"/>
                </a:cubicBezTo>
                <a:cubicBezTo>
                  <a:pt x="1143467" y="632053"/>
                  <a:pt x="1182472" y="599484"/>
                  <a:pt x="1150375" y="663678"/>
                </a:cubicBezTo>
                <a:cubicBezTo>
                  <a:pt x="1142448" y="679532"/>
                  <a:pt x="1128077" y="691725"/>
                  <a:pt x="1120878" y="707923"/>
                </a:cubicBezTo>
                <a:cubicBezTo>
                  <a:pt x="1108250" y="736335"/>
                  <a:pt x="1098922" y="766249"/>
                  <a:pt x="1091381" y="796413"/>
                </a:cubicBezTo>
                <a:cubicBezTo>
                  <a:pt x="1083895" y="826356"/>
                  <a:pt x="1074581" y="870025"/>
                  <a:pt x="1061884" y="899652"/>
                </a:cubicBezTo>
                <a:cubicBezTo>
                  <a:pt x="1039431" y="952042"/>
                  <a:pt x="1032512" y="958457"/>
                  <a:pt x="1002891" y="1002891"/>
                </a:cubicBezTo>
                <a:cubicBezTo>
                  <a:pt x="968478" y="997975"/>
                  <a:pt x="932948" y="998131"/>
                  <a:pt x="899652" y="988142"/>
                </a:cubicBezTo>
                <a:cubicBezTo>
                  <a:pt x="882674" y="983049"/>
                  <a:pt x="871699" y="965627"/>
                  <a:pt x="855407" y="958645"/>
                </a:cubicBezTo>
                <a:cubicBezTo>
                  <a:pt x="836776" y="950660"/>
                  <a:pt x="815828" y="949721"/>
                  <a:pt x="796413" y="943897"/>
                </a:cubicBezTo>
                <a:cubicBezTo>
                  <a:pt x="766632" y="934963"/>
                  <a:pt x="707923" y="914400"/>
                  <a:pt x="707923" y="914400"/>
                </a:cubicBezTo>
                <a:lnTo>
                  <a:pt x="235975" y="929149"/>
                </a:lnTo>
                <a:cubicBezTo>
                  <a:pt x="157232" y="932430"/>
                  <a:pt x="0" y="943897"/>
                  <a:pt x="0" y="943897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Произноси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отрывисто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звук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http://www.maaam.ru/upload/blogs/e739eaabd445e1c5b6b38e34ffa5fc3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2786050" y="928670"/>
            <a:ext cx="6072198" cy="3071834"/>
          </a:xfrm>
          <a:prstGeom prst="wedgeEllipseCallout">
            <a:avLst>
              <a:gd name="adj1" fmla="val -62005"/>
              <a:gd name="adj2" fmla="val 387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1357322" cy="1194444"/>
          </a:xfrm>
          <a:prstGeom prst="rect">
            <a:avLst/>
          </a:prstGeom>
          <a:noFill/>
        </p:spPr>
      </p:pic>
      <p:pic>
        <p:nvPicPr>
          <p:cNvPr id="13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1461231" cy="1285884"/>
          </a:xfrm>
          <a:prstGeom prst="rect">
            <a:avLst/>
          </a:prstGeom>
          <a:noFill/>
        </p:spPr>
      </p:pic>
      <p:pic>
        <p:nvPicPr>
          <p:cNvPr id="14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1298872" cy="1143008"/>
          </a:xfrm>
          <a:prstGeom prst="rect">
            <a:avLst/>
          </a:prstGeom>
          <a:noFill/>
        </p:spPr>
      </p:pic>
      <p:pic>
        <p:nvPicPr>
          <p:cNvPr id="15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000240"/>
            <a:ext cx="1280048" cy="1126443"/>
          </a:xfrm>
          <a:prstGeom prst="rect">
            <a:avLst/>
          </a:prstGeom>
          <a:noFill/>
        </p:spPr>
      </p:pic>
      <p:pic>
        <p:nvPicPr>
          <p:cNvPr id="16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00240"/>
            <a:ext cx="1280048" cy="112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Произноси длительно звук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Рисунок 4" descr="http://www.maaam.ru/upload/blogs/ffad4aca111aad6c6a5baca837eb2741.jpg.jpg"/>
          <p:cNvPicPr/>
          <p:nvPr/>
        </p:nvPicPr>
        <p:blipFill>
          <a:blip r:embed="rId2">
            <a:lum bright="2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1" b="99755" l="1434" r="100000">
                        <a14:foregroundMark x1="47133" y1="47059" x2="59677" y2="45588"/>
                        <a14:foregroundMark x1="53405" y1="33333" x2="52330" y2="36029"/>
                        <a14:foregroundMark x1="52509" y1="56863" x2="56452" y2="65931"/>
                        <a14:foregroundMark x1="86918" y1="79902" x2="89785" y2="92647"/>
                        <a14:foregroundMark x1="91039" y1="72059" x2="96774" y2="84069"/>
                        <a14:foregroundMark x1="59319" y1="98284" x2="82796" y2="97549"/>
                        <a14:foregroundMark x1="84050" y1="95833" x2="89427" y2="98039"/>
                        <a14:backgroundMark x1="41039" y1="61520" x2="43728" y2="90441"/>
                        <a14:backgroundMark x1="58961" y1="65931" x2="60573" y2="73775"/>
                        <a14:backgroundMark x1="62186" y1="59804" x2="74731" y2="73775"/>
                        <a14:backgroundMark x1="72581" y1="76961" x2="74552" y2="88971"/>
                        <a14:backgroundMark x1="60394" y1="81373" x2="60394" y2="91176"/>
                        <a14:backgroundMark x1="8423" y1="80147" x2="7706" y2="92402"/>
                        <a14:backgroundMark x1="56989" y1="53922" x2="65950" y2="58088"/>
                        <a14:backgroundMark x1="53763" y1="53676" x2="57527" y2="62255"/>
                        <a14:backgroundMark x1="83154" y1="84314" x2="87634" y2="93137"/>
                        <a14:backgroundMark x1="96237" y1="73039" x2="98208" y2="77206"/>
                        <a14:backgroundMark x1="89606" y1="96078" x2="98566" y2="89216"/>
                        <a14:backgroundMark x1="90502" y1="75980" x2="93907" y2="83578"/>
                        <a14:backgroundMark x1="94624" y1="69118" x2="97312" y2="7549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7224" y="1000108"/>
            <a:ext cx="7858180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www.mancusun.net/images/c-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0701">
            <a:off x="3964556" y="2653919"/>
            <a:ext cx="1365796" cy="168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C 0.00104 -0.00023 0.00989 -0.00278 0.01128 -0.0044 C 0.01284 -0.00602 0.01302 -0.00926 0.01458 -0.01088 C 0.01736 -0.01389 0.02135 -0.01458 0.0243 -0.01713 C 0.02951 -0.02778 0.02482 -0.03264 0.03385 -0.03658 C 0.03489 -0.0338 0.0368 -0.03125 0.03715 -0.02801 C 0.04132 0.00324 0.03142 -0.00301 0.04357 0.00208 C 0.04687 0.00069 0.05069 0.00069 0.0533 -0.00208 C 0.05642 -0.00533 0.05972 -0.01505 0.05972 -0.01505 C 0.06215 -0.02546 0.06493 -0.0331 0.07257 -0.03658 C 0.08385 -0.01435 0.06059 0.02199 0.08559 0.00856 C 0.08906 0.00116 0.09062 -0.00648 0.09201 -0.01505 C 0.09271 -0.01921 0.09218 -0.02408 0.09357 -0.02801 C 0.09444 -0.03033 0.09687 -0.03102 0.09843 -0.03241 C 0.11979 -0.03033 0.12847 -0.03704 0.11614 -0.01296 C 0.11475 -0.00695 0.11041 0.0037 0.11458 0.01065 C 0.11701 0.01458 0.12222 0.01342 0.12587 0.01504 C 0.1335 0.0118 0.13524 0.0081 0.13715 -0.00208 C 0.13767 -0.00926 0.13489 -0.01852 0.13871 -0.02361 C 0.14653 -0.03403 0.1651 -0.02917 0.1743 -0.02801 C 0.171 -0.00301 0.16007 0.00602 0.15 0.02569 C 0.14722 0.04074 0.14965 0.05509 0.16128 0.06018 C 0.16944 0.05949 0.17778 0.06065 0.18559 0.0581 C 0.18732 0.05764 0.18698 0.05393 0.18715 0.05162 C 0.18906 0.02407 0.18732 0.02129 0.19201 0.00208 C 0.20816 0.00278 0.22448 0.00116 0.24045 0.00417 C 0.24218 0.0044 0.23941 0.00856 0.23871 0.01065 C 0.23715 0.01504 0.23611 0.01991 0.23385 0.02361 C 0.23073 0.0287 0.22587 0.03148 0.22257 0.03657 C 0.21597 0.04676 0.20885 0.05671 0.20173 0.06667 C 0.20121 0.06875 0.20104 0.07129 0.2 0.07315 C 0.19878 0.07569 0.19566 0.07662 0.19514 0.07963 C 0.19288 0.09398 0.20087 0.0956 0.20816 0.09884 C 0.21302 0.09745 0.21805 0.09745 0.22257 0.09467 C 0.22639 0.09236 0.22743 0.08518 0.23073 0.08171 C 0.23628 0.07616 0.23871 0.07616 0.24357 0.07083 C 0.24878 0.06504 0.25156 0.06088 0.25816 0.0581 C 0.25989 0.03704 0.25694 0.03194 0.27257 0.03657 C 0.29201 0.05324 0.28177 0.08148 0.26302 0.08819 C 0.24913 0.10139 0.25625 0.09792 0.24201 0.10092 C 0.23611 0.10486 0.22882 0.10717 0.2243 0.11389 C 0.2217 0.11782 0.21788 0.12685 0.21788 0.12685 C 0.2184 0.13125 0.21736 0.13657 0.21944 0.13981 C 0.2217 0.14329 0.22916 0.14398 0.22916 0.14398 C 0.23889 0.14329 0.24861 0.14444 0.25816 0.1419 C 0.26406 0.14028 0.2684 0.1331 0.2743 0.13125 C 0.28437 0.1243 0.29427 0.12083 0.30486 0.1162 C 0.30694 0.1169 0.30989 0.11597 0.31128 0.11829 C 0.31163 0.11875 0.31458 0.13935 0.31458 0.13981 C 0.31406 0.14398 0.31493 0.14907 0.31302 0.15254 C 0.31163 0.15509 0.3085 0.15347 0.30642 0.15486 C 0.28541 0.16898 0.30503 0.15995 0.29201 0.16551 C 0.28541 0.17129 0.28038 0.18055 0.27587 0.18912 C 0.27361 0.19861 0.26857 0.20555 0.26614 0.21504 C 0.26788 0.22801 0.26805 0.23148 0.27587 0.23866 C 0.28003 0.24676 0.28368 0.25046 0.28559 0.26018 C 0.28507 0.26736 0.28923 0.28912 0.27916 0.29236 C 0.27396 0.29398 0.2684 0.29375 0.26302 0.29467 C 0.25555 0.29583 0.24045 0.29884 0.24045 0.29884 C 0.23437 0.30139 0.22899 0.3037 0.22257 0.30532 C 0.21805 0.30949 0.21597 0.30995 0.21458 0.31829 C 0.21354 0.32454 0.21771 0.33634 0.21302 0.3375 C 0.18663 0.34444 0.1592 0.33912 0.13229 0.33981 C 0.1184 0.3412 0.10434 0.3412 0.09045 0.34398 C 0.07691 0.34676 0.08455 0.35139 0.0743 0.35694 C 0.06875 0.35995 0.06232 0.35972 0.05642 0.36134 C 0.05364 0.37616 0.05677 0.38495 0.06614 0.39352 C 0.0651 0.41967 0.05989 0.44305 0.0743 0.46227 C 0.07743 0.47546 0.06909 0.50532 0.07916 0.50532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4.radikal.ru/i207/1011/b8/d0c4c67f55b8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143" t="13200" r="4667"/>
          <a:stretch/>
        </p:blipFill>
        <p:spPr bwMode="auto">
          <a:xfrm>
            <a:off x="832226" y="1615901"/>
            <a:ext cx="1954997" cy="217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mancusun.net/images/c-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40157"/>
            <a:ext cx="1928826" cy="2376813"/>
          </a:xfrm>
          <a:prstGeom prst="rect">
            <a:avLst/>
          </a:prstGeom>
          <a:noFill/>
        </p:spPr>
      </p:pic>
      <p:pic>
        <p:nvPicPr>
          <p:cNvPr id="4" name="Picture 4" descr="http://s7.rimg.info/6566b2e215eab8808c148648fdee79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786322"/>
            <a:ext cx="1285884" cy="1285884"/>
          </a:xfrm>
          <a:prstGeom prst="rect">
            <a:avLst/>
          </a:prstGeom>
          <a:noFill/>
        </p:spPr>
      </p:pic>
      <p:pic>
        <p:nvPicPr>
          <p:cNvPr id="5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5108" y="1785926"/>
            <a:ext cx="2381250" cy="2095501"/>
          </a:xfrm>
          <a:prstGeom prst="rect">
            <a:avLst/>
          </a:prstGeom>
          <a:noFill/>
        </p:spPr>
      </p:pic>
      <p:pic>
        <p:nvPicPr>
          <p:cNvPr id="6" name="Picture 12" descr="http://www.aujk.de/wbb3/wcf/images/smilies/f%20(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429132"/>
            <a:ext cx="1476375" cy="157162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/54/415/54415804_1264675812_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8395" y="1272286"/>
            <a:ext cx="1325889" cy="1428760"/>
          </a:xfrm>
          <a:prstGeom prst="rect">
            <a:avLst/>
          </a:prstGeom>
          <a:noFill/>
        </p:spPr>
      </p:pic>
      <p:pic>
        <p:nvPicPr>
          <p:cNvPr id="8" name="Picture 2" descr="http://bebiklad.ru/wp-content/uploads/bukva-S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2" b="71233" l="28974" r="90000"/>
                    </a14:imgEffect>
                    <a14:imgEffect>
                      <a14:sharpenSoften amount="50000"/>
                    </a14:imgEffect>
                    <a14:imgEffect>
                      <a14:colorTemperature colorTemp="10125"/>
                    </a14:imgEffect>
                  </a14:imgLayer>
                </a14:imgProps>
              </a:ext>
            </a:extLst>
          </a:blip>
          <a:srcRect l="31290" t="18748" r="28150" b="29694"/>
          <a:stretch/>
        </p:blipFill>
        <p:spPr bwMode="auto">
          <a:xfrm>
            <a:off x="6614087" y="4901028"/>
            <a:ext cx="1228463" cy="11711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19201"/>
            <a:ext cx="53285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Узнай и назови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букву  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Посчитай, сколько здесь букв    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</a:t>
            </a:r>
            <a:endParaRPr lang="ru-RU" b="1" dirty="0">
              <a:ln w="1905"/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5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08" y="1500173"/>
            <a:ext cx="2381250" cy="2095501"/>
          </a:xfrm>
          <a:prstGeom prst="rect">
            <a:avLst/>
          </a:prstGeom>
          <a:noFill/>
        </p:spPr>
      </p:pic>
      <p:pic>
        <p:nvPicPr>
          <p:cNvPr id="6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5041" y="764704"/>
            <a:ext cx="2381250" cy="2095501"/>
          </a:xfrm>
          <a:prstGeom prst="rect">
            <a:avLst/>
          </a:prstGeom>
          <a:noFill/>
        </p:spPr>
      </p:pic>
      <p:pic>
        <p:nvPicPr>
          <p:cNvPr id="7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516544"/>
            <a:ext cx="2381250" cy="2095501"/>
          </a:xfrm>
          <a:prstGeom prst="rect">
            <a:avLst/>
          </a:prstGeom>
          <a:noFill/>
        </p:spPr>
      </p:pic>
      <p:pic>
        <p:nvPicPr>
          <p:cNvPr id="8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581128"/>
            <a:ext cx="2381250" cy="2095501"/>
          </a:xfrm>
          <a:prstGeom prst="rect">
            <a:avLst/>
          </a:prstGeom>
          <a:noFill/>
        </p:spPr>
      </p:pic>
      <p:pic>
        <p:nvPicPr>
          <p:cNvPr id="10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4437112"/>
            <a:ext cx="2381250" cy="2095501"/>
          </a:xfrm>
          <a:prstGeom prst="rect">
            <a:avLst/>
          </a:prstGeom>
          <a:noFill/>
        </p:spPr>
      </p:pic>
      <p:pic>
        <p:nvPicPr>
          <p:cNvPr id="12" name="Picture 2" descr="http://bilder.animiertegifsgratis.de/Animierte-Gifs-Animierten-Buchstaben/Bilder-Buchstaben-Kinder/Gif-Animationen-Gruenen-Buchstaben-Arme-Beine/green-doll-c-let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500174"/>
            <a:ext cx="238125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00808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nstantia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96" y="170080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414338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nstantia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34" y="378904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1084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nstantia" pitchFamily="18" charset="0"/>
              </a:rPr>
              <a:t>А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07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nstantia" pitchFamily="18" charset="0"/>
              </a:rPr>
              <a:t>У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</a:p>
        </p:txBody>
      </p:sp>
      <p:pic>
        <p:nvPicPr>
          <p:cNvPr id="11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27" y="762875"/>
            <a:ext cx="995360" cy="10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099">
            <a:off x="604739" y="3164357"/>
            <a:ext cx="986241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8219" y="80493"/>
            <a:ext cx="436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Произноси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слоги. Звук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выделяй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8 0.01968 C 0.08576 0.01412 0.09201 0.00972 0.09895 0.00672 C 0.10642 -2.22222E-6 0.11493 -0.00139 0.12326 -0.00625 C 0.13038 -0.01041 0.13697 -0.01574 0.14409 -0.01921 C 0.15173 -0.02685 0.16006 -0.03148 0.1684 -0.03842 C 0.17222 -0.04143 0.17725 -0.04028 0.18125 -0.04282 C 0.20625 -0.05879 0.22586 -0.06921 0.25381 -0.07291 C 0.26666 -0.07153 0.27968 -0.07037 0.29253 -0.06852 C 0.30017 -0.06736 0.3151 -0.06203 0.3151 -0.06203 C 0.32274 -0.0581 0.33003 -0.05254 0.33767 -0.0493 C 0.34548 -0.04143 0.35434 -0.0368 0.36354 -0.03194 C 0.3651 -0.02916 0.36666 -0.02616 0.3684 -0.02338 C 0.36996 -0.02106 0.37187 -0.01921 0.37326 -0.0169 C 0.37569 -0.01296 0.37968 -0.00416 0.37968 -0.00416 C 0.37864 0.00579 0.37951 0.01667 0.37638 0.02593 C 0.37552 0.02871 0.37135 0.02616 0.36996 0.02384 C 0.36996 0.02384 0.36597 0.0081 0.3651 0.00463 C 0.36458 0.00255 0.36354 -0.00185 0.36354 -0.00185 C 0.36458 -0.01366 0.36354 -0.01875 0.3684 -0.02778 C 0.37274 -0.03588 0.37847 -0.03657 0.38454 -0.04074 C 0.41267 -0.05949 0.44357 -0.0662 0.47482 -0.06852 C 0.5052 -0.0794 0.53871 -0.0831 0.56996 -0.08588 C 0.61441 -0.09537 0.62083 -0.08935 0.69097 -0.08796 C 0.71163 -0.08125 0.725 -0.06435 0.74097 -0.04699 C 0.74618 -0.0412 0.74826 -0.03495 0.75381 -0.02986 C 0.76024 -0.01713 0.76354 -0.00463 0.76354 0.0108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8 -0.05695 C 0.06961 -0.06782 0.08177 -0.0713 0.08975 -0.08056 C 0.09618 -0.08796 0.09982 -0.09884 0.1059 -0.10625 C 0.10989 -0.11111 0.11441 -0.11482 0.11875 -0.11921 C 0.12291 -0.12338 0.13524 -0.13426 0.13975 -0.13634 C 0.14288 -0.13773 0.1493 -0.14074 0.1493 -0.14074 C 0.15902 -0.14005 0.16875 -0.14051 0.17847 -0.13866 C 0.18645 -0.13727 0.1927 -0.12639 0.20104 -0.12361 C 0.21215 -0.11366 0.20711 -0.11644 0.21545 -0.11273 C 0.221 -0.10185 0.22621 -0.09514 0.23003 -0.08264 C 0.23055 -0.06898 0.2302 -0.05532 0.23159 -0.0419 C 0.23298 -0.02917 0.23767 -0.01875 0.24131 -0.00741 C 0.24479 0.00324 0.246 0.01273 0.25104 0.02268 C 0.25746 0.0493 0.28107 0.05741 0.2993 0.06366 C 0.31458 0.07569 0.30104 0.06736 0.32673 0.07222 C 0.33107 0.07315 0.33975 0.07639 0.33975 0.07639 C 0.3526 0.07569 0.36562 0.07546 0.37847 0.0743 C 0.4026 0.07222 0.42291 0.04444 0.44131 0.02708 C 0.4434 0.02268 0.44531 0.01805 0.44774 0.01412 C 0.45121 0.0088 0.45659 0.00532 0.45902 -0.00093 C 0.47534 -0.04445 0.45225 0.01481 0.47031 -0.02454 C 0.47864 -0.04259 0.4842 -0.06273 0.49288 -0.08056 C 0.4993 -0.11227 0.49114 -0.14699 0.4993 -0.17732 C 0.5026 -0.18935 0.50434 -0.18704 0.51076 -0.19445 C 0.51996 -0.20486 0.53055 -0.21644 0.54131 -0.22454 C 0.54861 -0.23009 0.55781 -0.23218 0.56545 -0.2375 C 0.56875 -0.23681 0.57204 -0.23681 0.57517 -0.23542 C 0.58836 -0.22963 0.58802 -0.20278 0.59461 -0.19028 C 0.59566 -0.17708 0.59618 -0.16412 0.5993 -0.15139 C 0.60104 -0.13357 0.60138 -0.1125 0.6059 -0.0956 C 0.60694 -0.08681 0.60746 -0.07292 0.61076 -0.0632 C 0.61284 -0.05741 0.61579 -0.05208 0.61718 -0.04607 C 0.62118 -0.02963 0.6217 -0.01806 0.63489 -0.00741 C 0.64461 0.00046 0.65451 0.00579 0.66388 0.01412 C 0.66927 0.01898 0.67795 0.01134 0.68333 0.0162 C 0.68645 0.01898 0.68333 0.02616 0.68333 0.03125 " pathEditMode="relative" ptsTypes="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00808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nstantia" pitchFamily="18" charset="0"/>
              </a:rPr>
              <a:t>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2396" y="170080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4143380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nstantia" pitchFamily="18" charset="0"/>
              </a:rPr>
              <a:t>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378904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121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onstantia" pitchFamily="18" charset="0"/>
              </a:rPr>
              <a:t>О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37321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onstantia" pitchFamily="18" charset="0"/>
              </a:rPr>
              <a:t>Ы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27" y="762875"/>
            <a:ext cx="995360" cy="10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Анимация из мира живот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0099">
            <a:off x="604739" y="3164357"/>
            <a:ext cx="986241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5469" y="0"/>
            <a:ext cx="436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Произноси  слоги. Звук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[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]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выделяй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8 0.01968 C 0.08576 0.01412 0.09201 0.00972 0.09895 0.00672 C 0.10642 -2.22222E-6 0.11493 -0.00139 0.12326 -0.00625 C 0.13038 -0.01041 0.13697 -0.01574 0.14409 -0.01921 C 0.15173 -0.02685 0.16006 -0.03148 0.1684 -0.03842 C 0.17222 -0.04143 0.17725 -0.04028 0.18125 -0.04282 C 0.20625 -0.05879 0.22586 -0.06921 0.25381 -0.07291 C 0.26666 -0.07153 0.27968 -0.07037 0.29253 -0.06852 C 0.30017 -0.06736 0.3151 -0.06203 0.3151 -0.06203 C 0.32274 -0.0581 0.33003 -0.05254 0.33767 -0.0493 C 0.34548 -0.04143 0.35434 -0.0368 0.36354 -0.03194 C 0.3651 -0.02916 0.36666 -0.02616 0.3684 -0.02338 C 0.36996 -0.02106 0.37187 -0.01921 0.37326 -0.0169 C 0.37569 -0.01296 0.37968 -0.00416 0.37968 -0.00416 C 0.37864 0.00579 0.37951 0.01667 0.37638 0.02593 C 0.37552 0.02871 0.37135 0.02616 0.36996 0.02384 C 0.36996 0.02384 0.36597 0.0081 0.3651 0.00463 C 0.36458 0.00255 0.36354 -0.00185 0.36354 -0.00185 C 0.36458 -0.01366 0.36354 -0.01875 0.3684 -0.02778 C 0.37274 -0.03588 0.37847 -0.03657 0.38454 -0.04074 C 0.41267 -0.05949 0.44357 -0.0662 0.47482 -0.06852 C 0.5052 -0.0794 0.53871 -0.0831 0.56996 -0.08588 C 0.61441 -0.09537 0.62083 -0.08935 0.69097 -0.08796 C 0.71163 -0.08125 0.725 -0.06435 0.74097 -0.04699 C 0.74618 -0.0412 0.74826 -0.03495 0.75381 -0.02986 C 0.76024 -0.01713 0.76354 -0.00463 0.76354 0.0108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8 -0.05695 C 0.06961 -0.06782 0.08177 -0.0713 0.08975 -0.08056 C 0.09618 -0.08796 0.09982 -0.09884 0.1059 -0.10625 C 0.10989 -0.11111 0.11441 -0.11482 0.11875 -0.11921 C 0.12291 -0.12338 0.13524 -0.13426 0.13975 -0.13634 C 0.14288 -0.13773 0.1493 -0.14074 0.1493 -0.14074 C 0.15902 -0.14005 0.16875 -0.14051 0.17847 -0.13866 C 0.18645 -0.13727 0.1927 -0.12639 0.20104 -0.12361 C 0.21215 -0.11366 0.20711 -0.11644 0.21545 -0.11273 C 0.221 -0.10185 0.22621 -0.09514 0.23003 -0.08264 C 0.23055 -0.06898 0.2302 -0.05532 0.23159 -0.0419 C 0.23298 -0.02917 0.23767 -0.01875 0.24131 -0.00741 C 0.24479 0.00324 0.246 0.01273 0.25104 0.02268 C 0.25746 0.0493 0.28107 0.05741 0.2993 0.06366 C 0.31458 0.07569 0.30104 0.06736 0.32673 0.07222 C 0.33107 0.07315 0.33975 0.07639 0.33975 0.07639 C 0.3526 0.07569 0.36562 0.07546 0.37847 0.0743 C 0.4026 0.07222 0.42291 0.04444 0.44131 0.02708 C 0.4434 0.02268 0.44531 0.01805 0.44774 0.01412 C 0.45121 0.0088 0.45659 0.00532 0.45902 -0.00093 C 0.47534 -0.04445 0.45225 0.01481 0.47031 -0.02454 C 0.47864 -0.04259 0.4842 -0.06273 0.49288 -0.08056 C 0.4993 -0.11227 0.49114 -0.14699 0.4993 -0.17732 C 0.5026 -0.18935 0.50434 -0.18704 0.51076 -0.19445 C 0.51996 -0.20486 0.53055 -0.21644 0.54131 -0.22454 C 0.54861 -0.23009 0.55781 -0.23218 0.56545 -0.2375 C 0.56875 -0.23681 0.57204 -0.23681 0.57517 -0.23542 C 0.58836 -0.22963 0.58802 -0.20278 0.59461 -0.19028 C 0.59566 -0.17708 0.59618 -0.16412 0.5993 -0.15139 C 0.60104 -0.13357 0.60138 -0.1125 0.6059 -0.0956 C 0.60694 -0.08681 0.60746 -0.07292 0.61076 -0.0632 C 0.61284 -0.05741 0.61579 -0.05208 0.61718 -0.04607 C 0.62118 -0.02963 0.6217 -0.01806 0.63489 -0.00741 C 0.64461 0.00046 0.65451 0.00579 0.66388 0.01412 C 0.66927 0.01898 0.67795 0.01134 0.68333 0.0162 C 0.68645 0.01898 0.68333 0.02616 0.68333 0.03125 " pathEditMode="relative" ptsTypes="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64294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</a:p>
          <a:p>
            <a:r>
              <a:rPr lang="ru-RU" b="1" dirty="0" smtClean="0"/>
              <a:t> 	</a:t>
            </a:r>
            <a:r>
              <a:rPr lang="ru-RU" dirty="0" smtClean="0"/>
              <a:t> </a:t>
            </a:r>
            <a:r>
              <a:rPr lang="ru-RU" b="1" dirty="0" smtClean="0"/>
              <a:t>                                          </a:t>
            </a:r>
            <a:endParaRPr lang="ru-RU" dirty="0" smtClean="0"/>
          </a:p>
          <a:p>
            <a:r>
              <a:rPr lang="ru-RU" b="1" dirty="0" smtClean="0"/>
              <a:t>                                                 </a:t>
            </a:r>
            <a:endParaRPr lang="ru-RU" dirty="0" smtClean="0"/>
          </a:p>
          <a:p>
            <a:r>
              <a:rPr lang="ru-RU" b="1" dirty="0" smtClean="0"/>
              <a:t>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 descr="http://static.kinokopilka.tv/system/images/users/avatars/000/705/539/smichenko_original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3143248"/>
            <a:ext cx="144249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ShapeType="1"/>
          </p:cNvSpPr>
          <p:nvPr/>
        </p:nvSpPr>
        <p:spPr bwMode="auto">
          <a:xfrm rot="5400000" flipH="1">
            <a:off x="6893735" y="3607595"/>
            <a:ext cx="1214446" cy="857256"/>
          </a:xfrm>
          <a:prstGeom prst="bentConnector3">
            <a:avLst>
              <a:gd name="adj1" fmla="val 52261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57290" y="1571613"/>
          <a:ext cx="7429552" cy="3500462"/>
        </p:xfrm>
        <a:graphic>
          <a:graphicData uri="http://schemas.openxmlformats.org/drawingml/2006/table">
            <a:tbl>
              <a:tblPr/>
              <a:tblGrid>
                <a:gridCol w="7429552"/>
              </a:tblGrid>
              <a:tr h="3500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2350770" algn="ctr"/>
                        </a:tabLst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4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ыс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tabLst>
                          <a:tab pos="2350770" algn="ctr"/>
                        </a:tabLst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у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ас        </a:t>
                      </a:r>
                      <a:endParaRPr lang="ru-RU" sz="4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ос                       </a:t>
                      </a:r>
                      <a:r>
                        <a:rPr lang="ru-RU" sz="4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ас                               </a:t>
                      </a:r>
                      <a:r>
                        <a:rPr lang="ru-RU" sz="4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ус</a:t>
                      </a:r>
                      <a:endParaRPr lang="ru-RU" sz="4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</a:t>
                      </a:r>
                      <a:r>
                        <a:rPr lang="ru-RU" sz="4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ыс</a:t>
                      </a:r>
                      <a:r>
                        <a:rPr lang="ru-RU" sz="4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13" name="AutoShape 9"/>
          <p:cNvSpPr>
            <a:spLocks noChangeShapeType="1"/>
          </p:cNvSpPr>
          <p:nvPr/>
        </p:nvSpPr>
        <p:spPr bwMode="auto">
          <a:xfrm rot="10800000" flipV="1">
            <a:off x="2857488" y="2857496"/>
            <a:ext cx="928694" cy="571504"/>
          </a:xfrm>
          <a:prstGeom prst="bentConnector3">
            <a:avLst>
              <a:gd name="adj1" fmla="val 14857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/>
          <p:cNvSpPr>
            <a:spLocks noChangeShapeType="1"/>
          </p:cNvSpPr>
          <p:nvPr/>
        </p:nvSpPr>
        <p:spPr bwMode="auto">
          <a:xfrm rot="10800000" flipH="1" flipV="1">
            <a:off x="6286512" y="2857496"/>
            <a:ext cx="785818" cy="571504"/>
          </a:xfrm>
          <a:prstGeom prst="bentConnector3">
            <a:avLst>
              <a:gd name="adj1" fmla="val 7141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/>
          <p:cNvSpPr>
            <a:spLocks noChangeShapeType="1"/>
          </p:cNvSpPr>
          <p:nvPr/>
        </p:nvSpPr>
        <p:spPr bwMode="auto">
          <a:xfrm flipV="1">
            <a:off x="3714744" y="2285992"/>
            <a:ext cx="1071570" cy="571504"/>
          </a:xfrm>
          <a:prstGeom prst="bentConnector3">
            <a:avLst>
              <a:gd name="adj1" fmla="val 82597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/>
          <p:cNvSpPr>
            <a:spLocks noChangeShapeType="1"/>
          </p:cNvSpPr>
          <p:nvPr/>
        </p:nvSpPr>
        <p:spPr bwMode="auto">
          <a:xfrm rot="5400000" flipH="1" flipV="1">
            <a:off x="1951654" y="3549017"/>
            <a:ext cx="1025852" cy="785819"/>
          </a:xfrm>
          <a:prstGeom prst="bentConnector3">
            <a:avLst>
              <a:gd name="adj1" fmla="val 3999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/>
          <p:cNvSpPr>
            <a:spLocks noChangeShapeType="1"/>
          </p:cNvSpPr>
          <p:nvPr/>
        </p:nvSpPr>
        <p:spPr bwMode="auto">
          <a:xfrm>
            <a:off x="4643438" y="2285992"/>
            <a:ext cx="1714512" cy="571504"/>
          </a:xfrm>
          <a:prstGeom prst="bentConnector3">
            <a:avLst>
              <a:gd name="adj1" fmla="val 52729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Волна 18"/>
          <p:cNvSpPr/>
          <p:nvPr/>
        </p:nvSpPr>
        <p:spPr>
          <a:xfrm rot="10800000" flipH="1" flipV="1">
            <a:off x="1285852" y="5357826"/>
            <a:ext cx="6858048" cy="1214446"/>
          </a:xfrm>
          <a:prstGeom prst="wave">
            <a:avLst>
              <a:gd name="adj1" fmla="val 12500"/>
              <a:gd name="adj2" fmla="val 3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          «Прошагай» вместе с человечком  по ступенькам,   произнося слоги   в заданной последовательности</a:t>
            </a:r>
            <a:endParaRPr lang="ru-RU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1472" y="457200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29586" y="464344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519" name="Picture 15" descr="http://im2-tub-ru.yandex.net/i?id=241520109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3" name="Picture 19" descr="http://www.inglene.dk/billed.asp?PrivatBilled=71466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57166"/>
            <a:ext cx="1097884" cy="1042992"/>
          </a:xfrm>
          <a:prstGeom prst="rect">
            <a:avLst/>
          </a:prstGeom>
          <a:noFill/>
        </p:spPr>
      </p:pic>
      <p:pic>
        <p:nvPicPr>
          <p:cNvPr id="16" name="Picture 2" descr="http://smiles24.ru/data/smiles/anime-flagi-3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91130">
            <a:off x="4801174" y="808854"/>
            <a:ext cx="1044235" cy="969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1754 -0.00903 0.0309 -0.03102 0.04931 -0.03704 C 0.06129 -0.04745 0.07292 -0.05787 0.08542 -0.06551 C 0.09861 -0.06435 0.12709 -0.06782 0.13959 -0.05417 C 0.14497 -0.04144 0.14618 -0.03565 0.14618 -0.01991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185</Words>
  <Application>Microsoft Office PowerPoint</Application>
  <PresentationFormat>Экран (4:3)</PresentationFormat>
  <Paragraphs>62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Автоматизация звука С в слогах</vt:lpstr>
      <vt:lpstr>Презентация PowerPoint</vt:lpstr>
      <vt:lpstr>Произноси отрывисто звук   [С]</vt:lpstr>
      <vt:lpstr>Презентация PowerPoint</vt:lpstr>
      <vt:lpstr>Презентация PowerPoint</vt:lpstr>
      <vt:lpstr>Посчитай, сколько здесь букв   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Int7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1</cp:lastModifiedBy>
  <cp:revision>31</cp:revision>
  <dcterms:created xsi:type="dcterms:W3CDTF">2014-02-26T06:19:55Z</dcterms:created>
  <dcterms:modified xsi:type="dcterms:W3CDTF">2016-01-31T18:05:21Z</dcterms:modified>
</cp:coreProperties>
</file>