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8F41-D4B9-4AF2-AB1F-0A3EC28EDD3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B21B2-A9E5-483B-A7C9-2495110E0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5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Ша-шо</a:t>
            </a:r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5FA978-7216-45FE-9D99-726E3E023BFC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21B2-A9E5-483B-A7C9-2495110E0C4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38B4-DA4E-45E7-809B-25692A7A856A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0163-594B-403D-8EA5-A98C3BA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Ш в слогах, словах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1"/>
            <a:ext cx="8686800" cy="64294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Положение органов речи при произнесении звука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ш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 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logoped.ru/images/profili-sh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2357430"/>
            <a:ext cx="3286148" cy="381193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75" name="Полилиния 74"/>
          <p:cNvSpPr/>
          <p:nvPr/>
        </p:nvSpPr>
        <p:spPr>
          <a:xfrm>
            <a:off x="3796748" y="3717235"/>
            <a:ext cx="2604052" cy="2266122"/>
          </a:xfrm>
          <a:custGeom>
            <a:avLst/>
            <a:gdLst>
              <a:gd name="connsiteX0" fmla="*/ 2604052 w 2604052"/>
              <a:gd name="connsiteY0" fmla="*/ 2266122 h 2266122"/>
              <a:gd name="connsiteX1" fmla="*/ 2584174 w 2604052"/>
              <a:gd name="connsiteY1" fmla="*/ 2206487 h 2266122"/>
              <a:gd name="connsiteX2" fmla="*/ 2544417 w 2604052"/>
              <a:gd name="connsiteY2" fmla="*/ 2146852 h 2266122"/>
              <a:gd name="connsiteX3" fmla="*/ 2524539 w 2604052"/>
              <a:gd name="connsiteY3" fmla="*/ 2027582 h 2266122"/>
              <a:gd name="connsiteX4" fmla="*/ 2484782 w 2604052"/>
              <a:gd name="connsiteY4" fmla="*/ 1908313 h 2266122"/>
              <a:gd name="connsiteX5" fmla="*/ 2464904 w 2604052"/>
              <a:gd name="connsiteY5" fmla="*/ 1391478 h 2266122"/>
              <a:gd name="connsiteX6" fmla="*/ 2445026 w 2604052"/>
              <a:gd name="connsiteY6" fmla="*/ 1292087 h 2266122"/>
              <a:gd name="connsiteX7" fmla="*/ 2405269 w 2604052"/>
              <a:gd name="connsiteY7" fmla="*/ 1013791 h 2266122"/>
              <a:gd name="connsiteX8" fmla="*/ 2365513 w 2604052"/>
              <a:gd name="connsiteY8" fmla="*/ 874643 h 2266122"/>
              <a:gd name="connsiteX9" fmla="*/ 2325756 w 2604052"/>
              <a:gd name="connsiteY9" fmla="*/ 675861 h 2266122"/>
              <a:gd name="connsiteX10" fmla="*/ 2246243 w 2604052"/>
              <a:gd name="connsiteY10" fmla="*/ 556591 h 2266122"/>
              <a:gd name="connsiteX11" fmla="*/ 2206487 w 2604052"/>
              <a:gd name="connsiteY11" fmla="*/ 496956 h 2266122"/>
              <a:gd name="connsiteX12" fmla="*/ 2146852 w 2604052"/>
              <a:gd name="connsiteY12" fmla="*/ 417443 h 2266122"/>
              <a:gd name="connsiteX13" fmla="*/ 2047461 w 2604052"/>
              <a:gd name="connsiteY13" fmla="*/ 298174 h 2266122"/>
              <a:gd name="connsiteX14" fmla="*/ 2007704 w 2604052"/>
              <a:gd name="connsiteY14" fmla="*/ 238539 h 2266122"/>
              <a:gd name="connsiteX15" fmla="*/ 1808922 w 2604052"/>
              <a:gd name="connsiteY15" fmla="*/ 119269 h 2266122"/>
              <a:gd name="connsiteX16" fmla="*/ 1669774 w 2604052"/>
              <a:gd name="connsiteY16" fmla="*/ 39756 h 2266122"/>
              <a:gd name="connsiteX17" fmla="*/ 1490869 w 2604052"/>
              <a:gd name="connsiteY17" fmla="*/ 0 h 2266122"/>
              <a:gd name="connsiteX18" fmla="*/ 1371600 w 2604052"/>
              <a:gd name="connsiteY18" fmla="*/ 19878 h 2266122"/>
              <a:gd name="connsiteX19" fmla="*/ 1252330 w 2604052"/>
              <a:gd name="connsiteY19" fmla="*/ 59635 h 2266122"/>
              <a:gd name="connsiteX20" fmla="*/ 1113182 w 2604052"/>
              <a:gd name="connsiteY20" fmla="*/ 79513 h 2266122"/>
              <a:gd name="connsiteX21" fmla="*/ 934278 w 2604052"/>
              <a:gd name="connsiteY21" fmla="*/ 178904 h 2266122"/>
              <a:gd name="connsiteX22" fmla="*/ 834887 w 2604052"/>
              <a:gd name="connsiteY22" fmla="*/ 298174 h 2266122"/>
              <a:gd name="connsiteX23" fmla="*/ 795130 w 2604052"/>
              <a:gd name="connsiteY23" fmla="*/ 357808 h 2266122"/>
              <a:gd name="connsiteX24" fmla="*/ 675861 w 2604052"/>
              <a:gd name="connsiteY24" fmla="*/ 457200 h 2266122"/>
              <a:gd name="connsiteX25" fmla="*/ 596348 w 2604052"/>
              <a:gd name="connsiteY25" fmla="*/ 477078 h 2266122"/>
              <a:gd name="connsiteX26" fmla="*/ 258417 w 2604052"/>
              <a:gd name="connsiteY26" fmla="*/ 457200 h 2266122"/>
              <a:gd name="connsiteX27" fmla="*/ 178904 w 2604052"/>
              <a:gd name="connsiteY27" fmla="*/ 417443 h 2266122"/>
              <a:gd name="connsiteX28" fmla="*/ 19878 w 2604052"/>
              <a:gd name="connsiteY28" fmla="*/ 337930 h 2266122"/>
              <a:gd name="connsiteX29" fmla="*/ 19878 w 2604052"/>
              <a:gd name="connsiteY29" fmla="*/ 357808 h 2266122"/>
              <a:gd name="connsiteX30" fmla="*/ 0 w 2604052"/>
              <a:gd name="connsiteY30" fmla="*/ 298174 h 2266122"/>
              <a:gd name="connsiteX31" fmla="*/ 139148 w 2604052"/>
              <a:gd name="connsiteY31" fmla="*/ 278295 h 2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04052" h="2266122">
                <a:moveTo>
                  <a:pt x="2604052" y="2266122"/>
                </a:moveTo>
                <a:cubicBezTo>
                  <a:pt x="2597426" y="2246244"/>
                  <a:pt x="2593545" y="2225228"/>
                  <a:pt x="2584174" y="2206487"/>
                </a:cubicBezTo>
                <a:cubicBezTo>
                  <a:pt x="2573490" y="2185118"/>
                  <a:pt x="2551972" y="2169517"/>
                  <a:pt x="2544417" y="2146852"/>
                </a:cubicBezTo>
                <a:cubicBezTo>
                  <a:pt x="2531671" y="2108615"/>
                  <a:pt x="2534314" y="2066684"/>
                  <a:pt x="2524539" y="2027582"/>
                </a:cubicBezTo>
                <a:cubicBezTo>
                  <a:pt x="2514375" y="1986926"/>
                  <a:pt x="2484782" y="1908313"/>
                  <a:pt x="2484782" y="1908313"/>
                </a:cubicBezTo>
                <a:cubicBezTo>
                  <a:pt x="2478156" y="1736035"/>
                  <a:pt x="2476004" y="1563526"/>
                  <a:pt x="2464904" y="1391478"/>
                </a:cubicBezTo>
                <a:cubicBezTo>
                  <a:pt x="2462729" y="1357762"/>
                  <a:pt x="2450163" y="1325481"/>
                  <a:pt x="2445026" y="1292087"/>
                </a:cubicBezTo>
                <a:cubicBezTo>
                  <a:pt x="2420593" y="1133272"/>
                  <a:pt x="2433595" y="1155422"/>
                  <a:pt x="2405269" y="1013791"/>
                </a:cubicBezTo>
                <a:cubicBezTo>
                  <a:pt x="2343384" y="704370"/>
                  <a:pt x="2422350" y="1120937"/>
                  <a:pt x="2365513" y="874643"/>
                </a:cubicBezTo>
                <a:cubicBezTo>
                  <a:pt x="2350319" y="808801"/>
                  <a:pt x="2363239" y="732085"/>
                  <a:pt x="2325756" y="675861"/>
                </a:cubicBezTo>
                <a:lnTo>
                  <a:pt x="2246243" y="556591"/>
                </a:lnTo>
                <a:cubicBezTo>
                  <a:pt x="2232991" y="536713"/>
                  <a:pt x="2220821" y="516068"/>
                  <a:pt x="2206487" y="496956"/>
                </a:cubicBezTo>
                <a:lnTo>
                  <a:pt x="2146852" y="417443"/>
                </a:lnTo>
                <a:cubicBezTo>
                  <a:pt x="2108886" y="303544"/>
                  <a:pt x="2155771" y="406483"/>
                  <a:pt x="2047461" y="298174"/>
                </a:cubicBezTo>
                <a:cubicBezTo>
                  <a:pt x="2030568" y="281281"/>
                  <a:pt x="2025684" y="254271"/>
                  <a:pt x="2007704" y="238539"/>
                </a:cubicBezTo>
                <a:cubicBezTo>
                  <a:pt x="1916173" y="158450"/>
                  <a:pt x="1898678" y="170558"/>
                  <a:pt x="1808922" y="119269"/>
                </a:cubicBezTo>
                <a:cubicBezTo>
                  <a:pt x="1709112" y="62235"/>
                  <a:pt x="1789904" y="91241"/>
                  <a:pt x="1669774" y="39756"/>
                </a:cubicBezTo>
                <a:cubicBezTo>
                  <a:pt x="1607494" y="13064"/>
                  <a:pt x="1562345" y="11913"/>
                  <a:pt x="1490869" y="0"/>
                </a:cubicBezTo>
                <a:cubicBezTo>
                  <a:pt x="1451113" y="6626"/>
                  <a:pt x="1410701" y="10103"/>
                  <a:pt x="1371600" y="19878"/>
                </a:cubicBezTo>
                <a:cubicBezTo>
                  <a:pt x="1330944" y="30042"/>
                  <a:pt x="1293816" y="53709"/>
                  <a:pt x="1252330" y="59635"/>
                </a:cubicBezTo>
                <a:lnTo>
                  <a:pt x="1113182" y="79513"/>
                </a:lnTo>
                <a:cubicBezTo>
                  <a:pt x="976479" y="170649"/>
                  <a:pt x="1039242" y="143916"/>
                  <a:pt x="934278" y="178904"/>
                </a:cubicBezTo>
                <a:cubicBezTo>
                  <a:pt x="835580" y="326954"/>
                  <a:pt x="962424" y="145132"/>
                  <a:pt x="834887" y="298174"/>
                </a:cubicBezTo>
                <a:cubicBezTo>
                  <a:pt x="819593" y="316527"/>
                  <a:pt x="810424" y="339455"/>
                  <a:pt x="795130" y="357808"/>
                </a:cubicBezTo>
                <a:cubicBezTo>
                  <a:pt x="768597" y="389647"/>
                  <a:pt x="716398" y="439827"/>
                  <a:pt x="675861" y="457200"/>
                </a:cubicBezTo>
                <a:cubicBezTo>
                  <a:pt x="650750" y="467962"/>
                  <a:pt x="622852" y="470452"/>
                  <a:pt x="596348" y="477078"/>
                </a:cubicBezTo>
                <a:cubicBezTo>
                  <a:pt x="483704" y="470452"/>
                  <a:pt x="370121" y="473158"/>
                  <a:pt x="258417" y="457200"/>
                </a:cubicBezTo>
                <a:cubicBezTo>
                  <a:pt x="229082" y="453009"/>
                  <a:pt x="204808" y="431834"/>
                  <a:pt x="178904" y="417443"/>
                </a:cubicBezTo>
                <a:cubicBezTo>
                  <a:pt x="38075" y="339204"/>
                  <a:pt x="128895" y="374268"/>
                  <a:pt x="19878" y="337930"/>
                </a:cubicBezTo>
                <a:cubicBezTo>
                  <a:pt x="61882" y="589958"/>
                  <a:pt x="33769" y="413372"/>
                  <a:pt x="19878" y="357808"/>
                </a:cubicBezTo>
                <a:cubicBezTo>
                  <a:pt x="14796" y="337480"/>
                  <a:pt x="6626" y="318052"/>
                  <a:pt x="0" y="298174"/>
                </a:cubicBezTo>
                <a:cubicBezTo>
                  <a:pt x="84779" y="269913"/>
                  <a:pt x="38681" y="278295"/>
                  <a:pt x="139148" y="278295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285720" y="3143248"/>
            <a:ext cx="2500330" cy="1428760"/>
          </a:xfrm>
          <a:prstGeom prst="wedgeEllipseCallout">
            <a:avLst>
              <a:gd name="adj1" fmla="val 88307"/>
              <a:gd name="adj2" fmla="val 144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ш- ш -ш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2">
            <a:lum bright="-3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503" t="40478" r="18276" b="14117"/>
          <a:stretch/>
        </p:blipFill>
        <p:spPr bwMode="auto">
          <a:xfrm>
            <a:off x="-108520" y="980728"/>
            <a:ext cx="9145016" cy="5760640"/>
          </a:xfrm>
          <a:prstGeom prst="rect">
            <a:avLst/>
          </a:prstGeom>
          <a:solidFill>
            <a:srgbClr val="FFFF00">
              <a:alpha val="9100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s3.rimg.info/7125ae74e856c84bc34d659ee9eee65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971804" flipH="1">
            <a:off x="5316008" y="5142935"/>
            <a:ext cx="1515391" cy="952500"/>
          </a:xfrm>
          <a:prstGeom prst="rect">
            <a:avLst/>
          </a:prstGeom>
          <a:noFill/>
        </p:spPr>
      </p:pic>
      <p:pic>
        <p:nvPicPr>
          <p:cNvPr id="12298" name="Picture 10" descr="http://www.gif-anime-gratuit.com/gif-anime-gratuit/animaux/serpents/serpant0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321773" y="620688"/>
            <a:ext cx="1615578" cy="1584176"/>
          </a:xfrm>
          <a:prstGeom prst="rect">
            <a:avLst/>
          </a:prstGeom>
          <a:noFill/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9534" y="0"/>
            <a:ext cx="9144000" cy="980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Помоги змейке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добраться до своего домика.  Двигаясь по дорожке произноси отчётливо: 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Ш-Ш-Ш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слышу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я:        Ползет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шипит, собой шуршит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Приползла на луг змея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Шш-шш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не шурши!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Box 18"/>
          <p:cNvSpPr txBox="1">
            <a:spLocks noChangeArrowheads="1"/>
          </p:cNvSpPr>
          <p:nvPr/>
        </p:nvSpPr>
        <p:spPr bwMode="auto">
          <a:xfrm>
            <a:off x="5572131" y="5732463"/>
            <a:ext cx="2960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Гусь шипит на девочку. </a:t>
            </a:r>
          </a:p>
          <a:p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Как шипит гусь?</a:t>
            </a:r>
          </a:p>
        </p:txBody>
      </p:sp>
      <p:pic>
        <p:nvPicPr>
          <p:cNvPr id="24" name="Picture 4" descr="Детские фоны для коллажей: Сказочны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28"/>
          <a:stretch/>
        </p:blipFill>
        <p:spPr bwMode="auto">
          <a:xfrm>
            <a:off x="-16367" y="10742"/>
            <a:ext cx="9150968" cy="68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Анимация Птицы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30" y="4357694"/>
            <a:ext cx="1648569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Выноска-облако 30"/>
          <p:cNvSpPr/>
          <p:nvPr/>
        </p:nvSpPr>
        <p:spPr>
          <a:xfrm>
            <a:off x="6929454" y="6858000"/>
            <a:ext cx="914400" cy="61264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-облако 31"/>
          <p:cNvSpPr/>
          <p:nvPr/>
        </p:nvSpPr>
        <p:spPr>
          <a:xfrm>
            <a:off x="4857752" y="3643314"/>
            <a:ext cx="1357322" cy="571504"/>
          </a:xfrm>
          <a:prstGeom prst="cloudCallout">
            <a:avLst>
              <a:gd name="adj1" fmla="val 107428"/>
              <a:gd name="adj2" fmla="val 6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ОШ</a:t>
            </a:r>
          </a:p>
        </p:txBody>
      </p:sp>
      <p:sp>
        <p:nvSpPr>
          <p:cNvPr id="33" name="Выноска-облако 32"/>
          <p:cNvSpPr/>
          <p:nvPr/>
        </p:nvSpPr>
        <p:spPr>
          <a:xfrm>
            <a:off x="0" y="285728"/>
            <a:ext cx="1428728" cy="684086"/>
          </a:xfrm>
          <a:prstGeom prst="cloudCallout">
            <a:avLst>
              <a:gd name="adj1" fmla="val 33340"/>
              <a:gd name="adj2" fmla="val 15659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УШ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4" name="Выноска-облако 33"/>
          <p:cNvSpPr/>
          <p:nvPr/>
        </p:nvSpPr>
        <p:spPr>
          <a:xfrm>
            <a:off x="0" y="1500174"/>
            <a:ext cx="1143008" cy="928694"/>
          </a:xfrm>
          <a:prstGeom prst="cloudCallout">
            <a:avLst>
              <a:gd name="adj1" fmla="val 68297"/>
              <a:gd name="adj2" fmla="val 1046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ЕШ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5" name="Выноска-облако 34"/>
          <p:cNvSpPr/>
          <p:nvPr/>
        </p:nvSpPr>
        <p:spPr>
          <a:xfrm>
            <a:off x="0" y="2500306"/>
            <a:ext cx="1285852" cy="1000156"/>
          </a:xfrm>
          <a:prstGeom prst="cloudCallout">
            <a:avLst>
              <a:gd name="adj1" fmla="val 171470"/>
              <a:gd name="adj2" fmla="val 1064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ИШ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6" name="Выноска-облако 35"/>
          <p:cNvSpPr/>
          <p:nvPr/>
        </p:nvSpPr>
        <p:spPr>
          <a:xfrm>
            <a:off x="7429520" y="2714620"/>
            <a:ext cx="1385926" cy="612648"/>
          </a:xfrm>
          <a:prstGeom prst="cloudCallout">
            <a:avLst>
              <a:gd name="adj1" fmla="val -55616"/>
              <a:gd name="adj2" fmla="val 1338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ШО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7" name="Выноска-облако 36"/>
          <p:cNvSpPr/>
          <p:nvPr/>
        </p:nvSpPr>
        <p:spPr>
          <a:xfrm>
            <a:off x="1500166" y="1142984"/>
            <a:ext cx="1285884" cy="928670"/>
          </a:xfrm>
          <a:prstGeom prst="cloudCallout">
            <a:avLst>
              <a:gd name="adj1" fmla="val 40037"/>
              <a:gd name="adj2" fmla="val 17281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ОШ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8" name="Выноска-облако 37"/>
          <p:cNvSpPr/>
          <p:nvPr/>
        </p:nvSpPr>
        <p:spPr>
          <a:xfrm>
            <a:off x="11287172" y="5857892"/>
            <a:ext cx="1500198" cy="785818"/>
          </a:xfrm>
          <a:prstGeom prst="cloudCallout">
            <a:avLst>
              <a:gd name="adj1" fmla="val -40709"/>
              <a:gd name="adj2" fmla="val 928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ША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Выноска-облако 38"/>
          <p:cNvSpPr/>
          <p:nvPr/>
        </p:nvSpPr>
        <p:spPr>
          <a:xfrm>
            <a:off x="6858016" y="1928802"/>
            <a:ext cx="1271590" cy="755524"/>
          </a:xfrm>
          <a:prstGeom prst="cloudCallout">
            <a:avLst>
              <a:gd name="adj1" fmla="val -66485"/>
              <a:gd name="adj2" fmla="val 1663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ШУ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0" name="Выноска-облако 39"/>
          <p:cNvSpPr/>
          <p:nvPr/>
        </p:nvSpPr>
        <p:spPr>
          <a:xfrm>
            <a:off x="5143504" y="1714488"/>
            <a:ext cx="1271590" cy="612648"/>
          </a:xfrm>
          <a:prstGeom prst="cloudCallout">
            <a:avLst>
              <a:gd name="adj1" fmla="val 61776"/>
              <a:gd name="adj2" fmla="val 2052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ШИ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1" name="Picture 4" descr="Анимашки Дети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857488" y="1643050"/>
            <a:ext cx="2118434" cy="23944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23124" y="5693010"/>
            <a:ext cx="4271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как ругается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сердитый гусь. Длительно произноси звук </a:t>
            </a:r>
            <a:r>
              <a:rPr lang="en-US" b="1" dirty="0" smtClean="0">
                <a:solidFill>
                  <a:srgbClr val="FFFF00"/>
                </a:solidFill>
                <a:latin typeface="Constantia" pitchFamily="18" charset="0"/>
              </a:rPr>
              <a:t>[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Ш</a:t>
            </a:r>
            <a:r>
              <a:rPr lang="en-US" b="1" dirty="0" smtClean="0">
                <a:solidFill>
                  <a:srgbClr val="FFFF00"/>
                </a:solidFill>
                <a:latin typeface="Constantia" pitchFamily="18" charset="0"/>
              </a:rPr>
              <a:t>]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71744"/>
            <a:ext cx="9144000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350770" algn="ctr"/>
              </a:tabLs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ыш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</a:p>
          <a:p>
            <a:pPr>
              <a:tabLst>
                <a:tab pos="2350770" algn="ctr"/>
              </a:tabLs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уш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уш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</a:t>
            </a:r>
            <a:endParaRPr lang="ru-RU" sz="40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714876" y="3214686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5400000">
            <a:off x="4250529" y="3607595"/>
            <a:ext cx="857256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643570" y="3786190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5400000">
            <a:off x="6929454" y="4643446"/>
            <a:ext cx="857256" cy="2857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5400000">
            <a:off x="2696164" y="4747188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786182" y="3857628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72264" y="435769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215206" y="507207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928926" y="435769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285984" y="507207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 rot="5400000">
            <a:off x="3544199" y="4099611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 rot="5400000">
            <a:off x="6115968" y="4028173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 rot="5400000">
            <a:off x="5187274" y="3528107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www.shokoladnica.com.ua/assets/images/new_folder_19/animated%20song%207787675655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4214818"/>
            <a:ext cx="1357322" cy="1466851"/>
          </a:xfrm>
          <a:prstGeom prst="rect">
            <a:avLst/>
          </a:prstGeom>
          <a:noFill/>
        </p:spPr>
      </p:pic>
      <p:pic>
        <p:nvPicPr>
          <p:cNvPr id="63492" name="Picture 4" descr="http://chelgorka.ru/wp-content/uploads/2012/10/bluesno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</p:spPr>
      </p:pic>
      <p:pic>
        <p:nvPicPr>
          <p:cNvPr id="38" name="Picture 8" descr="http://www.mamarocks.com/moon1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19215">
            <a:off x="6643702" y="571480"/>
            <a:ext cx="1285419" cy="1214446"/>
          </a:xfrm>
          <a:prstGeom prst="rect">
            <a:avLst/>
          </a:prstGeom>
          <a:noFill/>
        </p:spPr>
      </p:pic>
      <p:pic>
        <p:nvPicPr>
          <p:cNvPr id="39" name="Picture 4" descr="http://i49.carguru.ru/26/19/41926/58/823958/0.jpeg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71472" y="6000768"/>
            <a:ext cx="8143932" cy="85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Помоги змейке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Шипелочке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попасть на сцену  к любимому  певцу Шипу.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3" name="Picture 6" descr="http://www.auburn.edu/academic/education/reading_genie/odysseys/snak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142984"/>
            <a:ext cx="1643074" cy="1718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71744"/>
            <a:ext cx="9144000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350770" algn="ctr"/>
              </a:tabLs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ыш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</a:p>
          <a:p>
            <a:pPr>
              <a:tabLst>
                <a:tab pos="2350770" algn="ctr"/>
              </a:tabLs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уш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аш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уш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</a:t>
            </a:r>
            <a:endParaRPr lang="ru-RU" sz="40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714876" y="3214686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5400000">
            <a:off x="4321967" y="3536157"/>
            <a:ext cx="857256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643570" y="3786190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5400000">
            <a:off x="6929454" y="4643446"/>
            <a:ext cx="857256" cy="2857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5400000">
            <a:off x="2696164" y="4747188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786182" y="3857628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72264" y="435769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215206" y="507207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928926" y="435769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285984" y="507207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 rot="5400000">
            <a:off x="3544199" y="4099611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 rot="5400000">
            <a:off x="6115968" y="4028173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 rot="5400000">
            <a:off x="5187274" y="3528107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492" name="Picture 4" descr="http://chelgorka.ru/wp-content/uploads/2012/10/bluesno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</p:spPr>
      </p:pic>
      <p:pic>
        <p:nvPicPr>
          <p:cNvPr id="38" name="Picture 8" descr="http://www.mamarocks.com/moon1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9215">
            <a:off x="6643702" y="571480"/>
            <a:ext cx="1285419" cy="1214446"/>
          </a:xfrm>
          <a:prstGeom prst="rect">
            <a:avLst/>
          </a:prstGeom>
          <a:noFill/>
        </p:spPr>
      </p:pic>
      <p:pic>
        <p:nvPicPr>
          <p:cNvPr id="39" name="Picture 4" descr="http://i49.carguru.ru/26/19/41926/58/823958/0.jpeg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71472" y="6000768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Помоги змейке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Шипелочке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  пройти  ступеньки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5" name="Picture 10" descr="http://www.gif-anime-gratuit.com/gif-anime-gratuit/animaux/serpents/serpant0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183137"/>
            <a:ext cx="1357322" cy="1156674"/>
          </a:xfrm>
          <a:prstGeom prst="rect">
            <a:avLst/>
          </a:prstGeom>
          <a:noFill/>
        </p:spPr>
      </p:pic>
      <p:pic>
        <p:nvPicPr>
          <p:cNvPr id="28" name="Picture 10" descr="http://www.gif-anime-gratuit.com/gif-anime-gratuit/animaux/serpents/serpant0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4500570"/>
            <a:ext cx="1357322" cy="1156674"/>
          </a:xfrm>
          <a:prstGeom prst="rect">
            <a:avLst/>
          </a:prstGeom>
          <a:noFill/>
        </p:spPr>
      </p:pic>
      <p:pic>
        <p:nvPicPr>
          <p:cNvPr id="29" name="Picture 10" descr="http://www.gif-anime-gratuit.com/gif-anime-gratuit/animaux/serpents/serpant0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672246"/>
            <a:ext cx="1285884" cy="1095797"/>
          </a:xfrm>
          <a:prstGeom prst="rect">
            <a:avLst/>
          </a:prstGeom>
          <a:noFill/>
        </p:spPr>
      </p:pic>
      <p:pic>
        <p:nvPicPr>
          <p:cNvPr id="23" name="Picture 8" descr="http://www.mamarocks.com/moon1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9215">
            <a:off x="6606329" y="549459"/>
            <a:ext cx="128541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500306"/>
            <a:ext cx="764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50770" algn="ctr"/>
              </a:tabLs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шо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</a:p>
          <a:p>
            <a:pPr>
              <a:tabLst>
                <a:tab pos="2350770" algn="ctr"/>
              </a:tabLs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ши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ша        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ша 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шу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шу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</a:t>
            </a:r>
            <a:r>
              <a:rPr lang="ru-RU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ши</a:t>
            </a:r>
            <a:endParaRPr lang="ru-RU" sz="4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</a:t>
            </a:r>
            <a:endParaRPr lang="ru-RU" sz="40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714876" y="3214686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5400000">
            <a:off x="4321967" y="3536157"/>
            <a:ext cx="857256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643570" y="3786190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5400000">
            <a:off x="7000892" y="4572008"/>
            <a:ext cx="857256" cy="2857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5400000">
            <a:off x="2696164" y="4747188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786182" y="3857628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72264" y="4286256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429520" y="4929198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928926" y="4357694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214546" y="5000636"/>
            <a:ext cx="91440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 rot="5400000">
            <a:off x="3544199" y="4099611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 rot="5400000">
            <a:off x="6115968" y="4028173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 rot="5400000">
            <a:off x="5187274" y="3528107"/>
            <a:ext cx="705106" cy="221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8" descr="http://img1.liveinternet.ru/images/attach/c/7/95/183/95183229_waz1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924">
            <a:off x="159942" y="4313410"/>
            <a:ext cx="1714512" cy="1632869"/>
          </a:xfrm>
          <a:prstGeom prst="rect">
            <a:avLst/>
          </a:prstGeom>
          <a:noFill/>
        </p:spPr>
      </p:pic>
      <p:pic>
        <p:nvPicPr>
          <p:cNvPr id="31" name="Picture 15" descr="http://im2-tub-ru.yandex.net/i?id=241520109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6" descr="http://www.albayalde.net/images/so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44042">
            <a:off x="410792" y="106595"/>
            <a:ext cx="2441321" cy="2278568"/>
          </a:xfrm>
          <a:prstGeom prst="rect">
            <a:avLst/>
          </a:prstGeom>
          <a:noFill/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0" y="6072206"/>
            <a:ext cx="9144000" cy="785794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Помоги змейке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Шипелочке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проползти по ступенькам, произнося слоги в заданной последовательности</a:t>
            </a:r>
            <a:endParaRPr lang="ru-RU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2470" name="Picture 6" descr="http://www.gif-mania.net/signatures/uploads/u/1304/5d62e1b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643050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1" y="2132856"/>
            <a:ext cx="2223129" cy="266429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Помоги мышке убежать от кошки. Правильно произнеси все слоги и слова. Звук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Ш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выделяй.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26" b="91645" l="16931" r="97707">
                        <a14:foregroundMark x1="72134" y1="24668" x2="72134" y2="24668"/>
                        <a14:foregroundMark x1="78660" y1="25464" x2="78660" y2="25464"/>
                        <a14:foregroundMark x1="79718" y1="23077" x2="79718" y2="23077"/>
                        <a14:foregroundMark x1="69312" y1="23740" x2="69312" y2="23740"/>
                        <a14:foregroundMark x1="88713" y1="24934" x2="88713" y2="24934"/>
                        <a14:foregroundMark x1="85185" y1="23873" x2="85185" y2="23873"/>
                        <a14:foregroundMark x1="68078" y1="30239" x2="68078" y2="30239"/>
                        <a14:foregroundMark x1="71429" y1="32493" x2="71429" y2="32493"/>
                        <a14:foregroundMark x1="85185" y1="35146" x2="85185" y2="35146"/>
                        <a14:foregroundMark x1="92945" y1="25729" x2="92945" y2="25729"/>
                        <a14:foregroundMark x1="89947" y1="41512" x2="89947" y2="41512"/>
                        <a14:foregroundMark x1="71781" y1="43634" x2="71781" y2="43634"/>
                        <a14:foregroundMark x1="67725" y1="44430" x2="67725" y2="44430"/>
                        <a14:foregroundMark x1="59436" y1="42573" x2="59436" y2="42573"/>
                        <a14:foregroundMark x1="53616" y1="41512" x2="53616" y2="41512"/>
                        <a14:foregroundMark x1="50617" y1="43236" x2="50617" y2="43236"/>
                        <a14:foregroundMark x1="37390" y1="38727" x2="37390" y2="38727"/>
                        <a14:foregroundMark x1="22222" y1="38196" x2="22222" y2="38196"/>
                        <a14:foregroundMark x1="36332" y1="38992" x2="36332" y2="38992"/>
                        <a14:foregroundMark x1="20988" y1="45491" x2="20988" y2="45491"/>
                        <a14:foregroundMark x1="33686" y1="45889" x2="33686" y2="45889"/>
                        <a14:foregroundMark x1="23810" y1="44960" x2="23810" y2="44960"/>
                        <a14:foregroundMark x1="27513" y1="46950" x2="27513" y2="46950"/>
                        <a14:foregroundMark x1="28924" y1="53183" x2="28924" y2="53183"/>
                        <a14:foregroundMark x1="36155" y1="54244" x2="36155" y2="54244"/>
                        <a14:foregroundMark x1="40917" y1="51989" x2="40917" y2="51989"/>
                        <a14:foregroundMark x1="58377" y1="51724" x2="58377" y2="51724"/>
                        <a14:foregroundMark x1="65079" y1="53448" x2="65079" y2="53448"/>
                        <a14:foregroundMark x1="36332" y1="55570" x2="36332" y2="55570"/>
                        <a14:foregroundMark x1="42328" y1="55305" x2="42328" y2="55305"/>
                        <a14:foregroundMark x1="64374" y1="56233" x2="64374" y2="56233"/>
                        <a14:foregroundMark x1="72487" y1="57427" x2="72487" y2="57427"/>
                        <a14:foregroundMark x1="73721" y1="62467" x2="73721" y2="62467"/>
                        <a14:foregroundMark x1="57143" y1="61936" x2="57143" y2="61936"/>
                        <a14:foregroundMark x1="55379" y1="63660" x2="55379" y2="63660"/>
                        <a14:foregroundMark x1="39683" y1="66446" x2="39683" y2="66446"/>
                        <a14:foregroundMark x1="39153" y1="64589" x2="39153" y2="64589"/>
                        <a14:foregroundMark x1="49030" y1="69363" x2="49030" y2="69363"/>
                        <a14:foregroundMark x1="31217" y1="68966" x2="31217" y2="68966"/>
                        <a14:foregroundMark x1="20811" y1="68170" x2="20811" y2="68170"/>
                        <a14:foregroundMark x1="20282" y1="65119" x2="20282" y2="65119"/>
                        <a14:foregroundMark x1="21693" y1="71883" x2="21693" y2="71883"/>
                        <a14:foregroundMark x1="37743" y1="76393" x2="37743" y2="76393"/>
                        <a14:foregroundMark x1="38095" y1="79443" x2="38095" y2="79443"/>
                        <a14:foregroundMark x1="17460" y1="75862" x2="17460" y2="75862"/>
                        <a14:foregroundMark x1="40741" y1="82095" x2="40741" y2="8209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424" t="15320" r="4214" b="10366"/>
          <a:stretch>
            <a:fillRect/>
          </a:stretch>
        </p:blipFill>
        <p:spPr bwMode="auto">
          <a:xfrm>
            <a:off x="2437411" y="25492"/>
            <a:ext cx="666612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886133" y="928670"/>
            <a:ext cx="1243209" cy="12041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www.imgs.su/tmp/2013-07-30/1375196715-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100">
            <a:off x="5022446" y="1104949"/>
            <a:ext cx="1190625" cy="104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928926" y="357165"/>
            <a:ext cx="2143140" cy="12716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Полосатый бесплатный котик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1930" y="376132"/>
            <a:ext cx="2214578" cy="1543191"/>
          </a:xfrm>
          <a:prstGeom prst="rect">
            <a:avLst/>
          </a:prstGeom>
          <a:noFill/>
        </p:spPr>
      </p:pic>
      <p:pic>
        <p:nvPicPr>
          <p:cNvPr id="10" name="Picture 6" descr="http://www.imgs.su/tmp/2013-07-30/1375196715-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7164288" y="5228441"/>
            <a:ext cx="1391981" cy="1231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177</Words>
  <Application>Microsoft Office PowerPoint</Application>
  <PresentationFormat>Экран (4:3)</PresentationFormat>
  <Paragraphs>41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Автоматизация звука Ш в слогах, словах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Int7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1</cp:lastModifiedBy>
  <cp:revision>18</cp:revision>
  <dcterms:created xsi:type="dcterms:W3CDTF">2014-02-25T09:50:09Z</dcterms:created>
  <dcterms:modified xsi:type="dcterms:W3CDTF">2016-01-31T18:17:02Z</dcterms:modified>
</cp:coreProperties>
</file>