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61" r:id="rId4"/>
    <p:sldId id="259" r:id="rId5"/>
    <p:sldId id="262" r:id="rId6"/>
    <p:sldId id="263" r:id="rId7"/>
    <p:sldId id="266" r:id="rId8"/>
    <p:sldId id="267" r:id="rId9"/>
    <p:sldId id="264" r:id="rId10"/>
    <p:sldId id="268" r:id="rId11"/>
    <p:sldId id="269" r:id="rId12"/>
    <p:sldId id="272" r:id="rId13"/>
    <p:sldId id="273" r:id="rId14"/>
    <p:sldId id="274" r:id="rId15"/>
    <p:sldId id="260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00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7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5665B-D7E9-4DEF-8FC5-CF97FB764938}" type="datetimeFigureOut">
              <a:rPr lang="zh-CN" altLang="en-US" smtClean="0"/>
              <a:pPr/>
              <a:t>2016/2/10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0D62A-0EDC-4DC8-9C32-FB765812F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444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571750" y="142875"/>
            <a:ext cx="6357938" cy="157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表格占位符 13"/>
          <p:cNvSpPr>
            <a:spLocks noGrp="1"/>
          </p:cNvSpPr>
          <p:nvPr>
            <p:ph type="tbl" sz="quarter" idx="10"/>
          </p:nvPr>
        </p:nvSpPr>
        <p:spPr>
          <a:xfrm>
            <a:off x="3143239" y="2714625"/>
            <a:ext cx="5572165" cy="285751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таблицы</a:t>
            </a:r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28596" y="428604"/>
            <a:ext cx="2500313" cy="2214563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3143240" y="1428736"/>
            <a:ext cx="5572136" cy="114301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3143250" y="500063"/>
            <a:ext cx="3714750" cy="7858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占位符 6"/>
          <p:cNvSpPr>
            <a:spLocks noGrp="1"/>
          </p:cNvSpPr>
          <p:nvPr>
            <p:ph type="dgm" sz="quarter" idx="10"/>
          </p:nvPr>
        </p:nvSpPr>
        <p:spPr>
          <a:xfrm>
            <a:off x="3071802" y="571480"/>
            <a:ext cx="5214974" cy="4071966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714375" y="571480"/>
            <a:ext cx="2143125" cy="400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071813" y="4786313"/>
            <a:ext cx="3429000" cy="78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1785918" y="714356"/>
            <a:ext cx="5572125" cy="414337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диаграммы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500563" y="5000625"/>
            <a:ext cx="28575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42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857620" y="142875"/>
            <a:ext cx="5000630" cy="1643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83568" y="428604"/>
            <a:ext cx="8246120" cy="857256"/>
          </a:xfrm>
        </p:spPr>
        <p:txBody>
          <a:bodyPr/>
          <a:lstStyle/>
          <a:p>
            <a:pPr algn="r">
              <a:buNone/>
            </a:pPr>
            <a:r>
              <a:rPr lang="ru-RU" altLang="zh-CN" sz="4000" b="1" i="1" dirty="0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Артикуляционная гимнастика.</a:t>
            </a:r>
          </a:p>
          <a:p>
            <a:pPr algn="r">
              <a:buNone/>
            </a:pPr>
            <a:r>
              <a:rPr lang="ru-RU" altLang="zh-CN" sz="4000" b="1" i="1" dirty="0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Как? Зачем? Когда?</a:t>
            </a:r>
            <a:endParaRPr lang="zh-CN" altLang="en-US" sz="4000" i="1" dirty="0" smtClean="0">
              <a:solidFill>
                <a:srgbClr val="FE00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2771800" y="6153691"/>
            <a:ext cx="6372200" cy="704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zh-CN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S PGothic" pitchFamily="34" charset="-128"/>
              </a:rPr>
              <a:t>Автор: Чапурина Вера Геннадьевна</a:t>
            </a:r>
          </a:p>
          <a:p>
            <a:pPr algn="r"/>
            <a:r>
              <a:rPr lang="ru-RU" altLang="zh-CN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S PGothic" pitchFamily="34" charset="-128"/>
              </a:rPr>
              <a:t>Учитель-логопед МДОУ «Детский сад №8 «Березка» </a:t>
            </a:r>
            <a:endParaRPr lang="zh-CN" altLang="en-US" sz="20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0" y="18864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указания   к   проведению гимнастики.</a:t>
            </a:r>
          </a:p>
          <a:p>
            <a:pPr fontAlgn="base">
              <a:buNone/>
            </a:pPr>
            <a:r>
              <a:rPr lang="ru-RU" sz="1300" dirty="0" smtClean="0"/>
              <a:t>          1</a:t>
            </a:r>
            <a:r>
              <a:rPr lang="ru-RU" sz="1300" u="sng" dirty="0" smtClean="0">
                <a:solidFill>
                  <a:schemeClr val="accent4">
                    <a:lumMod val="75000"/>
                  </a:schemeClr>
                </a:solidFill>
              </a:rPr>
              <a:t>. Артикуляционную гимнастику обычно выполняют сидя</a:t>
            </a:r>
            <a:r>
              <a:rPr lang="ru-RU" sz="1300" dirty="0" smtClean="0"/>
              <a:t>, так как в этом положении у ребенка спина прямая, тело не напряжено, руки и ноги находятся в спокойном состоянии.</a:t>
            </a:r>
          </a:p>
          <a:p>
            <a:pPr fontAlgn="base">
              <a:buNone/>
            </a:pPr>
            <a:r>
              <a:rPr lang="ru-RU" sz="1300" dirty="0" smtClean="0">
                <a:solidFill>
                  <a:schemeClr val="accent4">
                    <a:lumMod val="75000"/>
                  </a:schemeClr>
                </a:solidFill>
              </a:rPr>
              <a:t>         </a:t>
            </a:r>
            <a:r>
              <a:rPr lang="ru-RU" sz="1300" u="sng" dirty="0" smtClean="0">
                <a:solidFill>
                  <a:schemeClr val="accent4">
                    <a:lumMod val="75000"/>
                  </a:schemeClr>
                </a:solidFill>
              </a:rPr>
              <a:t>Ребенок должен хорошо видеть лицо взрослого</a:t>
            </a:r>
            <a:r>
              <a:rPr lang="ru-RU" sz="1300" dirty="0" smtClean="0"/>
              <a:t>, а также свое лицо, чтобы самостоятельно контролировать правильность выполнения упражнений. Поэтому ребенок и взрослый могут воспользоваться небольшим ручным или настенным  зеркалом.</a:t>
            </a:r>
          </a:p>
          <a:p>
            <a:pPr fontAlgn="base">
              <a:buNone/>
            </a:pPr>
            <a:r>
              <a:rPr lang="ru-RU" sz="1300" dirty="0" smtClean="0"/>
              <a:t>          </a:t>
            </a:r>
            <a:r>
              <a:rPr lang="ru-RU" sz="1300" dirty="0" smtClean="0">
                <a:solidFill>
                  <a:schemeClr val="accent4">
                    <a:lumMod val="75000"/>
                  </a:schemeClr>
                </a:solidFill>
              </a:rPr>
              <a:t>2. Проводить артикуляционную гимнастику нужно ежедневно </a:t>
            </a:r>
            <a:r>
              <a:rPr lang="ru-RU" sz="1300" dirty="0" smtClean="0"/>
              <a:t>по несколько минут, чтобы вырабатываемые у детей навыки закреплялись. Не следует предлагать детям более 2−3 упражнений за раз — разбиваем комплекс  на весь день.</a:t>
            </a:r>
          </a:p>
          <a:p>
            <a:pPr fontAlgn="base">
              <a:buNone/>
            </a:pPr>
            <a:r>
              <a:rPr lang="ru-RU" sz="1300" dirty="0" smtClean="0"/>
              <a:t>          Из выполняемых двух-трех упражнений новым может быть только одно, второе и третье даются для повторения и закрепления.</a:t>
            </a:r>
          </a:p>
          <a:p>
            <a:pPr fontAlgn="base">
              <a:buNone/>
            </a:pPr>
            <a:r>
              <a:rPr lang="ru-RU" sz="1300" dirty="0" smtClean="0"/>
              <a:t>          Комплекс упр. планируем на неделю.  На следующей неделе хорошо выполняемое упражнение заменяем другим, новым, и закрепляем его на протяжении всей второй неделе. Таким образом, дети каждую неделю знакомятся с новым  упражнением и  отрабатывают его в артикуляционной гимнастике.</a:t>
            </a:r>
          </a:p>
          <a:p>
            <a:pPr fontAlgn="base">
              <a:buNone/>
            </a:pPr>
            <a:r>
              <a:rPr lang="ru-RU" sz="1300" dirty="0" smtClean="0"/>
              <a:t>          </a:t>
            </a:r>
            <a:r>
              <a:rPr lang="ru-RU" sz="1300" u="sng" dirty="0" smtClean="0">
                <a:solidFill>
                  <a:schemeClr val="accent4">
                    <a:lumMod val="75000"/>
                  </a:schemeClr>
                </a:solidFill>
              </a:rPr>
              <a:t>3. В комплексе должны присутствовать 2−3 упражнения статических и 2−3 упражнения динамических.</a:t>
            </a:r>
            <a:r>
              <a:rPr lang="ru-RU" sz="1300" dirty="0" smtClean="0"/>
              <a:t>  Начинают гимнастику со статических упражнений, они  выполняются по 10−15 секунд (удержание артикуляционной позы в одном положении), далее переходят к динамическим.</a:t>
            </a:r>
          </a:p>
          <a:p>
            <a:pPr fontAlgn="base">
              <a:buNone/>
            </a:pPr>
            <a:r>
              <a:rPr lang="ru-RU" sz="1300" dirty="0" smtClean="0"/>
              <a:t>          </a:t>
            </a:r>
            <a:r>
              <a:rPr lang="ru-RU" sz="1300" u="sng" dirty="0" smtClean="0">
                <a:solidFill>
                  <a:schemeClr val="accent4">
                    <a:lumMod val="75000"/>
                  </a:schemeClr>
                </a:solidFill>
              </a:rPr>
              <a:t>4. На первых занятиях упражнение повторяется 2−3 раза</a:t>
            </a:r>
            <a:r>
              <a:rPr lang="ru-RU" sz="1300" dirty="0" smtClean="0"/>
              <a:t> в связи с повышенной истощаемостью упражняемой мышцы, в дальнейшем  каждое упражнение выполняется до 10−15  раз.</a:t>
            </a:r>
          </a:p>
          <a:p>
            <a:pPr fontAlgn="base">
              <a:buNone/>
            </a:pPr>
            <a:r>
              <a:rPr lang="ru-RU" sz="1300" dirty="0" smtClean="0"/>
              <a:t>          5. При отборе упражнений для артикуляционной гимнастики надо соблюдать определенную последовательность, идти </a:t>
            </a:r>
            <a:r>
              <a:rPr lang="ru-RU" sz="1300" u="sng" dirty="0" smtClean="0">
                <a:solidFill>
                  <a:schemeClr val="accent4">
                    <a:lumMod val="75000"/>
                  </a:schemeClr>
                </a:solidFill>
              </a:rPr>
              <a:t>от простых упражнений к более сложным.</a:t>
            </a:r>
          </a:p>
          <a:p>
            <a:pPr fontAlgn="base">
              <a:buNone/>
            </a:pPr>
            <a:r>
              <a:rPr lang="ru-RU" sz="1300" dirty="0" smtClean="0"/>
              <a:t>                                          </a:t>
            </a:r>
            <a:r>
              <a:rPr lang="ru-RU" sz="1300" u="sng" dirty="0" smtClean="0">
                <a:solidFill>
                  <a:schemeClr val="accent4">
                    <a:lumMod val="75000"/>
                  </a:schemeClr>
                </a:solidFill>
              </a:rPr>
              <a:t>Проводить их  эмоционально, в игровой форме</a:t>
            </a:r>
            <a:r>
              <a:rPr lang="ru-RU" sz="1300" dirty="0" smtClean="0"/>
              <a:t>. Каждое упражнение имеет своё название, свой образ.          </a:t>
            </a:r>
          </a:p>
          <a:p>
            <a:pPr fontAlgn="base">
              <a:buNone/>
            </a:pPr>
            <a:r>
              <a:rPr lang="ru-RU" sz="1300" dirty="0" smtClean="0"/>
              <a:t>                                                     Так ребенку легче запомнить движение. А чтобы одно и тоже движение дети не устали повторять        </a:t>
            </a:r>
          </a:p>
          <a:p>
            <a:pPr fontAlgn="base">
              <a:buNone/>
            </a:pPr>
            <a:r>
              <a:rPr lang="ru-RU" sz="1300" dirty="0" smtClean="0"/>
              <a:t>                                                               длительное время, одному упражнению можно придумать несколько названий.</a:t>
            </a:r>
          </a:p>
          <a:p>
            <a:pPr fontAlgn="base">
              <a:buNone/>
            </a:pPr>
            <a:r>
              <a:rPr lang="ru-RU" sz="1300" dirty="0" smtClean="0"/>
              <a:t>                                                               Например упр. «трубочка» — придумайте несколько названий (хоботок, дудочка,...)</a:t>
            </a:r>
          </a:p>
          <a:p>
            <a:pPr fontAlgn="base">
              <a:buNone/>
            </a:pPr>
            <a:endParaRPr lang="ru-RU" sz="1300" dirty="0" smtClean="0"/>
          </a:p>
          <a:p>
            <a:pPr fontAlgn="base">
              <a:buNone/>
            </a:pPr>
            <a:r>
              <a:rPr lang="ru-RU" sz="1300" dirty="0" smtClean="0"/>
              <a:t>                                                                  </a:t>
            </a: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</a:rPr>
              <a:t>Выработка артикуляционных навыков требует длительной </a:t>
            </a:r>
          </a:p>
          <a:p>
            <a:pPr fontAlgn="base">
              <a:buNone/>
            </a:pP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                           и систематической работы.</a:t>
            </a:r>
            <a:endParaRPr lang="ru-RU" sz="13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400" dirty="0" smtClean="0"/>
              <a:t>                     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51520" y="188640"/>
            <a:ext cx="8892480" cy="5832648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над каждым упражнением идет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определенной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последовательности: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i="1" dirty="0" smtClean="0">
                <a:solidFill>
                  <a:schemeClr val="accent4">
                    <a:lumMod val="75000"/>
                  </a:schemeClr>
                </a:solidFill>
              </a:rPr>
              <a:t>-рассказ педагога о предстоящем упражнении с использованием игровых приемов;</a:t>
            </a:r>
            <a:endParaRPr lang="ru-RU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2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-показ педагогом упражнения;</a:t>
            </a:r>
            <a:endParaRPr lang="ru-RU" sz="22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ru-RU" sz="2200" i="1" dirty="0" smtClean="0">
                <a:solidFill>
                  <a:schemeClr val="accent4">
                    <a:lumMod val="75000"/>
                  </a:schemeClr>
                </a:solidFill>
              </a:rPr>
              <a:t>-выполнение упражнения детьми перед зеркалом;</a:t>
            </a:r>
            <a:endParaRPr lang="ru-RU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-проверка правильности выполнения, указание на ошибку.</a:t>
            </a:r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На подготовительном этапе используются два вида </a:t>
            </a:r>
            <a:r>
              <a:rPr lang="ru-RU" sz="2200" dirty="0" err="1" smtClean="0">
                <a:solidFill>
                  <a:schemeClr val="accent4">
                    <a:lumMod val="75000"/>
                  </a:schemeClr>
                </a:solidFill>
              </a:rPr>
              <a:t>общеразвивающих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 упражнений</a:t>
            </a:r>
            <a:r>
              <a:rPr lang="ru-RU" sz="2200" i="1" dirty="0" smtClean="0">
                <a:solidFill>
                  <a:schemeClr val="accent4">
                    <a:lumMod val="75000"/>
                  </a:schemeClr>
                </a:solidFill>
              </a:rPr>
              <a:t>: статические и динамические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 с образными названиями.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Статические упражнения направлены на удержание    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артикуляционной позы в течение 6-10 секунд. 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Динамические упражнения требуют ритмического 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повторения 6-8 раз движений, координации, хорошей 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переключаемости.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548680"/>
            <a:ext cx="66247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артикуляционных упражнений</a:t>
            </a:r>
          </a:p>
          <a:p>
            <a:pPr fontAlgn="base"/>
            <a:endParaRPr lang="ru-RU" sz="2400" dirty="0" smtClean="0"/>
          </a:p>
          <a:p>
            <a:pPr fontAlgn="base"/>
            <a:r>
              <a:rPr lang="ru-RU" sz="2400" dirty="0" smtClean="0"/>
              <a:t>Упражнения бывают: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400" i="1" u="sng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i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статические </a:t>
            </a:r>
            <a:r>
              <a:rPr lang="ru-RU" sz="2400" dirty="0" smtClean="0"/>
              <a:t>(неподвижные), направленные  на удержание определенного  положения губ, языка:  чашечка, трубочка...  </a:t>
            </a:r>
          </a:p>
          <a:p>
            <a:pPr fontAlgn="base">
              <a:buFont typeface="Arial" pitchFamily="34" charset="0"/>
              <a:buChar char="•"/>
            </a:pPr>
            <a:endParaRPr lang="ru-RU" sz="2400" dirty="0" smtClean="0"/>
          </a:p>
          <a:p>
            <a:pPr fontAlgn="base">
              <a:buFont typeface="Arial" pitchFamily="34" charset="0"/>
              <a:buChar char="•"/>
            </a:pPr>
            <a:r>
              <a:rPr lang="ru-RU" sz="2800" i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динамические</a:t>
            </a:r>
            <a:r>
              <a:rPr lang="ru-RU" sz="2400" dirty="0" smtClean="0"/>
              <a:t> (подвижные): лошадка, часики, качели... — требуют ритмичного повтора движений, координации движений и переключаемости.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1944216" cy="2106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 descr="C:\Users\Егор\Desktop\фото на работе\Занятия с детьми\P111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24744"/>
            <a:ext cx="1872208" cy="2047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гор\Desktop\фото на работе\Занятия с детьми\P111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59" y="0"/>
            <a:ext cx="2865137" cy="2172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188640"/>
            <a:ext cx="64807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упражнения объединяются в комплексы</a:t>
            </a:r>
            <a:r>
              <a:rPr lang="ru-RU" sz="2400" dirty="0" smtClean="0"/>
              <a:t>,</a:t>
            </a:r>
          </a:p>
          <a:p>
            <a:pPr algn="ctr" fontAlgn="base"/>
            <a:r>
              <a:rPr lang="ru-RU" sz="2200" dirty="0" smtClean="0"/>
              <a:t> каждый из которых имеет определенную направленность:</a:t>
            </a:r>
          </a:p>
          <a:p>
            <a:pPr fontAlgn="base"/>
            <a:endParaRPr lang="ru-RU" sz="2200" dirty="0" smtClean="0"/>
          </a:p>
          <a:p>
            <a:pPr fontAlgn="base"/>
            <a:r>
              <a:rPr lang="ru-RU" sz="2200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группа упражнений</a:t>
            </a:r>
            <a:r>
              <a:rPr lang="ru-RU" sz="2200" dirty="0" smtClean="0"/>
              <a:t> — вырабатывают основные  движения и положения ОАА,</a:t>
            </a:r>
          </a:p>
          <a:p>
            <a:pPr fontAlgn="base"/>
            <a:endParaRPr lang="ru-RU" sz="2200" i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/>
            <a:r>
              <a:rPr lang="ru-RU" sz="2200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  группа упражнений</a:t>
            </a:r>
            <a:r>
              <a:rPr lang="ru-RU" sz="2200" dirty="0" smtClean="0"/>
              <a:t> — способствуют выработке движений и положений для произнесения определенных групп звуков (свистящих, шипящих, </a:t>
            </a:r>
            <a:r>
              <a:rPr lang="ru-RU" sz="2200" dirty="0" err="1" smtClean="0"/>
              <a:t>соноров</a:t>
            </a:r>
            <a:r>
              <a:rPr lang="ru-RU" sz="2200" dirty="0" smtClean="0"/>
              <a:t>, заднеязычных).</a:t>
            </a:r>
          </a:p>
          <a:p>
            <a:pPr fontAlgn="base"/>
            <a:endParaRPr lang="ru-RU" sz="2200" i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/>
            <a:r>
              <a:rPr lang="ru-RU" sz="2200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группа  упражнений</a:t>
            </a:r>
            <a:r>
              <a:rPr lang="ru-RU" sz="2200" dirty="0" smtClean="0"/>
              <a:t> — специфические упр. направленные на постановку звуков, способствующие выработке определенных  движений:  подвижность кончика языка, мягкого нёба, для растягивания подъязычной связки.</a:t>
            </a:r>
          </a:p>
          <a:p>
            <a:pPr fontAlgn="base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417646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младших группах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берутся упражнения на развитие основных движений.</a:t>
            </a:r>
          </a:p>
          <a:p>
            <a:pPr fontAlgn="base"/>
            <a:endParaRPr lang="ru-RU" sz="2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/>
            <a:r>
              <a:rPr lang="ru-RU" sz="2400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средних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 — на  их совершенствование и </a:t>
            </a:r>
            <a:r>
              <a:rPr lang="ru-RU" sz="2400" i="1" dirty="0" err="1" smtClean="0">
                <a:solidFill>
                  <a:schemeClr val="accent2">
                    <a:lumMod val="75000"/>
                  </a:schemeClr>
                </a:solidFill>
              </a:rPr>
              <a:t>отрабатывание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групп звуков (свистящие и шипящие).</a:t>
            </a:r>
          </a:p>
          <a:p>
            <a:pPr fontAlgn="base"/>
            <a:endParaRPr lang="ru-RU" sz="2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/>
            <a:r>
              <a:rPr lang="ru-RU" sz="2400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старших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 — для сонорных звуков.</a:t>
            </a:r>
            <a:endParaRPr lang="ru-RU" sz="20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/>
            <a:endParaRPr lang="ru-RU" sz="2000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620688"/>
            <a:ext cx="4156780" cy="222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0"/>
            <a:ext cx="4572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300" i="1" dirty="0" smtClean="0">
                <a:solidFill>
                  <a:schemeClr val="accent4">
                    <a:lumMod val="75000"/>
                  </a:schemeClr>
                </a:solidFill>
              </a:rPr>
              <a:t>Статические упражнения направлены на то, чтобы ребенок научился удерживать артикуляционную позицию 5−10 секунд (Бегемот, Ворота, Лопаточка, Чашечка, Иголочка, Горка, Грибок).</a:t>
            </a:r>
          </a:p>
          <a:p>
            <a:pPr fontAlgn="base"/>
            <a:endParaRPr lang="ru-RU" sz="23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/>
            <a:r>
              <a:rPr lang="ru-RU" sz="2300" i="1" dirty="0" smtClean="0">
                <a:solidFill>
                  <a:schemeClr val="accent4">
                    <a:lumMod val="75000"/>
                  </a:schemeClr>
                </a:solidFill>
              </a:rPr>
              <a:t>Динамические упражнения (ритмичное повторение движений по 6−8 раз) вырабатывают подвижность языка и губ, их координацию и  переключаемость. (Часики, Качели, Футбол, Лошадка, Маляр, Вкусное варенье, Чистим зубки).</a:t>
            </a:r>
          </a:p>
          <a:p>
            <a:pPr fontAlgn="base"/>
            <a:r>
              <a:rPr lang="ru-RU" sz="2300" i="1" dirty="0" smtClean="0">
                <a:solidFill>
                  <a:schemeClr val="accent4">
                    <a:lumMod val="75000"/>
                  </a:schemeClr>
                </a:solidFill>
              </a:rPr>
              <a:t>Движения для губ и щек (Улыбка, Заборчик, Трубочка, Бублик).</a:t>
            </a:r>
            <a:endParaRPr lang="ru-RU" sz="23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8884" y="188640"/>
            <a:ext cx="7035116" cy="496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2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Хорошая речь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 — яркий показатель  всестороннего развития ребенка и подготовленности его к обучению в школе.</a:t>
            </a:r>
          </a:p>
          <a:p>
            <a:pPr fontAlgn="base"/>
            <a:endParaRPr lang="ru-RU" sz="2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base"/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На чистоту речи ребенка влияют такие факторы, как:</a:t>
            </a:r>
          </a:p>
          <a:p>
            <a:pPr fontAlgn="base"/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 — речевой слух,</a:t>
            </a:r>
          </a:p>
          <a:p>
            <a:pPr fontAlgn="base"/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 — речевое внимание,</a:t>
            </a:r>
          </a:p>
          <a:p>
            <a:pPr fontAlgn="base"/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 — речевое дыхание,</a:t>
            </a:r>
          </a:p>
          <a:p>
            <a:pPr fontAlgn="base"/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 — голосовой и речевой аппарат.</a:t>
            </a:r>
            <a:endParaRPr lang="ru-RU" sz="2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548680"/>
            <a:ext cx="442798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Речь не является врожденной способностью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, она формирует­ся постепенно, и ее развитие зависит от многих причин. Одним из условий нормального становления звукопроизношения является полноценная работа артикуляционного аппарата. Бытующее мнение о том, что </a:t>
            </a:r>
            <a:r>
              <a:rPr lang="ru-RU" sz="2200" dirty="0" err="1" smtClean="0">
                <a:solidFill>
                  <a:schemeClr val="accent1">
                    <a:lumMod val="75000"/>
                  </a:schemeClr>
                </a:solidFill>
              </a:rPr>
              <a:t>звукопроизносительная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сторона речи ребенка развивается самостоятельно, без специального воздействия и помощи взрослых — будто бы ребенок сам постепенно овладевает правильным произношением, — глубоко ошибочно.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0" y="260648"/>
            <a:ext cx="3744416" cy="4104456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Примерно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80-90%</a:t>
            </a: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 детей старшего дошкольного возраста имеют нарушения в развитии речи.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endParaRPr lang="ru-RU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5222" y="332656"/>
            <a:ext cx="5618778" cy="5818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4" y="404664"/>
            <a:ext cx="7200800" cy="3600400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i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Артикуляционная гимнастика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– это совокупность специальных упражнений, направленных на укрепление мышц артикуляционного аппарата, развитие силы, подвижности и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</a:rPr>
              <a:t>дифференцированности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движений органов, участвующих в речевом процессе.</a:t>
            </a:r>
            <a:endParaRPr lang="ru-RU" sz="28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903640" y="3316379"/>
            <a:ext cx="3240360" cy="3541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91680" y="1196752"/>
            <a:ext cx="7200800" cy="3600400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артикуляционной гимнастики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– выработка полноценных движений и     определенных положений органов артикуляционного аппарата, умение объединять   простые движения в сложные, необходимые для правильного произнесения звуков.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34000">
            <a:off x="176269" y="181526"/>
            <a:ext cx="1662307" cy="162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319">
            <a:off x="7167208" y="4588002"/>
            <a:ext cx="1734312" cy="184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79712" y="188640"/>
            <a:ext cx="6852953" cy="5328592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i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Артикуляционная гимнастика 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является основой формирования речевых звуков – фонем – и коррекции нарушений звукопроизношения любой этиологии и патогенеза; она включает упражнения для тренировки подвижности органов артикуляционного аппарата, отработки определенных положений губ, языка, мягкого неба, необходимых для правильного произнесения как всех звуков, так и каждого звука той или иной группы.</a:t>
            </a:r>
            <a:endParaRPr lang="ru-RU" sz="28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83249">
            <a:off x="174609" y="174608"/>
            <a:ext cx="1884287" cy="18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13264">
            <a:off x="7301105" y="5005977"/>
            <a:ext cx="1977637" cy="197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907704" y="188640"/>
            <a:ext cx="6984776" cy="576064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Уже с младенческих дней ребенок проделывает массу разнообразнейших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артикуляционно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– мимических движений языком, губами, челюстью, сопровождая эти движения бормотанием, лепетом. Такие движения и являются первым этапом в развитии речи ребенка; они играют роль гимнастики органов речи в естественных условиях жизни. Точность, сила и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дифференцированность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этих движений развиваются у ребенка постепенно.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7526060">
            <a:off x="-696398" y="1712210"/>
            <a:ext cx="4290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РАННЕЕ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907704" y="0"/>
            <a:ext cx="7236296" cy="6048672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Для четкой артикуляции нужны сильные, упругие и подвижные органы речи – язык, губы, небо. Артикуляция связана с работой многочисленных мышц, в том числе жевательных, глотательных, мимических; процесс голосообразования происходит при участии органов дыхания  (гортань, трахея, бронхи, легкие, диафрагма, межреберные мышцы).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          Таким образом, говоря о специальной гимнастике, следует иметь в виду упражнения многочисленных органов и мышц лица, ротовой полости, плечевого пояса, грудной клетки.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31865" y="1340768"/>
            <a:ext cx="7200800" cy="4680520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0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i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Профиль артикуляционного аппарата</a:t>
            </a:r>
            <a:endParaRPr lang="ru-RU" sz="4000" b="1" i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studfiles.ru/html/2706/542/html_wR4jJnwbwc.TEmr/htmlconvd-Zz1TdN_html_9b2578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727427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-01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training-01</Template>
  <TotalTime>255</TotalTime>
  <Words>404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training-01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RePack by SPecialiST</cp:lastModifiedBy>
  <cp:revision>29</cp:revision>
  <dcterms:created xsi:type="dcterms:W3CDTF">2012-07-31T13:58:46Z</dcterms:created>
  <dcterms:modified xsi:type="dcterms:W3CDTF">2016-02-10T07:01:52Z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193013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