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9"/>
  </p:notesMasterIdLst>
  <p:sldIdLst>
    <p:sldId id="256" r:id="rId2"/>
    <p:sldId id="286" r:id="rId3"/>
    <p:sldId id="287" r:id="rId4"/>
    <p:sldId id="296" r:id="rId5"/>
    <p:sldId id="297" r:id="rId6"/>
    <p:sldId id="298" r:id="rId7"/>
    <p:sldId id="299" r:id="rId8"/>
    <p:sldId id="305" r:id="rId9"/>
    <p:sldId id="301" r:id="rId10"/>
    <p:sldId id="306" r:id="rId11"/>
    <p:sldId id="300" r:id="rId12"/>
    <p:sldId id="307" r:id="rId13"/>
    <p:sldId id="302" r:id="rId14"/>
    <p:sldId id="308" r:id="rId15"/>
    <p:sldId id="303" r:id="rId16"/>
    <p:sldId id="309" r:id="rId17"/>
    <p:sldId id="304" r:id="rId18"/>
    <p:sldId id="310" r:id="rId19"/>
    <p:sldId id="277" r:id="rId20"/>
    <p:sldId id="328" r:id="rId21"/>
    <p:sldId id="290" r:id="rId22"/>
    <p:sldId id="329" r:id="rId23"/>
    <p:sldId id="330" r:id="rId24"/>
    <p:sldId id="294" r:id="rId25"/>
    <p:sldId id="327" r:id="rId26"/>
    <p:sldId id="312" r:id="rId27"/>
    <p:sldId id="313" r:id="rId28"/>
    <p:sldId id="314" r:id="rId29"/>
    <p:sldId id="315" r:id="rId30"/>
    <p:sldId id="319" r:id="rId31"/>
    <p:sldId id="320" r:id="rId32"/>
    <p:sldId id="321" r:id="rId33"/>
    <p:sldId id="323" r:id="rId34"/>
    <p:sldId id="324" r:id="rId35"/>
    <p:sldId id="325" r:id="rId36"/>
    <p:sldId id="331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4200"/>
    <a:srgbClr val="777400"/>
    <a:srgbClr val="BCB800"/>
    <a:srgbClr val="FFFF00"/>
    <a:srgbClr val="D5D000"/>
    <a:srgbClr val="FF9933"/>
    <a:srgbClr val="FF6600"/>
    <a:srgbClr val="FF3300"/>
    <a:srgbClr val="663300"/>
    <a:srgbClr val="B85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20" autoAdjust="0"/>
    <p:restoredTop sz="84695" autoAdjust="0"/>
  </p:normalViewPr>
  <p:slideViewPr>
    <p:cSldViewPr>
      <p:cViewPr varScale="1">
        <p:scale>
          <a:sx n="43" d="100"/>
          <a:sy n="43" d="100"/>
        </p:scale>
        <p:origin x="-15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6;&#1086;&#1095;&#1077;&#1074;&#1072;%20&#1053;\1%20&#1056;&#1086;&#1095;&#1077;&#1074;&#1072;%20&#1053;\4%20&#1052;&#1054;&#1053;&#1048;&#1058;&#1054;&#1056;&#1048;&#1053;&#1043;&#1048;\2014\&#1057;&#1086;&#1094;&#1080;&#1072;&#1083;&#1100;&#1085;&#1086;-&#1087;&#1089;&#1080;&#1093;&#1086;&#1083;&#1086;&#1075;&#1080;&#1095;&#1077;&#1089;&#1082;&#1086;&#1077;%20&#1090;&#1077;&#1089;&#1090;&#1080;&#1088;&#1086;&#1074;&#1072;&#1085;&#1080;&#1077;\&#1054;&#1073;&#1088;&#1072;&#1073;&#1086;&#1090;&#1082;&#1072;%20&#1088;&#1077;&#1079;&#1091;&#1083;&#1100;&#1090;&#1072;&#1090;&#1086;&#1074;%20&#1090;&#1077;&#1089;&#1090;&#1080;&#1088;&#1086;&#1074;&#1072;&#1085;&#1080;&#1103;\&#1059;&#1054;%20&#1085;&#1086;&#1074;\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6;&#1086;&#1095;&#1077;&#1074;&#1072;%20&#1053;\1%20&#1056;&#1086;&#1095;&#1077;&#1074;&#1072;%20&#1053;\4%20&#1052;&#1054;&#1053;&#1048;&#1058;&#1054;&#1056;&#1048;&#1053;&#1043;&#1048;\2014\&#1057;&#1086;&#1094;&#1080;&#1072;&#1083;&#1100;&#1085;&#1086;-&#1087;&#1089;&#1080;&#1093;&#1086;&#1083;&#1086;&#1075;&#1080;&#1095;&#1077;&#1089;&#1082;&#1086;&#1077;%20&#1090;&#1077;&#1089;&#1090;&#1080;&#1088;&#1086;&#1074;&#1072;&#1085;&#1080;&#1077;\&#1054;&#1073;&#1088;&#1072;&#1073;&#1086;&#1090;&#1082;&#1072;%20&#1088;&#1077;&#1079;&#1091;&#1083;&#1100;&#1090;&#1072;&#1090;&#1086;&#1074;%20&#1090;&#1077;&#1089;&#1090;&#1080;&#1088;&#1086;&#1074;&#1072;&#1085;&#1080;&#1103;\&#1059;&#1054;%20&#1085;&#1086;&#1074;\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6;&#1086;&#1095;&#1077;&#1074;&#1072;%20&#1053;\1%20&#1056;&#1086;&#1095;&#1077;&#1074;&#1072;%20&#1053;\4%20&#1052;&#1054;&#1053;&#1048;&#1058;&#1054;&#1056;&#1048;&#1053;&#1043;&#1048;\2014\&#1057;&#1086;&#1094;&#1080;&#1072;&#1083;&#1100;&#1085;&#1086;-&#1087;&#1089;&#1080;&#1093;&#1086;&#1083;&#1086;&#1075;&#1080;&#1095;&#1077;&#1089;&#1082;&#1086;&#1077;%20&#1090;&#1077;&#1089;&#1090;&#1080;&#1088;&#1086;&#1074;&#1072;&#1085;&#1080;&#1077;\&#1054;&#1073;&#1088;&#1072;&#1073;&#1086;&#1090;&#1082;&#1072;%20&#1088;&#1077;&#1079;&#1091;&#1083;&#1100;&#1090;&#1072;&#1090;&#1086;&#1074;%20&#1090;&#1077;&#1089;&#1090;&#1080;&#1088;&#1086;&#1074;&#1072;&#1085;&#1080;&#1103;\&#1059;&#1054;%20&#1085;&#1086;&#1074;\&#1076;&#1080;&#1072;&#1075;&#1088;&#1072;&#1084;&#1084;&#1099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6;&#1086;&#1095;&#1077;&#1074;&#1072;%20&#1053;\1%20&#1056;&#1086;&#1095;&#1077;&#1074;&#1072;%20&#1053;\4%20&#1052;&#1054;&#1053;&#1048;&#1058;&#1054;&#1056;&#1048;&#1053;&#1043;&#1048;\2014\&#1057;&#1086;&#1094;&#1080;&#1072;&#1083;&#1100;&#1085;&#1086;-&#1087;&#1089;&#1080;&#1093;&#1086;&#1083;&#1086;&#1075;&#1080;&#1095;&#1077;&#1089;&#1082;&#1086;&#1077;%20&#1090;&#1077;&#1089;&#1090;&#1080;&#1088;&#1086;&#1074;&#1072;&#1085;&#1080;&#1077;\&#1054;&#1073;&#1088;&#1072;&#1073;&#1086;&#1090;&#1082;&#1072;%20&#1088;&#1077;&#1079;&#1091;&#1083;&#1100;&#1090;&#1072;&#1090;&#1086;&#1074;%20&#1090;&#1077;&#1089;&#1090;&#1080;&#1088;&#1086;&#1074;&#1072;&#1085;&#1080;&#1103;\&#1059;&#1054;%20&#1085;&#1086;&#1074;\&#1076;&#1080;&#1072;&#1075;&#1088;&#1072;&#1084;&#1084;&#109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46;&#1080;&#1074;&#1080;&#1083;&#1086;&#1074;&#1072;%20&#1070;.&#1042;\&#1057;&#1045;&#1052;&#1048;&#1053;&#1040;&#1056;&#1067;,%20&#1092;&#1086;&#1088;&#1091;&#1084;&#1099;%20&#1080;%20&#1090;.&#1087;\2015\&#1089;&#1077;&#1084;&#1080;&#1085;&#1072;&#1088;%2030.09.2015\&#1076;&#1080;&#1072;&#1075;&#1088;&#1072;&#1084;&#1084;&#1099;%20&#1082;%20&#1076;&#1086;&#1082;&#1083;&#1072;&#1076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%20&#1056;&#1086;&#1095;&#1077;&#1074;&#1072;%20&#1053;\1%20&#1056;&#1086;&#1095;&#1077;&#1074;&#1072;%20&#1053;\4%20&#1052;&#1054;&#1053;&#1048;&#1058;&#1054;&#1056;&#1048;&#1053;&#1043;&#1048;\2014\&#1057;&#1086;&#1094;&#1080;&#1072;&#1083;&#1100;&#1085;&#1086;-&#1087;&#1089;&#1080;&#1093;&#1086;&#1083;&#1086;&#1075;&#1080;&#1095;&#1077;&#1089;&#1082;&#1086;&#1077;%20&#1090;&#1077;&#1089;&#1090;&#1080;&#1088;&#1086;&#1074;&#1072;&#1085;&#1080;&#1077;\&#1054;&#1073;&#1088;&#1072;&#1073;&#1086;&#1090;&#1082;&#1072;%20&#1088;&#1077;&#1079;&#1091;&#1083;&#1100;&#1090;&#1072;&#1090;&#1086;&#1074;%20&#1090;&#1077;&#1089;&#1090;&#1080;&#1088;&#1086;&#1074;&#1072;&#1085;&#1080;&#1103;\&#1059;&#1054;%20&#1085;&#1086;&#1074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400"/>
            </a:pPr>
            <a:r>
              <a:rPr lang="ru-RU" sz="2000" dirty="0"/>
              <a:t>Охват обучающихся </a:t>
            </a:r>
            <a:endParaRPr lang="ru-RU" sz="2000" dirty="0" smtClean="0"/>
          </a:p>
          <a:p>
            <a:pPr algn="ctr">
              <a:defRPr sz="1400"/>
            </a:pPr>
            <a:r>
              <a:rPr lang="ru-RU" sz="2000" dirty="0" smtClean="0"/>
              <a:t>муниципальных образовательных организаций</a:t>
            </a:r>
            <a:endParaRPr lang="ru-RU" sz="2000" dirty="0"/>
          </a:p>
        </c:rich>
      </c:tx>
      <c:layout>
        <c:manualLayout>
          <c:xMode val="edge"/>
          <c:yMode val="edge"/>
          <c:x val="9.9324924858198951E-2"/>
          <c:y val="1.469407439577420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всё!$B$26</c:f>
              <c:strCache>
                <c:ptCount val="1"/>
                <c:pt idx="0">
                  <c:v>в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всё!$A$27:$A$46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всё!$B$27:$B$46</c:f>
              <c:numCache>
                <c:formatCode>0</c:formatCode>
                <c:ptCount val="20"/>
                <c:pt idx="0">
                  <c:v>62.485615650172598</c:v>
                </c:pt>
                <c:pt idx="1">
                  <c:v>73.914017017465298</c:v>
                </c:pt>
                <c:pt idx="2">
                  <c:v>52.236925015752988</c:v>
                </c:pt>
                <c:pt idx="3">
                  <c:v>67.015402499273463</c:v>
                </c:pt>
                <c:pt idx="4">
                  <c:v>67.5</c:v>
                </c:pt>
                <c:pt idx="5">
                  <c:v>66.329787234042541</c:v>
                </c:pt>
                <c:pt idx="6">
                  <c:v>74.163839069316523</c:v>
                </c:pt>
                <c:pt idx="7">
                  <c:v>54.385964912280706</c:v>
                </c:pt>
                <c:pt idx="8">
                  <c:v>74.013605442176882</c:v>
                </c:pt>
                <c:pt idx="9">
                  <c:v>72.9281767955801</c:v>
                </c:pt>
                <c:pt idx="10">
                  <c:v>78.143712574850284</c:v>
                </c:pt>
                <c:pt idx="11">
                  <c:v>52.689352360043912</c:v>
                </c:pt>
                <c:pt idx="12">
                  <c:v>70.624999999999986</c:v>
                </c:pt>
                <c:pt idx="13">
                  <c:v>56.34167385677307</c:v>
                </c:pt>
                <c:pt idx="14">
                  <c:v>74.721189591078087</c:v>
                </c:pt>
                <c:pt idx="15">
                  <c:v>72.365805168986071</c:v>
                </c:pt>
                <c:pt idx="16">
                  <c:v>70.032573289902288</c:v>
                </c:pt>
                <c:pt idx="17">
                  <c:v>77.231329690346115</c:v>
                </c:pt>
                <c:pt idx="18">
                  <c:v>71.489971346704849</c:v>
                </c:pt>
                <c:pt idx="19">
                  <c:v>77.88018433179721</c:v>
                </c:pt>
              </c:numCache>
            </c:numRef>
          </c:val>
        </c:ser>
        <c:dLbls/>
        <c:axId val="115501696"/>
        <c:axId val="116822400"/>
      </c:barChart>
      <c:catAx>
        <c:axId val="115501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16822400"/>
        <c:crosses val="autoZero"/>
        <c:auto val="1"/>
        <c:lblAlgn val="ctr"/>
        <c:lblOffset val="100"/>
      </c:catAx>
      <c:valAx>
        <c:axId val="116822400"/>
        <c:scaling>
          <c:orientation val="minMax"/>
        </c:scaling>
        <c:axPos val="l"/>
        <c:majorGridlines/>
        <c:numFmt formatCode="0" sourceLinked="1"/>
        <c:tickLblPos val="nextTo"/>
        <c:crossAx val="115501696"/>
        <c:crosses val="autoZero"/>
        <c:crossBetween val="between"/>
        <c:minorUnit val="2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Города</a:t>
            </a:r>
            <a:endParaRPr lang="ru-RU" sz="2000" dirty="0"/>
          </a:p>
        </c:rich>
      </c:tx>
      <c:layout>
        <c:manualLayout>
          <c:xMode val="edge"/>
          <c:yMode val="edge"/>
          <c:x val="0.67979855643044651"/>
          <c:y val="0.14814814814814817"/>
        </c:manualLayout>
      </c:layout>
    </c:title>
    <c:plotArea>
      <c:layout>
        <c:manualLayout>
          <c:layoutTarget val="inner"/>
          <c:xMode val="edge"/>
          <c:yMode val="edge"/>
          <c:x val="0.1017124759734309"/>
          <c:y val="0.16957453899921285"/>
          <c:w val="0.49811680359445598"/>
          <c:h val="0.72590397757223191"/>
        </c:manualLayout>
      </c:layout>
      <c:pieChart>
        <c:varyColors val="1"/>
        <c:ser>
          <c:idx val="0"/>
          <c:order val="0"/>
          <c:tx>
            <c:strRef>
              <c:f>общие!$A$111</c:f>
              <c:strCache>
                <c:ptCount val="1"/>
                <c:pt idx="0">
                  <c:v>Средовой фактор риска в городах Республики Коми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FF6DFF"/>
              </a:solidFill>
            </c:spPr>
          </c:dPt>
          <c:dPt>
            <c:idx val="3"/>
            <c:spPr>
              <a:solidFill>
                <a:srgbClr val="FFA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общие!$B$110:$E$110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общие!$B$111:$E$111</c:f>
              <c:numCache>
                <c:formatCode>0.0%</c:formatCode>
                <c:ptCount val="4"/>
                <c:pt idx="0">
                  <c:v>3.0000000000000005E-3</c:v>
                </c:pt>
                <c:pt idx="1">
                  <c:v>7.0000000000000021E-2</c:v>
                </c:pt>
                <c:pt idx="2">
                  <c:v>0.69299999999999995</c:v>
                </c:pt>
                <c:pt idx="3">
                  <c:v>0.23200000000000001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Сельские </a:t>
            </a:r>
          </a:p>
          <a:p>
            <a:pPr>
              <a:defRPr/>
            </a:pPr>
            <a:r>
              <a:rPr lang="ru-RU"/>
              <a:t>районы</a:t>
            </a:r>
          </a:p>
        </c:rich>
      </c:tx>
      <c:layout>
        <c:manualLayout>
          <c:xMode val="edge"/>
          <c:yMode val="edge"/>
          <c:x val="0.59452127557529422"/>
          <c:y val="0.12592592592592589"/>
        </c:manualLayout>
      </c:layout>
    </c:title>
    <c:plotArea>
      <c:layout>
        <c:manualLayout>
          <c:layoutTarget val="inner"/>
          <c:xMode val="edge"/>
          <c:yMode val="edge"/>
          <c:x val="4.3454818978554945E-2"/>
          <c:y val="0.2280183727034121"/>
          <c:w val="0.49012839205379333"/>
          <c:h val="0.71525984251968522"/>
        </c:manualLayout>
      </c:layout>
      <c:pieChart>
        <c:varyColors val="1"/>
        <c:ser>
          <c:idx val="0"/>
          <c:order val="0"/>
          <c:tx>
            <c:strRef>
              <c:f>общие!$A$115</c:f>
              <c:strCache>
                <c:ptCount val="1"/>
                <c:pt idx="0">
                  <c:v>Средовой фактор риска в сельский районах Республики Коми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FF6DFF"/>
              </a:solidFill>
            </c:spPr>
          </c:dPt>
          <c:dPt>
            <c:idx val="3"/>
            <c:spPr>
              <a:solidFill>
                <a:srgbClr val="FFAF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общие!$B$114:$E$114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общие!$B$115:$E$115</c:f>
              <c:numCache>
                <c:formatCode>0.0%</c:formatCode>
                <c:ptCount val="4"/>
                <c:pt idx="0">
                  <c:v>5.000000000000001E-3</c:v>
                </c:pt>
                <c:pt idx="1">
                  <c:v>5.3999999999999999E-2</c:v>
                </c:pt>
                <c:pt idx="2">
                  <c:v>0.66200000000000014</c:v>
                </c:pt>
                <c:pt idx="3">
                  <c:v>0.27700000000000002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9099113357825495"/>
          <c:y val="0.48217614464858566"/>
          <c:w val="0.23642858741562833"/>
          <c:h val="0.35105511811023621"/>
        </c:manualLayout>
      </c:layout>
    </c:legend>
    <c:plotVisOnly val="1"/>
    <c:dispBlanksAs val="zero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ГОУ</a:t>
            </a:r>
            <a:endParaRPr lang="ru-RU" sz="2000" dirty="0"/>
          </a:p>
        </c:rich>
      </c:tx>
      <c:layout>
        <c:manualLayout>
          <c:xMode val="edge"/>
          <c:yMode val="edge"/>
          <c:x val="4.5219181995651281E-2"/>
          <c:y val="5.9850924348875185E-2"/>
        </c:manualLayout>
      </c:layout>
    </c:title>
    <c:plotArea>
      <c:layout>
        <c:manualLayout>
          <c:layoutTarget val="inner"/>
          <c:xMode val="edge"/>
          <c:yMode val="edge"/>
          <c:x val="0.17360958005249347"/>
          <c:y val="0.20287107018664394"/>
          <c:w val="0.49889893186471357"/>
          <c:h val="0.6971232746079058"/>
        </c:manualLayout>
      </c:layout>
      <c:pieChart>
        <c:varyColors val="1"/>
        <c:ser>
          <c:idx val="0"/>
          <c:order val="0"/>
          <c:tx>
            <c:strRef>
              <c:f>общие!$A$118</c:f>
              <c:strCache>
                <c:ptCount val="1"/>
                <c:pt idx="0">
                  <c:v>Средовой фактор риска в ГОУ Республики Коми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FF6DFF"/>
              </a:solidFill>
            </c:spPr>
          </c:dPt>
          <c:dPt>
            <c:idx val="3"/>
            <c:spPr>
              <a:solidFill>
                <a:srgbClr val="FFAFFF"/>
              </a:solidFill>
            </c:spPr>
          </c:dPt>
          <c:dLbls>
            <c:dLbl>
              <c:idx val="1"/>
              <c:layout>
                <c:manualLayout>
                  <c:x val="9.6880306950021436E-2"/>
                  <c:y val="3.93358349300972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общие!$B$117:$E$117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общие!$B$118:$E$118</c:f>
              <c:numCache>
                <c:formatCode>0.0%</c:formatCode>
                <c:ptCount val="4"/>
                <c:pt idx="0">
                  <c:v>1.4000000000000002E-3</c:v>
                </c:pt>
                <c:pt idx="1">
                  <c:v>5.7900000000000007E-2</c:v>
                </c:pt>
                <c:pt idx="2">
                  <c:v>0.76690000000000014</c:v>
                </c:pt>
                <c:pt idx="3">
                  <c:v>0.17369999999999999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Лист1!$B$34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6D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Лист1!$A$35:$A$54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Лист1!$B$35:$B$54</c:f>
              <c:numCache>
                <c:formatCode>General</c:formatCode>
                <c:ptCount val="20"/>
                <c:pt idx="0">
                  <c:v>77</c:v>
                </c:pt>
                <c:pt idx="1">
                  <c:v>61</c:v>
                </c:pt>
                <c:pt idx="2">
                  <c:v>74</c:v>
                </c:pt>
                <c:pt idx="3">
                  <c:v>60</c:v>
                </c:pt>
                <c:pt idx="4">
                  <c:v>75</c:v>
                </c:pt>
                <c:pt idx="5">
                  <c:v>86</c:v>
                </c:pt>
                <c:pt idx="6">
                  <c:v>63</c:v>
                </c:pt>
                <c:pt idx="7">
                  <c:v>28</c:v>
                </c:pt>
                <c:pt idx="8">
                  <c:v>75</c:v>
                </c:pt>
                <c:pt idx="9">
                  <c:v>51</c:v>
                </c:pt>
                <c:pt idx="10">
                  <c:v>77</c:v>
                </c:pt>
                <c:pt idx="11">
                  <c:v>70</c:v>
                </c:pt>
                <c:pt idx="12">
                  <c:v>48</c:v>
                </c:pt>
                <c:pt idx="13">
                  <c:v>63</c:v>
                </c:pt>
                <c:pt idx="14">
                  <c:v>67</c:v>
                </c:pt>
                <c:pt idx="15">
                  <c:v>72</c:v>
                </c:pt>
                <c:pt idx="16">
                  <c:v>54</c:v>
                </c:pt>
                <c:pt idx="17">
                  <c:v>68</c:v>
                </c:pt>
                <c:pt idx="18">
                  <c:v>77</c:v>
                </c:pt>
                <c:pt idx="19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Лист1!$C$34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C00CC"/>
            </a:solidFill>
          </c:spPr>
          <c:dLbls>
            <c:dLbl>
              <c:idx val="4"/>
              <c:layout>
                <c:manualLayout>
                  <c:x val="2.0725385782521352E-2"/>
                  <c:y val="4.92004920049202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725385782521352E-2"/>
                  <c:y val="4.92004920049200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544039336891012E-2"/>
                  <c:y val="7.380073800737962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06732228151687E-2"/>
                  <c:y val="7.3800738007380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7271154818767794E-2"/>
                  <c:y val="7.38007380073800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Лист1!$A$35:$A$54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Лист1!$C$35:$C$54</c:f>
              <c:numCache>
                <c:formatCode>General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8</c:v>
                </c:pt>
                <c:pt idx="8">
                  <c:v>5</c:v>
                </c:pt>
                <c:pt idx="9">
                  <c:v>2</c:v>
                </c:pt>
                <c:pt idx="10">
                  <c:v>0.4</c:v>
                </c:pt>
                <c:pt idx="11">
                  <c:v>4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14</c:v>
                </c:pt>
                <c:pt idx="17">
                  <c:v>6</c:v>
                </c:pt>
                <c:pt idx="18">
                  <c:v>3</c:v>
                </c:pt>
                <c:pt idx="19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Лист1!$D$34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660066"/>
            </a:solidFill>
          </c:spPr>
          <c:dLbls>
            <c:dLbl>
              <c:idx val="0"/>
              <c:layout>
                <c:manualLayout>
                  <c:x val="0"/>
                  <c:y val="-1.61127844160194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41691766240291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14837125546925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993349486155122E-3"/>
                  <c:y val="-2.41691766240291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993349486155122E-3"/>
                  <c:y val="-1.8798248485355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8798248485355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6854640693365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14837125546925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993349486155122E-3"/>
                  <c:y val="-2.14837125546925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61127844160193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41691766240291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41691766240291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9641476944951096E-17"/>
                  <c:y val="-1.8798248485355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9641476944951096E-17"/>
                  <c:y val="-1.8798248485355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8993349486155122E-3"/>
                  <c:y val="-2.14837125546925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6854640693365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993349486155122E-3"/>
                  <c:y val="-2.6854640693365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41691766240291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2.6854640693365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8993349486155122E-3"/>
                  <c:y val="-2.95401047627022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Лист1!$A$35:$A$54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Лист1!$D$35:$D$54</c:f>
              <c:numCache>
                <c:formatCode>General</c:formatCode>
                <c:ptCount val="20"/>
                <c:pt idx="0">
                  <c:v>0.5</c:v>
                </c:pt>
                <c:pt idx="1">
                  <c:v>0.1</c:v>
                </c:pt>
                <c:pt idx="2">
                  <c:v>1.6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</c:v>
                </c:pt>
                <c:pt idx="12">
                  <c:v>0</c:v>
                </c:pt>
                <c:pt idx="13">
                  <c:v>0.2</c:v>
                </c:pt>
                <c:pt idx="14">
                  <c:v>0.5</c:v>
                </c:pt>
                <c:pt idx="15">
                  <c:v>1.2</c:v>
                </c:pt>
                <c:pt idx="16">
                  <c:v>0</c:v>
                </c:pt>
                <c:pt idx="17">
                  <c:v>0.2</c:v>
                </c:pt>
                <c:pt idx="18">
                  <c:v>1.2</c:v>
                </c:pt>
                <c:pt idx="19">
                  <c:v>1.6</c:v>
                </c:pt>
              </c:numCache>
            </c:numRef>
          </c:val>
        </c:ser>
        <c:dLbls/>
        <c:overlap val="100"/>
        <c:axId val="124666240"/>
        <c:axId val="124667776"/>
      </c:barChart>
      <c:catAx>
        <c:axId val="124666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24667776"/>
        <c:crosses val="autoZero"/>
        <c:auto val="1"/>
        <c:lblAlgn val="ctr"/>
        <c:lblOffset val="100"/>
      </c:catAx>
      <c:valAx>
        <c:axId val="124667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466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181904283150748E-2"/>
          <c:y val="0.89078962434964337"/>
          <c:w val="0.41712759086226947"/>
          <c:h val="5.3843098525023086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Города</a:t>
            </a:r>
            <a:endParaRPr lang="ru-RU" sz="2000" dirty="0"/>
          </a:p>
        </c:rich>
      </c:tx>
      <c:layout>
        <c:manualLayout>
          <c:xMode val="edge"/>
          <c:yMode val="edge"/>
          <c:x val="0.71202405836842408"/>
          <c:y val="0.18970529896538227"/>
        </c:manualLayout>
      </c:layout>
    </c:title>
    <c:plotArea>
      <c:layout>
        <c:manualLayout>
          <c:layoutTarget val="inner"/>
          <c:xMode val="edge"/>
          <c:yMode val="edge"/>
          <c:x val="0.17360958005249347"/>
          <c:y val="0.21784798239911715"/>
          <c:w val="0.49533406978654304"/>
          <c:h val="0.70508093642718073"/>
        </c:manualLayout>
      </c:layout>
      <c:pieChart>
        <c:varyColors val="1"/>
        <c:ser>
          <c:idx val="0"/>
          <c:order val="0"/>
          <c:tx>
            <c:strRef>
              <c:f>общие!$A$76</c:f>
              <c:strCache>
                <c:ptCount val="1"/>
                <c:pt idx="0">
                  <c:v>Средовой фактор риска в городах Республики Коми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5B5B"/>
              </a:solidFill>
            </c:spPr>
          </c:dPt>
          <c:dPt>
            <c:idx val="3"/>
            <c:spPr>
              <a:solidFill>
                <a:srgbClr val="FFB9B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общие!$B$75:$E$75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общие!$B$76:$E$76</c:f>
              <c:numCache>
                <c:formatCode>0.0%</c:formatCode>
                <c:ptCount val="4"/>
                <c:pt idx="0">
                  <c:v>9.0000000000000028E-3</c:v>
                </c:pt>
                <c:pt idx="1">
                  <c:v>6.5000000000000002E-2</c:v>
                </c:pt>
                <c:pt idx="2">
                  <c:v>0.39600000000000007</c:v>
                </c:pt>
                <c:pt idx="3">
                  <c:v>0.52800000000000002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Сельские </a:t>
            </a:r>
          </a:p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районы</a:t>
            </a:r>
            <a:endParaRPr lang="ru-RU" sz="2000" dirty="0"/>
          </a:p>
        </c:rich>
      </c:tx>
      <c:layout>
        <c:manualLayout>
          <c:xMode val="edge"/>
          <c:yMode val="edge"/>
          <c:x val="0.63908634585953428"/>
          <c:y val="2.6051780820419135E-2"/>
        </c:manualLayout>
      </c:layout>
    </c:title>
    <c:plotArea>
      <c:layout>
        <c:manualLayout>
          <c:layoutTarget val="inner"/>
          <c:xMode val="edge"/>
          <c:yMode val="edge"/>
          <c:x val="9.940748751037877E-2"/>
          <c:y val="0.1359345683199405"/>
          <c:w val="0.48610243810602244"/>
          <c:h val="0.8412646532719944"/>
        </c:manualLayout>
      </c:layout>
      <c:pieChart>
        <c:varyColors val="1"/>
        <c:ser>
          <c:idx val="0"/>
          <c:order val="0"/>
          <c:tx>
            <c:strRef>
              <c:f>общие!$A$80</c:f>
              <c:strCache>
                <c:ptCount val="1"/>
                <c:pt idx="0">
                  <c:v>Средовой фактор риска в сельский районах Республики Коми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5B5B"/>
              </a:solidFill>
            </c:spPr>
          </c:dPt>
          <c:dPt>
            <c:idx val="3"/>
            <c:spPr>
              <a:solidFill>
                <a:srgbClr val="FFB9B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общие!$B$79:$E$79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общие!$B$80:$E$80</c:f>
              <c:numCache>
                <c:formatCode>0.0%</c:formatCode>
                <c:ptCount val="4"/>
                <c:pt idx="0">
                  <c:v>7.000000000000001E-3</c:v>
                </c:pt>
                <c:pt idx="1">
                  <c:v>6.1000000000000006E-2</c:v>
                </c:pt>
                <c:pt idx="2">
                  <c:v>0.37800000000000006</c:v>
                </c:pt>
                <c:pt idx="3">
                  <c:v>0.54300000000000004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ГОУ</a:t>
            </a:r>
            <a:endParaRPr lang="ru-RU" sz="2000" dirty="0"/>
          </a:p>
        </c:rich>
      </c:tx>
      <c:layout>
        <c:manualLayout>
          <c:xMode val="edge"/>
          <c:yMode val="edge"/>
          <c:x val="8.8618505989756E-2"/>
          <c:y val="0.13227696922564156"/>
        </c:manualLayout>
      </c:layout>
    </c:title>
    <c:plotArea>
      <c:layout>
        <c:manualLayout>
          <c:layoutTarget val="inner"/>
          <c:xMode val="edge"/>
          <c:yMode val="edge"/>
          <c:x val="0.19034580052493441"/>
          <c:y val="0.18940069693111025"/>
          <c:w val="0.60225971060686756"/>
          <c:h val="0.671751215676891"/>
        </c:manualLayout>
      </c:layout>
      <c:pieChart>
        <c:varyColors val="1"/>
        <c:ser>
          <c:idx val="0"/>
          <c:order val="0"/>
          <c:tx>
            <c:strRef>
              <c:f>общие!$A$83</c:f>
              <c:strCache>
                <c:ptCount val="1"/>
                <c:pt idx="0">
                  <c:v>Средовой фактор риска в ГОУ Республики Коми</c:v>
                </c:pt>
              </c:strCache>
            </c:strRef>
          </c:tx>
          <c:dPt>
            <c:idx val="0"/>
            <c:spPr>
              <a:solidFill>
                <a:srgbClr val="8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5B5B"/>
              </a:solidFill>
            </c:spPr>
          </c:dPt>
          <c:dPt>
            <c:idx val="3"/>
            <c:spPr>
              <a:solidFill>
                <a:srgbClr val="FFB9B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общие!$B$82:$E$82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общие!$B$83:$E$83</c:f>
              <c:numCache>
                <c:formatCode>0.0%</c:formatCode>
                <c:ptCount val="4"/>
                <c:pt idx="0">
                  <c:v>5.6000000000000008E-3</c:v>
                </c:pt>
                <c:pt idx="1">
                  <c:v>3.2500000000000001E-2</c:v>
                </c:pt>
                <c:pt idx="2">
                  <c:v>0.3277000000000001</c:v>
                </c:pt>
                <c:pt idx="3">
                  <c:v>0.6342000000000001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9996219525334001E-2"/>
          <c:y val="4.2956423925270229E-2"/>
          <c:w val="0.85882716785692292"/>
          <c:h val="0.58881798221250259"/>
        </c:manualLayout>
      </c:layout>
      <c:barChart>
        <c:barDir val="col"/>
        <c:grouping val="stacked"/>
        <c:ser>
          <c:idx val="0"/>
          <c:order val="0"/>
          <c:tx>
            <c:strRef>
              <c:f>Лист1!$B$59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5B5B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Лист1!$A$60:$A$79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Лист1!$B$60:$B$79</c:f>
              <c:numCache>
                <c:formatCode>General</c:formatCode>
                <c:ptCount val="20"/>
                <c:pt idx="0">
                  <c:v>44</c:v>
                </c:pt>
                <c:pt idx="1">
                  <c:v>35</c:v>
                </c:pt>
                <c:pt idx="2">
                  <c:v>37</c:v>
                </c:pt>
                <c:pt idx="3">
                  <c:v>49</c:v>
                </c:pt>
                <c:pt idx="4">
                  <c:v>33</c:v>
                </c:pt>
                <c:pt idx="5">
                  <c:v>33</c:v>
                </c:pt>
                <c:pt idx="6">
                  <c:v>30</c:v>
                </c:pt>
                <c:pt idx="7">
                  <c:v>40</c:v>
                </c:pt>
                <c:pt idx="8">
                  <c:v>32</c:v>
                </c:pt>
                <c:pt idx="9">
                  <c:v>33</c:v>
                </c:pt>
                <c:pt idx="10">
                  <c:v>27</c:v>
                </c:pt>
                <c:pt idx="11">
                  <c:v>37</c:v>
                </c:pt>
                <c:pt idx="12">
                  <c:v>36</c:v>
                </c:pt>
                <c:pt idx="13">
                  <c:v>35</c:v>
                </c:pt>
                <c:pt idx="14">
                  <c:v>39</c:v>
                </c:pt>
                <c:pt idx="15">
                  <c:v>47</c:v>
                </c:pt>
                <c:pt idx="16">
                  <c:v>39</c:v>
                </c:pt>
                <c:pt idx="17">
                  <c:v>32</c:v>
                </c:pt>
                <c:pt idx="18">
                  <c:v>40</c:v>
                </c:pt>
                <c:pt idx="19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Лист1!$C$59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4"/>
              <c:layout>
                <c:manualLayout>
                  <c:x val="1.7361111111111115E-2"/>
                  <c:y val="7.75945604787482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097222222222224E-2"/>
                  <c:y val="7.75945604787482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361111111111115E-2"/>
                  <c:y val="5.17297069858321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9097222222222161E-2"/>
                  <c:y val="2.586485349291608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Лист1!$A$60:$A$79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Лист1!$C$60:$C$79</c:f>
              <c:numCache>
                <c:formatCode>General</c:formatCode>
                <c:ptCount val="20"/>
                <c:pt idx="0">
                  <c:v>6</c:v>
                </c:pt>
                <c:pt idx="1">
                  <c:v>9</c:v>
                </c:pt>
                <c:pt idx="2">
                  <c:v>5</c:v>
                </c:pt>
                <c:pt idx="3">
                  <c:v>11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10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4</c:v>
                </c:pt>
                <c:pt idx="16">
                  <c:v>14</c:v>
                </c:pt>
                <c:pt idx="17">
                  <c:v>5</c:v>
                </c:pt>
                <c:pt idx="18">
                  <c:v>6</c:v>
                </c:pt>
                <c:pt idx="19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Лист1!$D$59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800000"/>
            </a:solidFill>
          </c:spPr>
          <c:dLbls>
            <c:dLbl>
              <c:idx val="0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0691882794332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61111111111275E-3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10378241914993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828336020050012E-17"/>
                  <c:y val="-2.0691882794332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32783681436244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361111111111114E-3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32783681436245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361111111111114E-3"/>
                  <c:y val="-2.32783681436245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3656672040100012E-17"/>
                  <c:y val="-1.8105397445041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3656672040100012E-17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7361111111111114E-3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3.36243095407908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Лист1!$A$60:$A$79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Лист1!$D$60:$D$79</c:f>
              <c:numCache>
                <c:formatCode>General</c:formatCode>
                <c:ptCount val="20"/>
                <c:pt idx="0">
                  <c:v>1.1000000000000001</c:v>
                </c:pt>
                <c:pt idx="1">
                  <c:v>0.70000000000000007</c:v>
                </c:pt>
                <c:pt idx="2">
                  <c:v>0.8</c:v>
                </c:pt>
                <c:pt idx="3">
                  <c:v>1.8</c:v>
                </c:pt>
                <c:pt idx="4">
                  <c:v>0.2</c:v>
                </c:pt>
                <c:pt idx="5">
                  <c:v>0.30000000000000004</c:v>
                </c:pt>
                <c:pt idx="6">
                  <c:v>0.2</c:v>
                </c:pt>
                <c:pt idx="7">
                  <c:v>0</c:v>
                </c:pt>
                <c:pt idx="8">
                  <c:v>0</c:v>
                </c:pt>
                <c:pt idx="9">
                  <c:v>0.8</c:v>
                </c:pt>
                <c:pt idx="10">
                  <c:v>0</c:v>
                </c:pt>
                <c:pt idx="11">
                  <c:v>0.4</c:v>
                </c:pt>
                <c:pt idx="12">
                  <c:v>0</c:v>
                </c:pt>
                <c:pt idx="13">
                  <c:v>0.8</c:v>
                </c:pt>
                <c:pt idx="14">
                  <c:v>0.5</c:v>
                </c:pt>
                <c:pt idx="15">
                  <c:v>0.8</c:v>
                </c:pt>
                <c:pt idx="16">
                  <c:v>0</c:v>
                </c:pt>
                <c:pt idx="17">
                  <c:v>1.9000000000000001</c:v>
                </c:pt>
                <c:pt idx="18">
                  <c:v>1.6</c:v>
                </c:pt>
                <c:pt idx="19">
                  <c:v>0.8</c:v>
                </c:pt>
              </c:numCache>
            </c:numRef>
          </c:val>
        </c:ser>
        <c:dLbls/>
        <c:overlap val="100"/>
        <c:axId val="125898752"/>
        <c:axId val="125900288"/>
      </c:barChart>
      <c:catAx>
        <c:axId val="125898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25900288"/>
        <c:crosses val="autoZero"/>
        <c:auto val="1"/>
        <c:lblAlgn val="ctr"/>
        <c:lblOffset val="100"/>
      </c:catAx>
      <c:valAx>
        <c:axId val="125900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589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788696476943924E-2"/>
          <c:y val="0.93340615662587212"/>
          <c:w val="0.40629244616911903"/>
          <c:h val="5.4990600459598082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Города</a:t>
            </a:r>
            <a:endParaRPr lang="ru-RU" sz="2000" dirty="0"/>
          </a:p>
        </c:rich>
      </c:tx>
      <c:layout>
        <c:manualLayout>
          <c:xMode val="edge"/>
          <c:yMode val="edge"/>
          <c:x val="0.65872848948374774"/>
          <c:y val="0.21369334566690659"/>
        </c:manualLayout>
      </c:layout>
    </c:title>
    <c:plotArea>
      <c:layout>
        <c:manualLayout>
          <c:layoutTarget val="inner"/>
          <c:xMode val="edge"/>
          <c:yMode val="edge"/>
          <c:x val="0.1493265349479499"/>
          <c:y val="0.19455296029909719"/>
          <c:w val="0.55159273422562138"/>
          <c:h val="0.78383410297406553"/>
        </c:manualLayout>
      </c:layout>
      <c:pieChart>
        <c:varyColors val="1"/>
        <c:ser>
          <c:idx val="0"/>
          <c:order val="0"/>
          <c:tx>
            <c:strRef>
              <c:f>общие!$A$146</c:f>
              <c:strCache>
                <c:ptCount val="1"/>
                <c:pt idx="0">
                  <c:v>Общественный фактор риска в городах Республики Коми</c:v>
                </c:pt>
              </c:strCache>
            </c:strRef>
          </c:tx>
          <c:dPt>
            <c:idx val="0"/>
            <c:spPr>
              <a:solidFill>
                <a:srgbClr val="663300"/>
              </a:solidFill>
            </c:spPr>
          </c:dPt>
          <c:dPt>
            <c:idx val="1"/>
            <c:spPr>
              <a:solidFill>
                <a:srgbClr val="B85C00"/>
              </a:solidFill>
            </c:spPr>
          </c:dPt>
          <c:dPt>
            <c:idx val="2"/>
            <c:spPr>
              <a:solidFill>
                <a:srgbClr val="F67B00"/>
              </a:solidFill>
            </c:spPr>
          </c:dPt>
          <c:dPt>
            <c:idx val="3"/>
            <c:spPr>
              <a:solidFill>
                <a:srgbClr val="FFB87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общие!$B$145:$E$145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общие!$B$146:$E$146</c:f>
              <c:numCache>
                <c:formatCode>0.0%</c:formatCode>
                <c:ptCount val="4"/>
                <c:pt idx="0">
                  <c:v>1.2999999999999998E-2</c:v>
                </c:pt>
                <c:pt idx="1">
                  <c:v>0.26300000000000001</c:v>
                </c:pt>
                <c:pt idx="2">
                  <c:v>0.56499999999999995</c:v>
                </c:pt>
                <c:pt idx="3">
                  <c:v>0.15500000000000003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000" dirty="0" smtClean="0"/>
              <a:t>Сельские </a:t>
            </a:r>
          </a:p>
          <a:p>
            <a:pPr>
              <a:defRPr sz="2400"/>
            </a:pPr>
            <a:r>
              <a:rPr lang="ru-RU" sz="2000" dirty="0" smtClean="0"/>
              <a:t>районы</a:t>
            </a:r>
            <a:endParaRPr lang="ru-RU" sz="2000" dirty="0"/>
          </a:p>
        </c:rich>
      </c:tx>
      <c:layout>
        <c:manualLayout>
          <c:xMode val="edge"/>
          <c:yMode val="edge"/>
          <c:x val="0.58800119048588562"/>
          <c:y val="0.25991724543098227"/>
        </c:manualLayout>
      </c:layout>
    </c:title>
    <c:plotArea>
      <c:layout>
        <c:manualLayout>
          <c:layoutTarget val="inner"/>
          <c:xMode val="edge"/>
          <c:yMode val="edge"/>
          <c:x val="2.0144975712755352E-3"/>
          <c:y val="0.22191924627610465"/>
          <c:w val="0.47849832939589515"/>
          <c:h val="0.77808075372389562"/>
        </c:manualLayout>
      </c:layout>
      <c:pieChart>
        <c:varyColors val="1"/>
        <c:ser>
          <c:idx val="0"/>
          <c:order val="0"/>
          <c:tx>
            <c:strRef>
              <c:f>общие!$A$150</c:f>
              <c:strCache>
                <c:ptCount val="1"/>
                <c:pt idx="0">
                  <c:v>Общественный фактор риска в сельский районах Республики Коми</c:v>
                </c:pt>
              </c:strCache>
            </c:strRef>
          </c:tx>
          <c:dPt>
            <c:idx val="0"/>
            <c:spPr>
              <a:solidFill>
                <a:srgbClr val="663300"/>
              </a:solidFill>
            </c:spPr>
          </c:dPt>
          <c:dPt>
            <c:idx val="1"/>
            <c:spPr>
              <a:solidFill>
                <a:srgbClr val="B85C00"/>
              </a:solidFill>
            </c:spPr>
          </c:dPt>
          <c:dPt>
            <c:idx val="2"/>
            <c:spPr>
              <a:solidFill>
                <a:srgbClr val="F67B00"/>
              </a:solidFill>
            </c:spPr>
          </c:dPt>
          <c:dPt>
            <c:idx val="3"/>
            <c:spPr>
              <a:solidFill>
                <a:srgbClr val="FFB87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общие!$B$149:$E$149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общие!$B$150:$E$150</c:f>
              <c:numCache>
                <c:formatCode>0.0%</c:formatCode>
                <c:ptCount val="4"/>
                <c:pt idx="0">
                  <c:v>1.2999999999999998E-2</c:v>
                </c:pt>
                <c:pt idx="1">
                  <c:v>0.21900000000000003</c:v>
                </c:pt>
                <c:pt idx="2">
                  <c:v>0.58399999999999996</c:v>
                </c:pt>
                <c:pt idx="3">
                  <c:v>0.18300000000000002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3428843666548482"/>
          <c:y val="0.55994228609195951"/>
          <c:w val="0.24455600725248741"/>
          <c:h val="0.3961276062452372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Охват обучающихся </a:t>
            </a:r>
            <a:r>
              <a:rPr lang="ru-RU" sz="2000" dirty="0" smtClean="0"/>
              <a:t>государственных образовательных организаций</a:t>
            </a:r>
            <a:endParaRPr lang="ru-RU" sz="20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всё!$N$52</c:f>
              <c:strCache>
                <c:ptCount val="1"/>
                <c:pt idx="0">
                  <c:v>в 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339113680154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92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79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всё!$M$53:$M$60</c:f>
              <c:strCache>
                <c:ptCount val="8"/>
                <c:pt idx="0">
                  <c:v>ДДШ №1 г. Сыктывкара</c:v>
                </c:pt>
                <c:pt idx="1">
                  <c:v>ДДШ №2 г. Сыктывкара</c:v>
                </c:pt>
                <c:pt idx="2">
                  <c:v>ШИ №2 г. Ухты</c:v>
                </c:pt>
                <c:pt idx="3">
                  <c:v>ШИ №1 г. Воркуты</c:v>
                </c:pt>
                <c:pt idx="4">
                  <c:v>СШИ №4 г. Ухты</c:v>
                </c:pt>
                <c:pt idx="5">
                  <c:v>КРЛ при СыктГУ</c:v>
                </c:pt>
                <c:pt idx="6">
                  <c:v>КРФМЛИ</c:v>
                </c:pt>
                <c:pt idx="7">
                  <c:v>Гимназия искусств</c:v>
                </c:pt>
              </c:strCache>
            </c:strRef>
          </c:cat>
          <c:val>
            <c:numRef>
              <c:f>всё!$N$53:$N$60</c:f>
              <c:numCache>
                <c:formatCode>0%</c:formatCode>
                <c:ptCount val="8"/>
                <c:pt idx="0">
                  <c:v>0.64000000000000012</c:v>
                </c:pt>
                <c:pt idx="1">
                  <c:v>0.73000000000000009</c:v>
                </c:pt>
                <c:pt idx="2">
                  <c:v>0.92</c:v>
                </c:pt>
                <c:pt idx="3">
                  <c:v>0.41000000000000003</c:v>
                </c:pt>
                <c:pt idx="4">
                  <c:v>0.81</c:v>
                </c:pt>
                <c:pt idx="5">
                  <c:v>0.85000000000000009</c:v>
                </c:pt>
                <c:pt idx="6">
                  <c:v>0.8</c:v>
                </c:pt>
                <c:pt idx="7">
                  <c:v>0.79</c:v>
                </c:pt>
              </c:numCache>
            </c:numRef>
          </c:val>
        </c:ser>
        <c:dLbls/>
        <c:axId val="117981952"/>
        <c:axId val="117983488"/>
      </c:barChart>
      <c:catAx>
        <c:axId val="117981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7983488"/>
        <c:crosses val="autoZero"/>
        <c:auto val="1"/>
        <c:lblAlgn val="ctr"/>
        <c:lblOffset val="100"/>
      </c:catAx>
      <c:valAx>
        <c:axId val="117983488"/>
        <c:scaling>
          <c:orientation val="minMax"/>
        </c:scaling>
        <c:axPos val="l"/>
        <c:majorGridlines/>
        <c:numFmt formatCode="0%" sourceLinked="1"/>
        <c:tickLblPos val="nextTo"/>
        <c:crossAx val="117981952"/>
        <c:crosses val="autoZero"/>
        <c:crossBetween val="between"/>
        <c:majorUnit val="0.2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ГОУ</a:t>
            </a:r>
            <a:endParaRPr lang="ru-RU" sz="2000" dirty="0"/>
          </a:p>
        </c:rich>
      </c:tx>
      <c:layout>
        <c:manualLayout>
          <c:xMode val="edge"/>
          <c:yMode val="edge"/>
          <c:x val="4.4706300238940629E-2"/>
          <c:y val="0.10485741043478668"/>
        </c:manualLayout>
      </c:layout>
    </c:title>
    <c:plotArea>
      <c:layout>
        <c:manualLayout>
          <c:layoutTarget val="inner"/>
          <c:xMode val="edge"/>
          <c:yMode val="edge"/>
          <c:x val="8.6373227700834485E-2"/>
          <c:y val="0.20884612027581392"/>
          <c:w val="0.5003992122940959"/>
          <c:h val="0.7543850802884583"/>
        </c:manualLayout>
      </c:layout>
      <c:pieChart>
        <c:varyColors val="1"/>
        <c:ser>
          <c:idx val="0"/>
          <c:order val="0"/>
          <c:tx>
            <c:strRef>
              <c:f>общие!$A$153</c:f>
              <c:strCache>
                <c:ptCount val="1"/>
                <c:pt idx="0">
                  <c:v>Общественный фактор риска в ГОУ Республики Коми</c:v>
                </c:pt>
              </c:strCache>
            </c:strRef>
          </c:tx>
          <c:dPt>
            <c:idx val="0"/>
            <c:spPr>
              <a:solidFill>
                <a:srgbClr val="663300"/>
              </a:solidFill>
            </c:spPr>
          </c:dPt>
          <c:dPt>
            <c:idx val="1"/>
            <c:spPr>
              <a:solidFill>
                <a:srgbClr val="B85C00"/>
              </a:solidFill>
            </c:spPr>
          </c:dPt>
          <c:dPt>
            <c:idx val="2"/>
            <c:spPr>
              <a:solidFill>
                <a:srgbClr val="F67B00"/>
              </a:solidFill>
            </c:spPr>
          </c:dPt>
          <c:dPt>
            <c:idx val="3"/>
            <c:spPr>
              <a:solidFill>
                <a:srgbClr val="FFB871"/>
              </a:solidFill>
            </c:spPr>
          </c:dPt>
          <c:dLbls>
            <c:dLbl>
              <c:idx val="0"/>
              <c:layout>
                <c:manualLayout>
                  <c:x val="5.0155029722832055E-2"/>
                  <c:y val="1.70697012802276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общие!$B$152:$E$152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общие!$B$153:$E$153</c:f>
              <c:numCache>
                <c:formatCode>0.0%</c:formatCode>
                <c:ptCount val="4"/>
                <c:pt idx="0">
                  <c:v>1.4100000000000001E-2</c:v>
                </c:pt>
                <c:pt idx="1">
                  <c:v>0.32060000000000005</c:v>
                </c:pt>
                <c:pt idx="2">
                  <c:v>0.58899999999999997</c:v>
                </c:pt>
                <c:pt idx="3">
                  <c:v>7.6300000000000021E-2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Лист1!$B$84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67B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Лист1!$A$85:$A$104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Лист1!$B$85:$B$104</c:f>
              <c:numCache>
                <c:formatCode>General</c:formatCode>
                <c:ptCount val="20"/>
                <c:pt idx="0">
                  <c:v>58</c:v>
                </c:pt>
                <c:pt idx="1">
                  <c:v>51</c:v>
                </c:pt>
                <c:pt idx="2">
                  <c:v>62</c:v>
                </c:pt>
                <c:pt idx="3">
                  <c:v>56</c:v>
                </c:pt>
                <c:pt idx="4">
                  <c:v>61</c:v>
                </c:pt>
                <c:pt idx="5">
                  <c:v>57</c:v>
                </c:pt>
                <c:pt idx="6">
                  <c:v>62</c:v>
                </c:pt>
                <c:pt idx="7">
                  <c:v>35</c:v>
                </c:pt>
                <c:pt idx="8">
                  <c:v>58</c:v>
                </c:pt>
                <c:pt idx="9">
                  <c:v>70</c:v>
                </c:pt>
                <c:pt idx="10">
                  <c:v>69</c:v>
                </c:pt>
                <c:pt idx="11">
                  <c:v>59</c:v>
                </c:pt>
                <c:pt idx="12">
                  <c:v>48</c:v>
                </c:pt>
                <c:pt idx="13">
                  <c:v>54</c:v>
                </c:pt>
                <c:pt idx="14">
                  <c:v>44</c:v>
                </c:pt>
                <c:pt idx="15">
                  <c:v>58</c:v>
                </c:pt>
                <c:pt idx="16">
                  <c:v>49</c:v>
                </c:pt>
                <c:pt idx="17">
                  <c:v>60</c:v>
                </c:pt>
                <c:pt idx="18">
                  <c:v>68</c:v>
                </c:pt>
                <c:pt idx="19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Лист1!$C$84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B85C00"/>
            </a:solidFill>
          </c:spPr>
          <c:dLbls>
            <c:dLbl>
              <c:idx val="7"/>
              <c:layout>
                <c:manualLayout>
                  <c:x val="1.742919389978214E-2"/>
                  <c:y val="5.17297069858321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Лист1!$A$85:$A$104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Лист1!$C$85:$C$104</c:f>
              <c:numCache>
                <c:formatCode>General</c:formatCode>
                <c:ptCount val="20"/>
                <c:pt idx="0">
                  <c:v>29</c:v>
                </c:pt>
                <c:pt idx="1">
                  <c:v>29</c:v>
                </c:pt>
                <c:pt idx="2">
                  <c:v>25</c:v>
                </c:pt>
                <c:pt idx="3">
                  <c:v>21</c:v>
                </c:pt>
                <c:pt idx="4">
                  <c:v>32</c:v>
                </c:pt>
                <c:pt idx="5">
                  <c:v>37</c:v>
                </c:pt>
                <c:pt idx="6">
                  <c:v>13</c:v>
                </c:pt>
                <c:pt idx="7">
                  <c:v>4</c:v>
                </c:pt>
                <c:pt idx="8">
                  <c:v>31</c:v>
                </c:pt>
                <c:pt idx="9">
                  <c:v>16</c:v>
                </c:pt>
                <c:pt idx="10">
                  <c:v>26</c:v>
                </c:pt>
                <c:pt idx="11">
                  <c:v>29</c:v>
                </c:pt>
                <c:pt idx="12">
                  <c:v>13</c:v>
                </c:pt>
                <c:pt idx="13">
                  <c:v>20</c:v>
                </c:pt>
                <c:pt idx="14">
                  <c:v>13</c:v>
                </c:pt>
                <c:pt idx="15">
                  <c:v>25</c:v>
                </c:pt>
                <c:pt idx="16">
                  <c:v>34</c:v>
                </c:pt>
                <c:pt idx="17">
                  <c:v>26</c:v>
                </c:pt>
                <c:pt idx="18">
                  <c:v>16</c:v>
                </c:pt>
                <c:pt idx="19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Лист1!$D$84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1.7429193899782139E-3"/>
                  <c:y val="-3.10378241914993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0691882794332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32783681436244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953153024050215E-17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0691882794332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10378241914993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06918827943328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7429193899782139E-3"/>
                  <c:y val="-2.32783681436244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2.586485349291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8648534929161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845133884220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2.06918827943328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06918827943328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3.10378241914993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2.84513388422077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Лист1!$A$85:$A$104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Лист1!$D$85:$D$104</c:f>
              <c:numCache>
                <c:formatCode>General</c:formatCode>
                <c:ptCount val="20"/>
                <c:pt idx="0">
                  <c:v>1.8</c:v>
                </c:pt>
                <c:pt idx="1">
                  <c:v>0.8</c:v>
                </c:pt>
                <c:pt idx="2">
                  <c:v>2.4</c:v>
                </c:pt>
                <c:pt idx="3">
                  <c:v>1.6</c:v>
                </c:pt>
                <c:pt idx="4">
                  <c:v>0.60000000000000009</c:v>
                </c:pt>
                <c:pt idx="5">
                  <c:v>1.4</c:v>
                </c:pt>
                <c:pt idx="6">
                  <c:v>0.1</c:v>
                </c:pt>
                <c:pt idx="7">
                  <c:v>0</c:v>
                </c:pt>
                <c:pt idx="8">
                  <c:v>2.2000000000000002</c:v>
                </c:pt>
                <c:pt idx="9">
                  <c:v>1</c:v>
                </c:pt>
                <c:pt idx="10">
                  <c:v>0.8</c:v>
                </c:pt>
                <c:pt idx="11">
                  <c:v>1</c:v>
                </c:pt>
                <c:pt idx="12">
                  <c:v>0.5</c:v>
                </c:pt>
                <c:pt idx="13">
                  <c:v>1.8</c:v>
                </c:pt>
                <c:pt idx="14">
                  <c:v>0.70000000000000007</c:v>
                </c:pt>
                <c:pt idx="15">
                  <c:v>1.4</c:v>
                </c:pt>
                <c:pt idx="16">
                  <c:v>0</c:v>
                </c:pt>
                <c:pt idx="17">
                  <c:v>0.2</c:v>
                </c:pt>
                <c:pt idx="18">
                  <c:v>3.2</c:v>
                </c:pt>
                <c:pt idx="19">
                  <c:v>1.2</c:v>
                </c:pt>
              </c:numCache>
            </c:numRef>
          </c:val>
        </c:ser>
        <c:dLbls/>
        <c:overlap val="100"/>
        <c:axId val="126397824"/>
        <c:axId val="126411904"/>
      </c:barChart>
      <c:catAx>
        <c:axId val="1263978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26411904"/>
        <c:crosses val="autoZero"/>
        <c:auto val="1"/>
        <c:lblAlgn val="ctr"/>
        <c:lblOffset val="100"/>
      </c:catAx>
      <c:valAx>
        <c:axId val="12641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639782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6.9141504830959002E-2"/>
          <c:y val="0.93340615662587212"/>
          <c:w val="0.39937641482137093"/>
          <c:h val="5.4990600459598082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Города</a:t>
            </a:r>
            <a:endParaRPr lang="ru-RU" sz="2000" dirty="0"/>
          </a:p>
        </c:rich>
      </c:tx>
      <c:layout>
        <c:manualLayout>
          <c:xMode val="edge"/>
          <c:yMode val="edge"/>
          <c:x val="0.76073799321025704"/>
          <c:y val="0.16971384730837039"/>
        </c:manualLayout>
      </c:layout>
    </c:title>
    <c:plotArea>
      <c:layout>
        <c:manualLayout>
          <c:layoutTarget val="inner"/>
          <c:xMode val="edge"/>
          <c:yMode val="edge"/>
          <c:x val="0.23279348843428271"/>
          <c:y val="0.24361155888339453"/>
          <c:w val="0.52745716461376391"/>
          <c:h val="0.67807533963731503"/>
        </c:manualLayout>
      </c:layout>
      <c:pieChart>
        <c:varyColors val="1"/>
        <c:ser>
          <c:idx val="0"/>
          <c:order val="0"/>
          <c:tx>
            <c:strRef>
              <c:f>общие!$A$182</c:f>
              <c:strCache>
                <c:ptCount val="1"/>
                <c:pt idx="0">
                  <c:v>"Школьный" </c:v>
                </c:pt>
              </c:strCache>
            </c:strRef>
          </c:tx>
          <c:dPt>
            <c:idx val="0"/>
            <c:spPr>
              <a:solidFill>
                <a:srgbClr val="444200"/>
              </a:solidFill>
            </c:spPr>
          </c:dPt>
          <c:dPt>
            <c:idx val="1"/>
            <c:spPr>
              <a:solidFill>
                <a:srgbClr val="777400"/>
              </a:solidFill>
            </c:spPr>
          </c:dPt>
          <c:dPt>
            <c:idx val="2"/>
            <c:spPr>
              <a:solidFill>
                <a:srgbClr val="BCB8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общие!$B$181:$E$181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общие!$B$182:$E$182</c:f>
              <c:numCache>
                <c:formatCode>0.0%</c:formatCode>
                <c:ptCount val="4"/>
                <c:pt idx="0">
                  <c:v>6.000000000000001E-3</c:v>
                </c:pt>
                <c:pt idx="1">
                  <c:v>0.22600000000000001</c:v>
                </c:pt>
                <c:pt idx="2">
                  <c:v>0.60400000000000009</c:v>
                </c:pt>
                <c:pt idx="3">
                  <c:v>0.161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b="1" i="0" u="none" strike="noStrike" baseline="0" dirty="0" smtClean="0">
                <a:effectLst/>
              </a:rPr>
              <a:t>Сельские</a:t>
            </a:r>
          </a:p>
          <a:p>
            <a:pPr>
              <a:defRPr sz="2000"/>
            </a:pPr>
            <a:r>
              <a:rPr lang="ru-RU" sz="2000" b="1" i="0" u="none" strike="noStrike" baseline="0" dirty="0" smtClean="0">
                <a:effectLst/>
              </a:rPr>
              <a:t>районы</a:t>
            </a:r>
            <a:endParaRPr lang="ru-RU" sz="2000" dirty="0"/>
          </a:p>
        </c:rich>
      </c:tx>
      <c:layout>
        <c:manualLayout>
          <c:xMode val="edge"/>
          <c:yMode val="edge"/>
          <c:x val="0.62921487530958831"/>
          <c:y val="0.34188079302409063"/>
        </c:manualLayout>
      </c:layout>
    </c:title>
    <c:plotArea>
      <c:layout>
        <c:manualLayout>
          <c:layoutTarget val="inner"/>
          <c:xMode val="edge"/>
          <c:yMode val="edge"/>
          <c:x val="0.14572421715807946"/>
          <c:y val="0.26579027933196797"/>
          <c:w val="0.44368208086257732"/>
          <c:h val="0.69556906234824667"/>
        </c:manualLayout>
      </c:layout>
      <c:pieChart>
        <c:varyColors val="1"/>
        <c:ser>
          <c:idx val="0"/>
          <c:order val="0"/>
          <c:tx>
            <c:strRef>
              <c:f>общие!$A$186</c:f>
              <c:strCache>
                <c:ptCount val="1"/>
                <c:pt idx="0">
                  <c:v>"Школьный" </c:v>
                </c:pt>
              </c:strCache>
            </c:strRef>
          </c:tx>
          <c:dPt>
            <c:idx val="0"/>
            <c:spPr>
              <a:solidFill>
                <a:srgbClr val="444200"/>
              </a:solidFill>
            </c:spPr>
          </c:dPt>
          <c:dPt>
            <c:idx val="1"/>
            <c:spPr>
              <a:solidFill>
                <a:srgbClr val="777400"/>
              </a:solidFill>
            </c:spPr>
          </c:dPt>
          <c:dPt>
            <c:idx val="2"/>
            <c:spPr>
              <a:solidFill>
                <a:srgbClr val="BCB8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общие!$B$185:$E$185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общие!$B$186:$E$186</c:f>
              <c:numCache>
                <c:formatCode>0.0%</c:formatCode>
                <c:ptCount val="4"/>
                <c:pt idx="0">
                  <c:v>6.000000000000001E-3</c:v>
                </c:pt>
                <c:pt idx="1">
                  <c:v>0.20700000000000002</c:v>
                </c:pt>
                <c:pt idx="2">
                  <c:v>0.60300000000000009</c:v>
                </c:pt>
                <c:pt idx="3">
                  <c:v>0.18400000000000002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7731209571741589"/>
          <c:y val="0.64448673014800584"/>
          <c:w val="0.19916998756934171"/>
          <c:h val="0.3176973586977176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b="1" i="0" u="none" strike="noStrike" baseline="0" dirty="0" smtClean="0">
                <a:effectLst/>
              </a:rPr>
              <a:t>ГОУ</a:t>
            </a:r>
            <a:endParaRPr lang="ru-RU" sz="2000" dirty="0"/>
          </a:p>
        </c:rich>
      </c:tx>
      <c:layout>
        <c:manualLayout>
          <c:xMode val="edge"/>
          <c:yMode val="edge"/>
          <c:x val="9.1231156737145269E-2"/>
          <c:y val="7.5938275282499079E-2"/>
        </c:manualLayout>
      </c:layout>
    </c:title>
    <c:plotArea>
      <c:layout>
        <c:manualLayout>
          <c:layoutTarget val="inner"/>
          <c:xMode val="edge"/>
          <c:yMode val="edge"/>
          <c:x val="0.16524594282227353"/>
          <c:y val="0.25482020512575215"/>
          <c:w val="0.53670301143985666"/>
          <c:h val="0.70375891744743035"/>
        </c:manualLayout>
      </c:layout>
      <c:pieChart>
        <c:varyColors val="1"/>
        <c:ser>
          <c:idx val="0"/>
          <c:order val="0"/>
          <c:tx>
            <c:strRef>
              <c:f>общие!$A$189</c:f>
              <c:strCache>
                <c:ptCount val="1"/>
                <c:pt idx="0">
                  <c:v>"Школьный" </c:v>
                </c:pt>
              </c:strCache>
            </c:strRef>
          </c:tx>
          <c:dPt>
            <c:idx val="1"/>
            <c:spPr>
              <a:solidFill>
                <a:srgbClr val="777400"/>
              </a:solidFill>
            </c:spPr>
          </c:dPt>
          <c:dPt>
            <c:idx val="2"/>
            <c:spPr>
              <a:solidFill>
                <a:srgbClr val="BCB8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общие!$B$188:$E$188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общие!$B$189:$E$189</c:f>
              <c:numCache>
                <c:formatCode>0.0%</c:formatCode>
                <c:ptCount val="4"/>
                <c:pt idx="0">
                  <c:v>0</c:v>
                </c:pt>
                <c:pt idx="1">
                  <c:v>0.1638</c:v>
                </c:pt>
                <c:pt idx="2">
                  <c:v>0.74290000000000012</c:v>
                </c:pt>
                <c:pt idx="3">
                  <c:v>9.3200000000000019E-2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Лист1!$B$108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BCB8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Лист1!$A$109:$A$128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Лист1!$B$109:$B$128</c:f>
              <c:numCache>
                <c:formatCode>General</c:formatCode>
                <c:ptCount val="20"/>
                <c:pt idx="0">
                  <c:v>61</c:v>
                </c:pt>
                <c:pt idx="1">
                  <c:v>52</c:v>
                </c:pt>
                <c:pt idx="2">
                  <c:v>66</c:v>
                </c:pt>
                <c:pt idx="3">
                  <c:v>64</c:v>
                </c:pt>
                <c:pt idx="4">
                  <c:v>71</c:v>
                </c:pt>
                <c:pt idx="5">
                  <c:v>67</c:v>
                </c:pt>
                <c:pt idx="6">
                  <c:v>66</c:v>
                </c:pt>
                <c:pt idx="7">
                  <c:v>19</c:v>
                </c:pt>
                <c:pt idx="8">
                  <c:v>67</c:v>
                </c:pt>
                <c:pt idx="9">
                  <c:v>72</c:v>
                </c:pt>
                <c:pt idx="10">
                  <c:v>69</c:v>
                </c:pt>
                <c:pt idx="11">
                  <c:v>65</c:v>
                </c:pt>
                <c:pt idx="12">
                  <c:v>43</c:v>
                </c:pt>
                <c:pt idx="13">
                  <c:v>50</c:v>
                </c:pt>
                <c:pt idx="14">
                  <c:v>55</c:v>
                </c:pt>
                <c:pt idx="15">
                  <c:v>59</c:v>
                </c:pt>
                <c:pt idx="16">
                  <c:v>51</c:v>
                </c:pt>
                <c:pt idx="17">
                  <c:v>64</c:v>
                </c:pt>
                <c:pt idx="18">
                  <c:v>71</c:v>
                </c:pt>
                <c:pt idx="19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Лист1!$C$108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777400"/>
            </a:solidFill>
          </c:spPr>
          <c:dLbls>
            <c:dLbl>
              <c:idx val="7"/>
              <c:layout>
                <c:manualLayout>
                  <c:x val="2.0942408376963352E-2"/>
                  <c:y val="7.714560453300283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Лист1!$A$109:$A$128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Лист1!$C$109:$C$128</c:f>
              <c:numCache>
                <c:formatCode>General</c:formatCode>
                <c:ptCount val="20"/>
                <c:pt idx="0">
                  <c:v>29</c:v>
                </c:pt>
                <c:pt idx="1">
                  <c:v>23</c:v>
                </c:pt>
                <c:pt idx="2">
                  <c:v>26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12</c:v>
                </c:pt>
                <c:pt idx="7">
                  <c:v>0.30000000000000004</c:v>
                </c:pt>
                <c:pt idx="8">
                  <c:v>17</c:v>
                </c:pt>
                <c:pt idx="9">
                  <c:v>16</c:v>
                </c:pt>
                <c:pt idx="10">
                  <c:v>26</c:v>
                </c:pt>
                <c:pt idx="11">
                  <c:v>25</c:v>
                </c:pt>
                <c:pt idx="12">
                  <c:v>9</c:v>
                </c:pt>
                <c:pt idx="13">
                  <c:v>27</c:v>
                </c:pt>
                <c:pt idx="14">
                  <c:v>24</c:v>
                </c:pt>
                <c:pt idx="15">
                  <c:v>20</c:v>
                </c:pt>
                <c:pt idx="16">
                  <c:v>37</c:v>
                </c:pt>
                <c:pt idx="17">
                  <c:v>19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Лист1!$D$108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444200"/>
            </a:solidFill>
          </c:spPr>
          <c:dLbls>
            <c:dLbl>
              <c:idx val="0"/>
              <c:layout>
                <c:manualLayout>
                  <c:x val="7.9987441306931983E-18"/>
                  <c:y val="-2.31436813599008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31436813599008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57152015110009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5715201511000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994976522772787E-17"/>
                  <c:y val="-3.08582418132011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5715201511000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452006980802793E-3"/>
                  <c:y val="-2.8286721662101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31436813599008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3143681359900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452006980802793E-3"/>
                  <c:y val="-3.0858241813201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3989953045545561E-17"/>
                  <c:y val="-2.31436813599008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82867216621010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2.5715201511000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452006980802793E-3"/>
                  <c:y val="-2.57152015110009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31436813599008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7452006980802793E-3"/>
                  <c:y val="-2.82867216621010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3.0858241813201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1.80006410577006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490401396160559E-3"/>
                  <c:y val="-2.82867216621010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490401396160559E-3"/>
                  <c:y val="-2.31436813599008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Лист1!$A$109:$A$128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Лист1!$D$109:$D$128</c:f>
              <c:numCache>
                <c:formatCode>General</c:formatCode>
                <c:ptCount val="20"/>
                <c:pt idx="0">
                  <c:v>0.9</c:v>
                </c:pt>
                <c:pt idx="1">
                  <c:v>0.70000000000000007</c:v>
                </c:pt>
                <c:pt idx="2">
                  <c:v>1.4</c:v>
                </c:pt>
                <c:pt idx="3">
                  <c:v>0.60000000000000009</c:v>
                </c:pt>
                <c:pt idx="4">
                  <c:v>0</c:v>
                </c:pt>
                <c:pt idx="5">
                  <c:v>0.30000000000000004</c:v>
                </c:pt>
                <c:pt idx="6">
                  <c:v>0</c:v>
                </c:pt>
                <c:pt idx="7">
                  <c:v>0</c:v>
                </c:pt>
                <c:pt idx="8">
                  <c:v>0.70000000000000007</c:v>
                </c:pt>
                <c:pt idx="9">
                  <c:v>0</c:v>
                </c:pt>
                <c:pt idx="10">
                  <c:v>0</c:v>
                </c:pt>
                <c:pt idx="11">
                  <c:v>0.2</c:v>
                </c:pt>
                <c:pt idx="12">
                  <c:v>0.2</c:v>
                </c:pt>
                <c:pt idx="13">
                  <c:v>0.5</c:v>
                </c:pt>
                <c:pt idx="14">
                  <c:v>1.2</c:v>
                </c:pt>
                <c:pt idx="15">
                  <c:v>1.4</c:v>
                </c:pt>
                <c:pt idx="16">
                  <c:v>0</c:v>
                </c:pt>
                <c:pt idx="17">
                  <c:v>0</c:v>
                </c:pt>
                <c:pt idx="18">
                  <c:v>1.6</c:v>
                </c:pt>
                <c:pt idx="19">
                  <c:v>0.4</c:v>
                </c:pt>
              </c:numCache>
            </c:numRef>
          </c:val>
        </c:ser>
        <c:dLbls/>
        <c:overlap val="100"/>
        <c:axId val="129821312"/>
        <c:axId val="126554496"/>
      </c:barChart>
      <c:catAx>
        <c:axId val="129821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6554496"/>
        <c:crosses val="autoZero"/>
        <c:auto val="1"/>
        <c:lblAlgn val="ctr"/>
        <c:lblOffset val="100"/>
      </c:catAx>
      <c:valAx>
        <c:axId val="126554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982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144363956732488E-2"/>
          <c:y val="0.92607429923911311"/>
          <c:w val="0.41345222945523968"/>
          <c:h val="5.526714787123542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9.7607517552130388E-2"/>
          <c:y val="1.4077999269922394E-2"/>
          <c:w val="0.88210220988228438"/>
          <c:h val="0.52377791356515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13-14 лет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6"/>
              <c:layout>
                <c:manualLayout>
                  <c:x val="-1.8486368195761037E-3"/>
                  <c:y val="0.22873470529051521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  <c:pt idx="20">
                  <c:v>Всего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89.4</c:v>
                </c:pt>
                <c:pt idx="1">
                  <c:v>74.5</c:v>
                </c:pt>
                <c:pt idx="2">
                  <c:v>86.8</c:v>
                </c:pt>
                <c:pt idx="3">
                  <c:v>76.599999999999994</c:v>
                </c:pt>
                <c:pt idx="4">
                  <c:v>77.400000000000006</c:v>
                </c:pt>
                <c:pt idx="5">
                  <c:v>87.2</c:v>
                </c:pt>
                <c:pt idx="6">
                  <c:v>70.400000000000006</c:v>
                </c:pt>
                <c:pt idx="7">
                  <c:v>34</c:v>
                </c:pt>
                <c:pt idx="8">
                  <c:v>83</c:v>
                </c:pt>
                <c:pt idx="9">
                  <c:v>75.599999999999994</c:v>
                </c:pt>
                <c:pt idx="10">
                  <c:v>81.5</c:v>
                </c:pt>
                <c:pt idx="11">
                  <c:v>80</c:v>
                </c:pt>
                <c:pt idx="12">
                  <c:v>51.1</c:v>
                </c:pt>
                <c:pt idx="13">
                  <c:v>70</c:v>
                </c:pt>
                <c:pt idx="14">
                  <c:v>63.6</c:v>
                </c:pt>
                <c:pt idx="15">
                  <c:v>78.3</c:v>
                </c:pt>
                <c:pt idx="16">
                  <c:v>78.7</c:v>
                </c:pt>
                <c:pt idx="17">
                  <c:v>81.400000000000006</c:v>
                </c:pt>
                <c:pt idx="18">
                  <c:v>78</c:v>
                </c:pt>
                <c:pt idx="19">
                  <c:v>88.1</c:v>
                </c:pt>
                <c:pt idx="20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 лет и старше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1215803947054073E-3"/>
                  <c:y val="2.04084466805275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788888536194389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215803947054073E-3"/>
                  <c:y val="1.58930753725776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047111776174327E-2"/>
                  <c:y val="7.810640087609303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228312796579582E-17"/>
                  <c:y val="3.048669195486215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228312796579582E-17"/>
                  <c:y val="1.45475899503229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9851766716185923E-3"/>
                  <c:y val="2.37600584062088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215803947053497E-3"/>
                  <c:y val="2.544756931769486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228312796579582E-17"/>
                  <c:y val="3.30062532734458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7228312796579582E-17"/>
                  <c:y val="2.040844668052756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1215803947052929E-3"/>
                  <c:y val="3.0585887282365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6823705920581108E-3"/>
                  <c:y val="3.30062532734458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3.80453759106131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3.30062532734458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823705920581108E-3"/>
                  <c:y val="4.056493722919676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1215803947054073E-3"/>
                  <c:y val="3.30062532734458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1445662559315919E-16"/>
                  <c:y val="1.033020140619295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1445662559315919E-16"/>
                  <c:y val="3.80453759106131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6823705920581108E-3"/>
                  <c:y val="3.80453759106131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607901973527035E-3"/>
                  <c:y val="2.292800799911120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1.284976272477661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  <c:pt idx="20">
                  <c:v>Всего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93</c:v>
                </c:pt>
                <c:pt idx="1">
                  <c:v>81.8</c:v>
                </c:pt>
                <c:pt idx="2">
                  <c:v>93.4</c:v>
                </c:pt>
                <c:pt idx="3">
                  <c:v>76.8</c:v>
                </c:pt>
                <c:pt idx="4">
                  <c:v>86.6</c:v>
                </c:pt>
                <c:pt idx="5">
                  <c:v>95.1</c:v>
                </c:pt>
                <c:pt idx="6">
                  <c:v>66.2</c:v>
                </c:pt>
                <c:pt idx="7">
                  <c:v>34</c:v>
                </c:pt>
                <c:pt idx="8">
                  <c:v>78.8</c:v>
                </c:pt>
                <c:pt idx="9">
                  <c:v>81.900000000000006</c:v>
                </c:pt>
                <c:pt idx="10">
                  <c:v>93</c:v>
                </c:pt>
                <c:pt idx="11">
                  <c:v>73.8</c:v>
                </c:pt>
                <c:pt idx="12">
                  <c:v>61.1</c:v>
                </c:pt>
                <c:pt idx="13">
                  <c:v>76.400000000000006</c:v>
                </c:pt>
                <c:pt idx="14">
                  <c:v>80.3</c:v>
                </c:pt>
                <c:pt idx="15">
                  <c:v>87</c:v>
                </c:pt>
                <c:pt idx="16">
                  <c:v>85.8</c:v>
                </c:pt>
                <c:pt idx="17">
                  <c:v>88</c:v>
                </c:pt>
                <c:pt idx="18">
                  <c:v>85.6</c:v>
                </c:pt>
                <c:pt idx="19">
                  <c:v>90.8</c:v>
                </c:pt>
                <c:pt idx="20">
                  <c:v>83.5</c:v>
                </c:pt>
              </c:numCache>
            </c:numRef>
          </c:val>
        </c:ser>
        <c:dLbls/>
        <c:axId val="142883072"/>
        <c:axId val="142901248"/>
      </c:barChart>
      <c:catAx>
        <c:axId val="142883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42901248"/>
        <c:crosses val="autoZero"/>
        <c:auto val="1"/>
        <c:lblAlgn val="ctr"/>
        <c:lblOffset val="100"/>
      </c:catAx>
      <c:valAx>
        <c:axId val="142901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42883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208851917141946E-2"/>
          <c:y val="0.91510030631517159"/>
          <c:w val="0.41650620432537983"/>
          <c:h val="5.9704080498992181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2000" b="1" i="0" u="none" dirty="0" smtClean="0"/>
              <a:t>Города</a:t>
            </a:r>
            <a:endParaRPr lang="ru-RU" b="1" i="0" u="none" dirty="0"/>
          </a:p>
        </c:rich>
      </c:tx>
      <c:layout>
        <c:manualLayout>
          <c:xMode val="edge"/>
          <c:yMode val="edge"/>
          <c:x val="0.73721718576392548"/>
          <c:y val="0.27308459376118727"/>
        </c:manualLayout>
      </c:layout>
    </c:title>
    <c:plotArea>
      <c:layout>
        <c:manualLayout>
          <c:layoutTarget val="inner"/>
          <c:xMode val="edge"/>
          <c:yMode val="edge"/>
          <c:x val="0.30109127538727304"/>
          <c:y val="0.34534697700719241"/>
          <c:w val="0.41097244094488206"/>
          <c:h val="0.68495406824146987"/>
        </c:manualLayout>
      </c:layout>
      <c:pieChart>
        <c:varyColors val="1"/>
        <c:ser>
          <c:idx val="0"/>
          <c:order val="0"/>
          <c:tx>
            <c:strRef>
              <c:f>общие!$A$6</c:f>
              <c:strCache>
                <c:ptCount val="1"/>
                <c:pt idx="0">
                  <c:v>Общий уровень риска в городах Республики Коми</c:v>
                </c:pt>
              </c:strCache>
            </c:strRef>
          </c:tx>
          <c:dPt>
            <c:idx val="0"/>
            <c:spPr>
              <a:solidFill>
                <a:srgbClr val="0042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A800"/>
              </a:solidFill>
            </c:spPr>
          </c:dPt>
          <c:dPt>
            <c:idx val="3"/>
            <c:spPr>
              <a:solidFill>
                <a:srgbClr val="1DFF1D"/>
              </a:solidFill>
            </c:spPr>
          </c:dPt>
          <c:dLbls>
            <c:dLbl>
              <c:idx val="1"/>
              <c:layout>
                <c:manualLayout>
                  <c:x val="6.8514802603994868E-2"/>
                  <c:y val="3.2202948546880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общие!$B$5:$E$5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общие!$B$6:$E$6</c:f>
              <c:numCache>
                <c:formatCode>0.0%</c:formatCode>
                <c:ptCount val="4"/>
                <c:pt idx="0">
                  <c:v>2.0000000000000005E-3</c:v>
                </c:pt>
                <c:pt idx="1">
                  <c:v>5.1000000000000004E-2</c:v>
                </c:pt>
                <c:pt idx="2">
                  <c:v>0.77600000000000013</c:v>
                </c:pt>
                <c:pt idx="3">
                  <c:v>0.17200000000000001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Сельские </a:t>
            </a:r>
          </a:p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районы</a:t>
            </a:r>
            <a:endParaRPr lang="ru-RU" sz="2000" dirty="0"/>
          </a:p>
        </c:rich>
      </c:tx>
      <c:layout>
        <c:manualLayout>
          <c:xMode val="edge"/>
          <c:yMode val="edge"/>
          <c:x val="7.1431315822387785E-4"/>
          <c:y val="0.80311832635879965"/>
        </c:manualLayout>
      </c:layout>
    </c:title>
    <c:plotArea>
      <c:layout>
        <c:manualLayout>
          <c:layoutTarget val="inner"/>
          <c:xMode val="edge"/>
          <c:yMode val="edge"/>
          <c:x val="0.18121172353455819"/>
          <c:y val="0.29224518810148725"/>
          <c:w val="0.40819466316710423"/>
          <c:h val="0.68032443861184033"/>
        </c:manualLayout>
      </c:layout>
      <c:pieChart>
        <c:varyColors val="1"/>
        <c:ser>
          <c:idx val="0"/>
          <c:order val="0"/>
          <c:tx>
            <c:strRef>
              <c:f>общие!$A$10</c:f>
              <c:strCache>
                <c:ptCount val="1"/>
                <c:pt idx="0">
                  <c:v>Общий уровень риска в сельский районах Республики Коми</c:v>
                </c:pt>
              </c:strCache>
            </c:strRef>
          </c:tx>
          <c:dPt>
            <c:idx val="0"/>
            <c:spPr>
              <a:solidFill>
                <a:srgbClr val="0042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A800"/>
              </a:solidFill>
            </c:spPr>
          </c:dPt>
          <c:dPt>
            <c:idx val="3"/>
            <c:spPr>
              <a:solidFill>
                <a:srgbClr val="1DFF1D"/>
              </a:solidFill>
            </c:spPr>
          </c:dPt>
          <c:dLbls>
            <c:dLbl>
              <c:idx val="1"/>
              <c:layout>
                <c:manualLayout>
                  <c:x val="5.4978242796170584E-2"/>
                  <c:y val="1.61095783596061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общие!$B$9:$E$9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общие!$B$10:$E$10</c:f>
              <c:numCache>
                <c:formatCode>0.0%</c:formatCode>
                <c:ptCount val="4"/>
                <c:pt idx="0">
                  <c:v>3.0000000000000005E-3</c:v>
                </c:pt>
                <c:pt idx="1">
                  <c:v>4.0000000000000008E-2</c:v>
                </c:pt>
                <c:pt idx="2">
                  <c:v>0.7420000000000001</c:v>
                </c:pt>
                <c:pt idx="3">
                  <c:v>0.21500000000000002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1715438826819533"/>
          <c:y val="0.51175203783941703"/>
          <c:w val="0.24754147275383342"/>
          <c:h val="0.4105739794343839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2000" b="1" dirty="0" smtClean="0"/>
              <a:t>ГОУ</a:t>
            </a:r>
            <a:endParaRPr lang="ru-RU" sz="1600" b="1" dirty="0"/>
          </a:p>
        </c:rich>
      </c:tx>
      <c:layout>
        <c:manualLayout>
          <c:xMode val="edge"/>
          <c:yMode val="edge"/>
          <c:x val="0.12785707898009677"/>
          <c:y val="0.20808736006631043"/>
        </c:manualLayout>
      </c:layout>
    </c:title>
    <c:plotArea>
      <c:layout>
        <c:manualLayout>
          <c:layoutTarget val="inner"/>
          <c:xMode val="edge"/>
          <c:yMode val="edge"/>
          <c:x val="0.17638735783027124"/>
          <c:y val="0.29224518810148725"/>
          <c:w val="0.40541688538932652"/>
          <c:h val="0.67569480898221079"/>
        </c:manualLayout>
      </c:layout>
      <c:pieChart>
        <c:varyColors val="1"/>
        <c:ser>
          <c:idx val="0"/>
          <c:order val="0"/>
          <c:tx>
            <c:strRef>
              <c:f>общие!$A$13</c:f>
              <c:strCache>
                <c:ptCount val="1"/>
                <c:pt idx="0">
                  <c:v>Общий уровень риска в ГОУ Республики Коми</c:v>
                </c:pt>
              </c:strCache>
            </c:strRef>
          </c:tx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A800"/>
              </a:solidFill>
            </c:spPr>
          </c:dPt>
          <c:dPt>
            <c:idx val="3"/>
            <c:spPr>
              <a:solidFill>
                <a:srgbClr val="1DFF1D"/>
              </a:solidFill>
            </c:spPr>
          </c:dPt>
          <c:dLbls>
            <c:dLbl>
              <c:idx val="1"/>
              <c:layout>
                <c:manualLayout>
                  <c:x val="0.11129738222366874"/>
                  <c:y val="3.12665956657301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общие!$B$12:$E$12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общие!$B$13:$E$13</c:f>
              <c:numCache>
                <c:formatCode>0.0%</c:formatCode>
                <c:ptCount val="4"/>
                <c:pt idx="0">
                  <c:v>0</c:v>
                </c:pt>
                <c:pt idx="1">
                  <c:v>2.8199999999999996E-2</c:v>
                </c:pt>
                <c:pt idx="2">
                  <c:v>0.84750000000000003</c:v>
                </c:pt>
                <c:pt idx="3">
                  <c:v>0.12429999999999999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Города</a:t>
            </a:r>
            <a:endParaRPr lang="ru-RU" sz="2000" dirty="0"/>
          </a:p>
        </c:rich>
      </c:tx>
      <c:layout>
        <c:manualLayout>
          <c:xMode val="edge"/>
          <c:yMode val="edge"/>
          <c:x val="0.6520207786526685"/>
          <c:y val="6.4814814814814825E-2"/>
        </c:manualLayout>
      </c:layout>
    </c:title>
    <c:plotArea>
      <c:layout>
        <c:manualLayout>
          <c:layoutTarget val="inner"/>
          <c:xMode val="edge"/>
          <c:yMode val="edge"/>
          <c:x val="0.14401187605441271"/>
          <c:y val="0.17928610632276107"/>
          <c:w val="0.48970819620262224"/>
          <c:h val="0.74631207056702442"/>
        </c:manualLayout>
      </c:layout>
      <c:pieChart>
        <c:varyColors val="1"/>
        <c:ser>
          <c:idx val="0"/>
          <c:order val="0"/>
          <c:tx>
            <c:strRef>
              <c:f>общие!$A$41</c:f>
              <c:strCache>
                <c:ptCount val="1"/>
                <c:pt idx="0">
                  <c:v>Семейный фактор риска в городах Республики Коми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0842724853828305"/>
                  <c:y val="8.945475523138063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общие!$B$40:$E$40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общие!$B$41:$E$41</c:f>
              <c:numCache>
                <c:formatCode>0.0%</c:formatCode>
                <c:ptCount val="4"/>
                <c:pt idx="0">
                  <c:v>9.0000000000000028E-3</c:v>
                </c:pt>
                <c:pt idx="1">
                  <c:v>0.18200000000000002</c:v>
                </c:pt>
                <c:pt idx="2">
                  <c:v>0.54800000000000004</c:v>
                </c:pt>
                <c:pt idx="3">
                  <c:v>0.25900000000000001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Сельские </a:t>
            </a:r>
          </a:p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районы</a:t>
            </a:r>
            <a:endParaRPr lang="ru-RU" sz="2000" dirty="0"/>
          </a:p>
        </c:rich>
      </c:tx>
      <c:layout>
        <c:manualLayout>
          <c:xMode val="edge"/>
          <c:yMode val="edge"/>
          <c:x val="0.57644115931563167"/>
          <c:y val="0.11080980106300813"/>
        </c:manualLayout>
      </c:layout>
    </c:title>
    <c:plotArea>
      <c:layout>
        <c:manualLayout>
          <c:layoutTarget val="inner"/>
          <c:xMode val="edge"/>
          <c:yMode val="edge"/>
          <c:x val="0.1384002204883219"/>
          <c:y val="0.24618909753990853"/>
          <c:w val="0.46632164327420422"/>
          <c:h val="0.69056683103837524"/>
        </c:manualLayout>
      </c:layout>
      <c:pieChart>
        <c:varyColors val="1"/>
        <c:ser>
          <c:idx val="0"/>
          <c:order val="0"/>
          <c:tx>
            <c:strRef>
              <c:f>общие!$A$45</c:f>
              <c:strCache>
                <c:ptCount val="1"/>
                <c:pt idx="0">
                  <c:v>Семейный фактор риска в сельский районах Республики Коми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общие!$B$44:$E$44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общие!$B$45:$E$45</c:f>
              <c:numCache>
                <c:formatCode>0.0%</c:formatCode>
                <c:ptCount val="4"/>
                <c:pt idx="0">
                  <c:v>1.0999999999999998E-2</c:v>
                </c:pt>
                <c:pt idx="1">
                  <c:v>0.17700000000000002</c:v>
                </c:pt>
                <c:pt idx="2">
                  <c:v>0.54700000000000004</c:v>
                </c:pt>
                <c:pt idx="3">
                  <c:v>0.26500000000000001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8567366579177591"/>
          <c:y val="0.48197944006999133"/>
          <c:w val="0.25877077865266845"/>
          <c:h val="0.43881889763779541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ru-RU" sz="2000" dirty="0" smtClean="0"/>
              <a:t>ГОУ</a:t>
            </a:r>
            <a:endParaRPr lang="ru-RU" sz="2000" dirty="0"/>
          </a:p>
        </c:rich>
      </c:tx>
      <c:layout>
        <c:manualLayout>
          <c:xMode val="edge"/>
          <c:yMode val="edge"/>
          <c:x val="0.15138888888888891"/>
          <c:y val="5.5555555555555539E-2"/>
        </c:manualLayout>
      </c:layout>
    </c:title>
    <c:plotArea>
      <c:layout>
        <c:manualLayout>
          <c:layoutTarget val="inner"/>
          <c:xMode val="edge"/>
          <c:yMode val="edge"/>
          <c:x val="0.17638735783027124"/>
          <c:y val="0.1718748177311169"/>
          <c:w val="0.47763910761154854"/>
          <c:h val="0.79606517935258092"/>
        </c:manualLayout>
      </c:layout>
      <c:pieChart>
        <c:varyColors val="1"/>
        <c:ser>
          <c:idx val="0"/>
          <c:order val="0"/>
          <c:tx>
            <c:strRef>
              <c:f>общие!$A$48</c:f>
              <c:strCache>
                <c:ptCount val="1"/>
                <c:pt idx="0">
                  <c:v>Семейный фактор риска в ГОУ Республики Коми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общие!$B$47:$E$47</c:f>
              <c:strCache>
                <c:ptCount val="4"/>
                <c:pt idx="0">
                  <c:v>высокий  </c:v>
                </c:pt>
                <c:pt idx="1">
                  <c:v>средний</c:v>
                </c:pt>
                <c:pt idx="2">
                  <c:v>низкий </c:v>
                </c:pt>
                <c:pt idx="3">
                  <c:v>нет риска</c:v>
                </c:pt>
              </c:strCache>
            </c:strRef>
          </c:cat>
          <c:val>
            <c:numRef>
              <c:f>общие!$B$48:$E$48</c:f>
              <c:numCache>
                <c:formatCode>0.0%</c:formatCode>
                <c:ptCount val="4"/>
                <c:pt idx="0">
                  <c:v>8.5000000000000006E-3</c:v>
                </c:pt>
                <c:pt idx="1">
                  <c:v>0.13840000000000002</c:v>
                </c:pt>
                <c:pt idx="2">
                  <c:v>0.6483000000000001</c:v>
                </c:pt>
                <c:pt idx="3">
                  <c:v>0.20480000000000001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Лист1!$A$4:$A$23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Лист1!$B$4:$B$23</c:f>
              <c:numCache>
                <c:formatCode>General</c:formatCode>
                <c:ptCount val="20"/>
                <c:pt idx="0">
                  <c:v>62</c:v>
                </c:pt>
                <c:pt idx="1">
                  <c:v>41</c:v>
                </c:pt>
                <c:pt idx="2">
                  <c:v>54</c:v>
                </c:pt>
                <c:pt idx="3">
                  <c:v>59</c:v>
                </c:pt>
                <c:pt idx="4">
                  <c:v>54</c:v>
                </c:pt>
                <c:pt idx="5">
                  <c:v>56</c:v>
                </c:pt>
                <c:pt idx="6">
                  <c:v>54</c:v>
                </c:pt>
                <c:pt idx="7">
                  <c:v>30</c:v>
                </c:pt>
                <c:pt idx="8">
                  <c:v>50</c:v>
                </c:pt>
                <c:pt idx="9">
                  <c:v>48</c:v>
                </c:pt>
                <c:pt idx="10">
                  <c:v>57</c:v>
                </c:pt>
                <c:pt idx="11">
                  <c:v>55</c:v>
                </c:pt>
                <c:pt idx="12">
                  <c:v>44</c:v>
                </c:pt>
                <c:pt idx="13">
                  <c:v>45</c:v>
                </c:pt>
                <c:pt idx="14">
                  <c:v>58</c:v>
                </c:pt>
                <c:pt idx="15">
                  <c:v>57</c:v>
                </c:pt>
                <c:pt idx="16">
                  <c:v>68</c:v>
                </c:pt>
                <c:pt idx="17">
                  <c:v>54</c:v>
                </c:pt>
                <c:pt idx="18">
                  <c:v>58</c:v>
                </c:pt>
                <c:pt idx="19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1.6190895300992035E-4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Лист1!$A$4:$A$23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Лист1!$C$4:$C$23</c:f>
              <c:numCache>
                <c:formatCode>General</c:formatCode>
                <c:ptCount val="20"/>
                <c:pt idx="0">
                  <c:v>19</c:v>
                </c:pt>
                <c:pt idx="1">
                  <c:v>26</c:v>
                </c:pt>
                <c:pt idx="2">
                  <c:v>23</c:v>
                </c:pt>
                <c:pt idx="3">
                  <c:v>17</c:v>
                </c:pt>
                <c:pt idx="4">
                  <c:v>17</c:v>
                </c:pt>
                <c:pt idx="5">
                  <c:v>12</c:v>
                </c:pt>
                <c:pt idx="6">
                  <c:v>8</c:v>
                </c:pt>
                <c:pt idx="7">
                  <c:v>4</c:v>
                </c:pt>
                <c:pt idx="8">
                  <c:v>23</c:v>
                </c:pt>
                <c:pt idx="9">
                  <c:v>33</c:v>
                </c:pt>
                <c:pt idx="10">
                  <c:v>20</c:v>
                </c:pt>
                <c:pt idx="11">
                  <c:v>17</c:v>
                </c:pt>
                <c:pt idx="12">
                  <c:v>9</c:v>
                </c:pt>
                <c:pt idx="13">
                  <c:v>21</c:v>
                </c:pt>
                <c:pt idx="14">
                  <c:v>10</c:v>
                </c:pt>
                <c:pt idx="15">
                  <c:v>20</c:v>
                </c:pt>
                <c:pt idx="16">
                  <c:v>16</c:v>
                </c:pt>
                <c:pt idx="17">
                  <c:v>18</c:v>
                </c:pt>
                <c:pt idx="18">
                  <c:v>14</c:v>
                </c:pt>
                <c:pt idx="19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5.2287581699346419E-3"/>
                  <c:y val="-3.75965049206381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29193899782139E-3"/>
                  <c:y val="-2.68546463718844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95401110090728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429193899782139E-3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953153024050215E-17"/>
                  <c:y val="-2.1483717097507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61127878231306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4911040283449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390630604810043E-17"/>
                  <c:y val="-2.41691817346959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7429193899782139E-3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4169181734695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9540111009072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1.8798252460319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68546463718844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3.22255756462613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1.8798252460319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Лист1!$A$4:$A$23</c:f>
              <c:strCache>
                <c:ptCount val="20"/>
                <c:pt idx="0">
                  <c:v>Сыктывкар</c:v>
                </c:pt>
                <c:pt idx="1">
                  <c:v>Ухта</c:v>
                </c:pt>
                <c:pt idx="2">
                  <c:v>Сосногорск</c:v>
                </c:pt>
                <c:pt idx="3">
                  <c:v>Воркута</c:v>
                </c:pt>
                <c:pt idx="4">
                  <c:v>Инта</c:v>
                </c:pt>
                <c:pt idx="5">
                  <c:v>Печора</c:v>
                </c:pt>
                <c:pt idx="6">
                  <c:v>Усинск</c:v>
                </c:pt>
                <c:pt idx="7">
                  <c:v>Вуктыл</c:v>
                </c:pt>
                <c:pt idx="8">
                  <c:v>Сыктывдинский</c:v>
                </c:pt>
                <c:pt idx="9">
                  <c:v>Сысольский</c:v>
                </c:pt>
                <c:pt idx="10">
                  <c:v>Койгородский</c:v>
                </c:pt>
                <c:pt idx="11">
                  <c:v>Прилузский</c:v>
                </c:pt>
                <c:pt idx="12">
                  <c:v>Корткеросский</c:v>
                </c:pt>
                <c:pt idx="13">
                  <c:v>Усть-Куломский</c:v>
                </c:pt>
                <c:pt idx="14">
                  <c:v>Троицко-Печорский</c:v>
                </c:pt>
                <c:pt idx="15">
                  <c:v>Усть-Вымский</c:v>
                </c:pt>
                <c:pt idx="16">
                  <c:v>Княжпогостский</c:v>
                </c:pt>
                <c:pt idx="17">
                  <c:v>Удорский</c:v>
                </c:pt>
                <c:pt idx="18">
                  <c:v>Ижемский</c:v>
                </c:pt>
                <c:pt idx="19">
                  <c:v>Усть-Цилемский</c:v>
                </c:pt>
              </c:strCache>
            </c:strRef>
          </c:cat>
          <c:val>
            <c:numRef>
              <c:f>Лист1!$D$4:$D$23</c:f>
              <c:numCache>
                <c:formatCode>General</c:formatCode>
                <c:ptCount val="20"/>
                <c:pt idx="0">
                  <c:v>1.4</c:v>
                </c:pt>
                <c:pt idx="1">
                  <c:v>0.70000000000000007</c:v>
                </c:pt>
                <c:pt idx="2">
                  <c:v>2.2999999999999998</c:v>
                </c:pt>
                <c:pt idx="3">
                  <c:v>1</c:v>
                </c:pt>
                <c:pt idx="4">
                  <c:v>0.70000000000000007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2.8</c:v>
                </c:pt>
                <c:pt idx="10">
                  <c:v>1.1000000000000001</c:v>
                </c:pt>
                <c:pt idx="11">
                  <c:v>0.4</c:v>
                </c:pt>
                <c:pt idx="12">
                  <c:v>1.8</c:v>
                </c:pt>
                <c:pt idx="13">
                  <c:v>1.4</c:v>
                </c:pt>
                <c:pt idx="14">
                  <c:v>0</c:v>
                </c:pt>
                <c:pt idx="15">
                  <c:v>1.5</c:v>
                </c:pt>
                <c:pt idx="16">
                  <c:v>0</c:v>
                </c:pt>
                <c:pt idx="17">
                  <c:v>0.5</c:v>
                </c:pt>
                <c:pt idx="18">
                  <c:v>2</c:v>
                </c:pt>
                <c:pt idx="19">
                  <c:v>0.8</c:v>
                </c:pt>
              </c:numCache>
            </c:numRef>
          </c:val>
        </c:ser>
        <c:dLbls/>
        <c:overlap val="100"/>
        <c:axId val="123527936"/>
        <c:axId val="123529472"/>
      </c:barChart>
      <c:catAx>
        <c:axId val="1235279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700" b="1"/>
            </a:pPr>
            <a:endParaRPr lang="ru-RU"/>
          </a:p>
        </c:txPr>
        <c:crossAx val="123529472"/>
        <c:crosses val="autoZero"/>
        <c:auto val="1"/>
        <c:lblAlgn val="ctr"/>
        <c:lblOffset val="100"/>
      </c:catAx>
      <c:valAx>
        <c:axId val="123529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23527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154457255413786E-2"/>
          <c:y val="0.92703913846653552"/>
          <c:w val="0.42467789355354763"/>
          <c:h val="5.4545830227911395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0C0ED-AD07-454F-AD28-5F6478A27F39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A8CEC2-8C46-49C3-9E0F-555D00CFBBC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В основе - методика «Оценка исходной ситуации наркотизации»</a:t>
          </a:r>
          <a:endParaRPr lang="ru-RU" sz="2400" dirty="0">
            <a:solidFill>
              <a:schemeClr val="tx1"/>
            </a:solidFill>
          </a:endParaRPr>
        </a:p>
      </dgm:t>
    </dgm:pt>
    <dgm:pt modelId="{4C4E8AB7-695C-44E9-80B6-6102E2208687}" type="parTrans" cxnId="{5771FD92-1756-431C-8D5E-E2C8C938A73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1B43EBB-052C-4A9E-A8C7-C9A08B7E2D52}" type="sibTrans" cxnId="{5771FD92-1756-431C-8D5E-E2C8C938A73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6E16246-5833-4122-961B-63F8B076BFDE}">
      <dgm:prSet custT="1"/>
      <dgm:spPr>
        <a:solidFill>
          <a:schemeClr val="accent3">
            <a:lumMod val="40000"/>
            <a:lumOff val="60000"/>
            <a:alpha val="77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Специалистами Республиканского центра «Образование и здоровье» методика была адаптирована, автоматизирована</a:t>
          </a:r>
          <a:endParaRPr lang="ru-RU" sz="2400" dirty="0">
            <a:solidFill>
              <a:schemeClr val="tx1"/>
            </a:solidFill>
          </a:endParaRPr>
        </a:p>
      </dgm:t>
    </dgm:pt>
    <dgm:pt modelId="{08CF26A2-5192-4C29-9C22-7CB837BBDACD}" type="parTrans" cxnId="{CD9A3E72-0D0F-4FC6-A33D-8A9882A8E01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A175CB8-4092-4CD4-B929-031CE161B9AD}" type="sibTrans" cxnId="{CD9A3E72-0D0F-4FC6-A33D-8A9882A8E01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41D34BA-1007-42DB-BE4F-EB92FE2DB721}">
      <dgm:prSet custT="1"/>
      <dgm:spPr>
        <a:solidFill>
          <a:schemeClr val="accent3">
            <a:lumMod val="75000"/>
            <a:alpha val="63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Методика позволяет определить приоритеты в организации профилактической деятельности</a:t>
          </a:r>
          <a:endParaRPr lang="ru-RU" sz="2400" dirty="0">
            <a:solidFill>
              <a:schemeClr val="tx1"/>
            </a:solidFill>
          </a:endParaRPr>
        </a:p>
      </dgm:t>
    </dgm:pt>
    <dgm:pt modelId="{1AB0096E-1EB4-4834-A8DE-F4D08D863410}" type="parTrans" cxnId="{6A204E19-7D7D-42F6-BC25-A32103E88E9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9FCD07-E1BB-41D5-8256-16DAF33A4D8E}" type="sibTrans" cxnId="{6A204E19-7D7D-42F6-BC25-A32103E88E9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1775DF6-77B3-44E6-A166-143122FEB429}">
      <dgm:prSet custT="1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Включает </a:t>
          </a:r>
          <a:r>
            <a:rPr lang="ru-RU" sz="2400" b="1" dirty="0" smtClean="0">
              <a:solidFill>
                <a:srgbClr val="FF0000"/>
              </a:solidFill>
            </a:rPr>
            <a:t>77</a:t>
          </a:r>
          <a:r>
            <a:rPr lang="ru-RU" sz="2400" b="1" dirty="0" smtClean="0">
              <a:solidFill>
                <a:schemeClr val="tx1"/>
              </a:solidFill>
            </a:rPr>
            <a:t> вопросов, </a:t>
          </a:r>
          <a:r>
            <a:rPr lang="ru-RU" sz="2400" b="1" dirty="0" smtClean="0">
              <a:solidFill>
                <a:srgbClr val="FF0000"/>
              </a:solidFill>
            </a:rPr>
            <a:t>5</a:t>
          </a:r>
          <a:r>
            <a:rPr lang="ru-RU" sz="2400" b="1" dirty="0" smtClean="0">
              <a:solidFill>
                <a:schemeClr val="tx1"/>
              </a:solidFill>
            </a:rPr>
            <a:t> блоков: индивидуальный, семейный, средовой, общественный, «школьный»</a:t>
          </a:r>
          <a:endParaRPr lang="ru-RU" sz="2400" dirty="0">
            <a:solidFill>
              <a:schemeClr val="tx1"/>
            </a:solidFill>
          </a:endParaRPr>
        </a:p>
      </dgm:t>
    </dgm:pt>
    <dgm:pt modelId="{81916CE3-CA2D-4020-89A0-F5A14B139AE0}" type="parTrans" cxnId="{2AB33229-A1A0-4F82-82C1-CA25C575D70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2BD4079-6EDA-4FAA-8EA4-86513518FED2}" type="sibTrans" cxnId="{2AB33229-A1A0-4F82-82C1-CA25C575D70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39666AF-955E-49DC-8E58-F955BDD889FC}" type="pres">
      <dgm:prSet presAssocID="{E440C0ED-AD07-454F-AD28-5F6478A27F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6B514-F260-49F1-8632-8F382FFCD9C3}" type="pres">
      <dgm:prSet presAssocID="{59A8CEC2-8C46-49C3-9E0F-555D00CFBBC8}" presName="parentText" presStyleLbl="node1" presStyleIdx="0" presStyleCnt="4" custLinFactY="-2816" custLinFactNeighborX="9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E3FBB-9031-4F9A-B011-402297897A19}" type="pres">
      <dgm:prSet presAssocID="{C1B43EBB-052C-4A9E-A8C7-C9A08B7E2D52}" presName="spacer" presStyleCnt="0"/>
      <dgm:spPr/>
    </dgm:pt>
    <dgm:pt modelId="{F26780A1-5D7D-4114-B969-E3B0149F7203}" type="pres">
      <dgm:prSet presAssocID="{16E16246-5833-4122-961B-63F8B076BFDE}" presName="parentText" presStyleLbl="node1" presStyleIdx="1" presStyleCnt="4" custLinFactNeighborY="38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3E2F-E60B-4255-B188-EBCAA9424BD5}" type="pres">
      <dgm:prSet presAssocID="{5A175CB8-4092-4CD4-B929-031CE161B9AD}" presName="spacer" presStyleCnt="0"/>
      <dgm:spPr/>
    </dgm:pt>
    <dgm:pt modelId="{CDB272C2-DB0A-4941-9C40-2425D2EC5519}" type="pres">
      <dgm:prSet presAssocID="{441D34BA-1007-42DB-BE4F-EB92FE2DB721}" presName="parentText" presStyleLbl="node1" presStyleIdx="2" presStyleCnt="4" custLinFactNeighborY="33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324EA-4851-4CD5-B326-384DD25E0BC0}" type="pres">
      <dgm:prSet presAssocID="{4A9FCD07-E1BB-41D5-8256-16DAF33A4D8E}" presName="spacer" presStyleCnt="0"/>
      <dgm:spPr/>
    </dgm:pt>
    <dgm:pt modelId="{5190B3A4-CF7F-41B3-A15E-DCE52EFE0320}" type="pres">
      <dgm:prSet presAssocID="{B1775DF6-77B3-44E6-A166-143122FEB429}" presName="parentText" presStyleLbl="node1" presStyleIdx="3" presStyleCnt="4" custLinFactY="26423" custLinFactNeighborX="1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01865-3772-4B4A-B6E8-6C89819DF777}" type="presOf" srcId="{B1775DF6-77B3-44E6-A166-143122FEB429}" destId="{5190B3A4-CF7F-41B3-A15E-DCE52EFE0320}" srcOrd="0" destOrd="0" presId="urn:microsoft.com/office/officeart/2005/8/layout/vList2"/>
    <dgm:cxn modelId="{6A204E19-7D7D-42F6-BC25-A32103E88E94}" srcId="{E440C0ED-AD07-454F-AD28-5F6478A27F39}" destId="{441D34BA-1007-42DB-BE4F-EB92FE2DB721}" srcOrd="2" destOrd="0" parTransId="{1AB0096E-1EB4-4834-A8DE-F4D08D863410}" sibTransId="{4A9FCD07-E1BB-41D5-8256-16DAF33A4D8E}"/>
    <dgm:cxn modelId="{225905EB-0F44-4DEC-A56E-FE8AAA086CD6}" type="presOf" srcId="{16E16246-5833-4122-961B-63F8B076BFDE}" destId="{F26780A1-5D7D-4114-B969-E3B0149F7203}" srcOrd="0" destOrd="0" presId="urn:microsoft.com/office/officeart/2005/8/layout/vList2"/>
    <dgm:cxn modelId="{2AB33229-A1A0-4F82-82C1-CA25C575D706}" srcId="{E440C0ED-AD07-454F-AD28-5F6478A27F39}" destId="{B1775DF6-77B3-44E6-A166-143122FEB429}" srcOrd="3" destOrd="0" parTransId="{81916CE3-CA2D-4020-89A0-F5A14B139AE0}" sibTransId="{52BD4079-6EDA-4FAA-8EA4-86513518FED2}"/>
    <dgm:cxn modelId="{5771FD92-1756-431C-8D5E-E2C8C938A73A}" srcId="{E440C0ED-AD07-454F-AD28-5F6478A27F39}" destId="{59A8CEC2-8C46-49C3-9E0F-555D00CFBBC8}" srcOrd="0" destOrd="0" parTransId="{4C4E8AB7-695C-44E9-80B6-6102E2208687}" sibTransId="{C1B43EBB-052C-4A9E-A8C7-C9A08B7E2D52}"/>
    <dgm:cxn modelId="{1FD0C889-E706-498E-9987-AFAB40681DF1}" type="presOf" srcId="{59A8CEC2-8C46-49C3-9E0F-555D00CFBBC8}" destId="{2B66B514-F260-49F1-8632-8F382FFCD9C3}" srcOrd="0" destOrd="0" presId="urn:microsoft.com/office/officeart/2005/8/layout/vList2"/>
    <dgm:cxn modelId="{4F7D842D-F40D-4161-951F-C68827CA0EDC}" type="presOf" srcId="{E440C0ED-AD07-454F-AD28-5F6478A27F39}" destId="{839666AF-955E-49DC-8E58-F955BDD889FC}" srcOrd="0" destOrd="0" presId="urn:microsoft.com/office/officeart/2005/8/layout/vList2"/>
    <dgm:cxn modelId="{4D74067B-6C2D-48A2-ADD4-B6167B314992}" type="presOf" srcId="{441D34BA-1007-42DB-BE4F-EB92FE2DB721}" destId="{CDB272C2-DB0A-4941-9C40-2425D2EC5519}" srcOrd="0" destOrd="0" presId="urn:microsoft.com/office/officeart/2005/8/layout/vList2"/>
    <dgm:cxn modelId="{CD9A3E72-0D0F-4FC6-A33D-8A9882A8E017}" srcId="{E440C0ED-AD07-454F-AD28-5F6478A27F39}" destId="{16E16246-5833-4122-961B-63F8B076BFDE}" srcOrd="1" destOrd="0" parTransId="{08CF26A2-5192-4C29-9C22-7CB837BBDACD}" sibTransId="{5A175CB8-4092-4CD4-B929-031CE161B9AD}"/>
    <dgm:cxn modelId="{9AE2424F-6772-4B73-BEB7-00A71B4DBE3F}" type="presParOf" srcId="{839666AF-955E-49DC-8E58-F955BDD889FC}" destId="{2B66B514-F260-49F1-8632-8F382FFCD9C3}" srcOrd="0" destOrd="0" presId="urn:microsoft.com/office/officeart/2005/8/layout/vList2"/>
    <dgm:cxn modelId="{3D46523E-40FC-44AC-8B22-FF0C03E7C985}" type="presParOf" srcId="{839666AF-955E-49DC-8E58-F955BDD889FC}" destId="{789E3FBB-9031-4F9A-B011-402297897A19}" srcOrd="1" destOrd="0" presId="urn:microsoft.com/office/officeart/2005/8/layout/vList2"/>
    <dgm:cxn modelId="{8F7CF2F6-CFC5-4638-AE40-F8666550EC11}" type="presParOf" srcId="{839666AF-955E-49DC-8E58-F955BDD889FC}" destId="{F26780A1-5D7D-4114-B969-E3B0149F7203}" srcOrd="2" destOrd="0" presId="urn:microsoft.com/office/officeart/2005/8/layout/vList2"/>
    <dgm:cxn modelId="{BEC02879-ACC6-4E70-88E1-F489EFDAE13E}" type="presParOf" srcId="{839666AF-955E-49DC-8E58-F955BDD889FC}" destId="{9D413E2F-E60B-4255-B188-EBCAA9424BD5}" srcOrd="3" destOrd="0" presId="urn:microsoft.com/office/officeart/2005/8/layout/vList2"/>
    <dgm:cxn modelId="{F5A0192B-FEE9-4500-B685-A37CE4F006ED}" type="presParOf" srcId="{839666AF-955E-49DC-8E58-F955BDD889FC}" destId="{CDB272C2-DB0A-4941-9C40-2425D2EC5519}" srcOrd="4" destOrd="0" presId="urn:microsoft.com/office/officeart/2005/8/layout/vList2"/>
    <dgm:cxn modelId="{7B41F04D-F428-4939-A84B-A5769EF58FD9}" type="presParOf" srcId="{839666AF-955E-49DC-8E58-F955BDD889FC}" destId="{7B8324EA-4851-4CD5-B326-384DD25E0BC0}" srcOrd="5" destOrd="0" presId="urn:microsoft.com/office/officeart/2005/8/layout/vList2"/>
    <dgm:cxn modelId="{0321A8AE-04AE-4BB1-B574-91C18403F20E}" type="presParOf" srcId="{839666AF-955E-49DC-8E58-F955BDD889FC}" destId="{5190B3A4-CF7F-41B3-A15E-DCE52EFE03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4DCDB-972D-407A-9CCC-03A6B8696C5A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C19169-FA40-4AA7-B6EF-7A788AE1CD09}">
      <dgm:prSet custT="1"/>
      <dgm:spPr/>
      <dgm:t>
        <a:bodyPr/>
        <a:lstStyle/>
        <a:p>
          <a:pPr rtl="0"/>
          <a:r>
            <a:rPr lang="ru-RU" sz="1600" b="1" dirty="0" smtClean="0"/>
            <a:t>Руководитель создает комиссию, обеспечивающую организационно-техническое сопровождение тестирования, и утверждает ее состав (из числа работников организации)</a:t>
          </a:r>
          <a:endParaRPr lang="ru-RU" sz="1600" b="1" dirty="0"/>
        </a:p>
      </dgm:t>
    </dgm:pt>
    <dgm:pt modelId="{24BBC96B-7E9B-430B-9248-B7DCDB30E5A9}" type="parTrans" cxnId="{4CB9B437-78CE-463D-BBCF-001D99C709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B87E731-6A32-4952-96D4-54DDAEE221D4}" type="sibTrans" cxnId="{4CB9B437-78CE-463D-BBCF-001D99C709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D289072-3237-4354-8C86-F8C6647D9148}">
      <dgm:prSet custT="1"/>
      <dgm:spPr/>
      <dgm:t>
        <a:bodyPr/>
        <a:lstStyle/>
        <a:p>
          <a:pPr rtl="0"/>
          <a:r>
            <a:rPr lang="ru-RU" sz="1600" b="1" dirty="0" smtClean="0"/>
            <a:t>При тестировании в каждой аудитории присутствует член комиссии. Допускается присутствие в качестве наблюдателей родителей (законных представителей) участников</a:t>
          </a:r>
          <a:endParaRPr lang="ru-RU" sz="1600" b="1" dirty="0"/>
        </a:p>
      </dgm:t>
    </dgm:pt>
    <dgm:pt modelId="{BF8948D2-4938-4550-9A66-8A11888C1487}" type="parTrans" cxnId="{81205962-AF4B-405E-BFD0-9F18799BFB1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8C389B9-EA0A-4E4D-8D8F-31A4EBD475DE}" type="sibTrans" cxnId="{81205962-AF4B-405E-BFD0-9F18799BFB1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50CA71E-4D6B-4991-B372-46C95058F6C3}">
      <dgm:prSet custT="1"/>
      <dgm:spPr/>
      <dgm:t>
        <a:bodyPr/>
        <a:lstStyle/>
        <a:p>
          <a:pPr rtl="0"/>
          <a:r>
            <a:rPr lang="ru-RU" sz="1600" b="1" dirty="0" smtClean="0"/>
            <a:t>Каждый участник имеет право в любое время отказаться от тестирования, известив об этом члена комиссии</a:t>
          </a:r>
          <a:endParaRPr lang="ru-RU" sz="1600" b="1" dirty="0"/>
        </a:p>
      </dgm:t>
    </dgm:pt>
    <dgm:pt modelId="{BC20B79C-A502-4F7D-B324-A628E3C942BA}" type="parTrans" cxnId="{CE2BB767-EFCC-46D4-8FB2-73078753264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4462D59-D94E-434D-A87B-88D53A094C99}" type="sibTrans" cxnId="{CE2BB767-EFCC-46D4-8FB2-73078753264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C7C806D-3289-4A92-AF4F-3B8137D81054}">
      <dgm:prSet custT="1"/>
      <dgm:spPr/>
      <dgm:t>
        <a:bodyPr/>
        <a:lstStyle/>
        <a:p>
          <a:pPr rtl="0"/>
          <a:r>
            <a:rPr lang="ru-RU" sz="1600" b="1" dirty="0" smtClean="0"/>
            <a:t>Форма проведения – групповая, на уроке информатики. Время заполнения не более 30 минут. </a:t>
          </a:r>
          <a:endParaRPr lang="ru-RU" sz="1600" b="1" dirty="0"/>
        </a:p>
      </dgm:t>
    </dgm:pt>
    <dgm:pt modelId="{D9FB4794-4AFA-463E-ACFB-635742D95F85}" type="parTrans" cxnId="{77AC09CA-7441-4B74-9B25-C22547BB16DB}">
      <dgm:prSet/>
      <dgm:spPr/>
      <dgm:t>
        <a:bodyPr/>
        <a:lstStyle/>
        <a:p>
          <a:endParaRPr lang="ru-RU"/>
        </a:p>
      </dgm:t>
    </dgm:pt>
    <dgm:pt modelId="{DEC67179-3E2D-4784-AA0E-15A2249AF90D}" type="sibTrans" cxnId="{77AC09CA-7441-4B74-9B25-C22547BB16DB}">
      <dgm:prSet/>
      <dgm:spPr/>
      <dgm:t>
        <a:bodyPr/>
        <a:lstStyle/>
        <a:p>
          <a:endParaRPr lang="ru-RU"/>
        </a:p>
      </dgm:t>
    </dgm:pt>
    <dgm:pt modelId="{9ADDA87D-3A65-4905-A572-040EC2B2FDC0}" type="pres">
      <dgm:prSet presAssocID="{AC64DCDB-972D-407A-9CCC-03A6B8696C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B13D3-99BD-44EB-B973-27B5D19E2ADA}" type="pres">
      <dgm:prSet presAssocID="{CC7C806D-3289-4A92-AF4F-3B8137D81054}" presName="composite" presStyleCnt="0"/>
      <dgm:spPr/>
    </dgm:pt>
    <dgm:pt modelId="{93B751C0-AAD0-4503-B700-3272F129F308}" type="pres">
      <dgm:prSet presAssocID="{CC7C806D-3289-4A92-AF4F-3B8137D81054}" presName="imgShp" presStyleLbl="fgImgPlace1" presStyleIdx="0" presStyleCnt="4" custLinFactNeighborX="-79814" custLinFactNeighborY="-18"/>
      <dgm:spPr/>
    </dgm:pt>
    <dgm:pt modelId="{494DA75E-6952-4E9A-8B24-966A96EE755D}" type="pres">
      <dgm:prSet presAssocID="{CC7C806D-3289-4A92-AF4F-3B8137D81054}" presName="txShp" presStyleLbl="node1" presStyleIdx="0" presStyleCnt="4" custScaleX="135084" custLinFactNeighborX="-759" custLinFactNeighborY="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648C9-0432-4B13-9094-C59959847865}" type="pres">
      <dgm:prSet presAssocID="{DEC67179-3E2D-4784-AA0E-15A2249AF90D}" presName="spacing" presStyleCnt="0"/>
      <dgm:spPr/>
    </dgm:pt>
    <dgm:pt modelId="{129782F8-14B8-4270-B034-BFED986E1989}" type="pres">
      <dgm:prSet presAssocID="{4DC19169-FA40-4AA7-B6EF-7A788AE1CD09}" presName="composite" presStyleCnt="0"/>
      <dgm:spPr/>
    </dgm:pt>
    <dgm:pt modelId="{996DD41D-280A-4A1D-9551-9B9213D47028}" type="pres">
      <dgm:prSet presAssocID="{4DC19169-FA40-4AA7-B6EF-7A788AE1CD09}" presName="imgShp" presStyleLbl="fgImgPlace1" presStyleIdx="1" presStyleCnt="4" custLinFactNeighborX="-98165" custLinFactNeighborY="1585"/>
      <dgm:spPr/>
    </dgm:pt>
    <dgm:pt modelId="{759366E0-53B2-433E-8C66-034C9F7779FB}" type="pres">
      <dgm:prSet presAssocID="{4DC19169-FA40-4AA7-B6EF-7A788AE1CD09}" presName="txShp" presStyleLbl="node1" presStyleIdx="1" presStyleCnt="4" custScaleX="132755" custLinFactNeighborX="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800ED-C65A-416F-A318-DCBF5534112D}" type="pres">
      <dgm:prSet presAssocID="{7B87E731-6A32-4952-96D4-54DDAEE221D4}" presName="spacing" presStyleCnt="0"/>
      <dgm:spPr/>
    </dgm:pt>
    <dgm:pt modelId="{1D88D1AD-AF87-433A-802B-6E19A41FCD38}" type="pres">
      <dgm:prSet presAssocID="{2D289072-3237-4354-8C86-F8C6647D9148}" presName="composite" presStyleCnt="0"/>
      <dgm:spPr/>
    </dgm:pt>
    <dgm:pt modelId="{B32DF1CC-26A7-4059-A375-B88048659EC3}" type="pres">
      <dgm:prSet presAssocID="{2D289072-3237-4354-8C86-F8C6647D9148}" presName="imgShp" presStyleLbl="fgImgPlace1" presStyleIdx="2" presStyleCnt="4" custLinFactNeighborX="-98165" custLinFactNeighborY="-3957"/>
      <dgm:spPr/>
    </dgm:pt>
    <dgm:pt modelId="{22474F2B-157F-4169-818C-60232BA74631}" type="pres">
      <dgm:prSet presAssocID="{2D289072-3237-4354-8C86-F8C6647D9148}" presName="txShp" presStyleLbl="node1" presStyleIdx="2" presStyleCnt="4" custScaleX="132755" custLinFactNeighborX="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056A2-E4FF-4574-BABC-7E6BA0BC304E}" type="pres">
      <dgm:prSet presAssocID="{38C389B9-EA0A-4E4D-8D8F-31A4EBD475DE}" presName="spacing" presStyleCnt="0"/>
      <dgm:spPr/>
    </dgm:pt>
    <dgm:pt modelId="{5CEC18F5-77D1-435D-9532-F033A93EB627}" type="pres">
      <dgm:prSet presAssocID="{650CA71E-4D6B-4991-B372-46C95058F6C3}" presName="composite" presStyleCnt="0"/>
      <dgm:spPr/>
    </dgm:pt>
    <dgm:pt modelId="{23ACCDD4-2646-4591-8751-37D58E7ADB5F}" type="pres">
      <dgm:prSet presAssocID="{650CA71E-4D6B-4991-B372-46C95058F6C3}" presName="imgShp" presStyleLbl="fgImgPlace1" presStyleIdx="3" presStyleCnt="4" custLinFactNeighborX="-98165" custLinFactNeighborY="-2187"/>
      <dgm:spPr/>
    </dgm:pt>
    <dgm:pt modelId="{34191F15-C3A1-4727-99DC-890998D550BD}" type="pres">
      <dgm:prSet presAssocID="{650CA71E-4D6B-4991-B372-46C95058F6C3}" presName="txShp" presStyleLbl="node1" presStyleIdx="3" presStyleCnt="4" custScaleX="132755" custLinFactNeighborX="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CA0D4-5CCA-4745-8AA4-8E494A32BC21}" type="presOf" srcId="{AC64DCDB-972D-407A-9CCC-03A6B8696C5A}" destId="{9ADDA87D-3A65-4905-A572-040EC2B2FDC0}" srcOrd="0" destOrd="0" presId="urn:microsoft.com/office/officeart/2005/8/layout/vList3#1"/>
    <dgm:cxn modelId="{77AC09CA-7441-4B74-9B25-C22547BB16DB}" srcId="{AC64DCDB-972D-407A-9CCC-03A6B8696C5A}" destId="{CC7C806D-3289-4A92-AF4F-3B8137D81054}" srcOrd="0" destOrd="0" parTransId="{D9FB4794-4AFA-463E-ACFB-635742D95F85}" sibTransId="{DEC67179-3E2D-4784-AA0E-15A2249AF90D}"/>
    <dgm:cxn modelId="{4CB9B437-78CE-463D-BBCF-001D99C709AF}" srcId="{AC64DCDB-972D-407A-9CCC-03A6B8696C5A}" destId="{4DC19169-FA40-4AA7-B6EF-7A788AE1CD09}" srcOrd="1" destOrd="0" parTransId="{24BBC96B-7E9B-430B-9248-B7DCDB30E5A9}" sibTransId="{7B87E731-6A32-4952-96D4-54DDAEE221D4}"/>
    <dgm:cxn modelId="{CE2BB767-EFCC-46D4-8FB2-73078753264D}" srcId="{AC64DCDB-972D-407A-9CCC-03A6B8696C5A}" destId="{650CA71E-4D6B-4991-B372-46C95058F6C3}" srcOrd="3" destOrd="0" parTransId="{BC20B79C-A502-4F7D-B324-A628E3C942BA}" sibTransId="{94462D59-D94E-434D-A87B-88D53A094C99}"/>
    <dgm:cxn modelId="{81205962-AF4B-405E-BFD0-9F18799BFB12}" srcId="{AC64DCDB-972D-407A-9CCC-03A6B8696C5A}" destId="{2D289072-3237-4354-8C86-F8C6647D9148}" srcOrd="2" destOrd="0" parTransId="{BF8948D2-4938-4550-9A66-8A11888C1487}" sibTransId="{38C389B9-EA0A-4E4D-8D8F-31A4EBD475DE}"/>
    <dgm:cxn modelId="{903F1119-CD9C-4385-B440-61D998141AC1}" type="presOf" srcId="{2D289072-3237-4354-8C86-F8C6647D9148}" destId="{22474F2B-157F-4169-818C-60232BA74631}" srcOrd="0" destOrd="0" presId="urn:microsoft.com/office/officeart/2005/8/layout/vList3#1"/>
    <dgm:cxn modelId="{0D642A67-4D0A-4253-B155-1F7456728A38}" type="presOf" srcId="{650CA71E-4D6B-4991-B372-46C95058F6C3}" destId="{34191F15-C3A1-4727-99DC-890998D550BD}" srcOrd="0" destOrd="0" presId="urn:microsoft.com/office/officeart/2005/8/layout/vList3#1"/>
    <dgm:cxn modelId="{DC91C469-9139-4465-9E8F-36FECD4B3D4A}" type="presOf" srcId="{CC7C806D-3289-4A92-AF4F-3B8137D81054}" destId="{494DA75E-6952-4E9A-8B24-966A96EE755D}" srcOrd="0" destOrd="0" presId="urn:microsoft.com/office/officeart/2005/8/layout/vList3#1"/>
    <dgm:cxn modelId="{B3F1210B-6449-4B0E-8E0C-FB09EC32144A}" type="presOf" srcId="{4DC19169-FA40-4AA7-B6EF-7A788AE1CD09}" destId="{759366E0-53B2-433E-8C66-034C9F7779FB}" srcOrd="0" destOrd="0" presId="urn:microsoft.com/office/officeart/2005/8/layout/vList3#1"/>
    <dgm:cxn modelId="{5A16AD7E-64F9-47BB-ACA1-9ED8B0383E55}" type="presParOf" srcId="{9ADDA87D-3A65-4905-A572-040EC2B2FDC0}" destId="{DD0B13D3-99BD-44EB-B973-27B5D19E2ADA}" srcOrd="0" destOrd="0" presId="urn:microsoft.com/office/officeart/2005/8/layout/vList3#1"/>
    <dgm:cxn modelId="{F82983C4-A1C4-437A-9F47-F432139A3D56}" type="presParOf" srcId="{DD0B13D3-99BD-44EB-B973-27B5D19E2ADA}" destId="{93B751C0-AAD0-4503-B700-3272F129F308}" srcOrd="0" destOrd="0" presId="urn:microsoft.com/office/officeart/2005/8/layout/vList3#1"/>
    <dgm:cxn modelId="{D0FFD84A-A403-4E22-95CE-1135AD440C62}" type="presParOf" srcId="{DD0B13D3-99BD-44EB-B973-27B5D19E2ADA}" destId="{494DA75E-6952-4E9A-8B24-966A96EE755D}" srcOrd="1" destOrd="0" presId="urn:microsoft.com/office/officeart/2005/8/layout/vList3#1"/>
    <dgm:cxn modelId="{2036E606-F842-42DC-8790-50E175CE9938}" type="presParOf" srcId="{9ADDA87D-3A65-4905-A572-040EC2B2FDC0}" destId="{DAF648C9-0432-4B13-9094-C59959847865}" srcOrd="1" destOrd="0" presId="urn:microsoft.com/office/officeart/2005/8/layout/vList3#1"/>
    <dgm:cxn modelId="{19216FE0-B499-4804-B345-A935DB6AD764}" type="presParOf" srcId="{9ADDA87D-3A65-4905-A572-040EC2B2FDC0}" destId="{129782F8-14B8-4270-B034-BFED986E1989}" srcOrd="2" destOrd="0" presId="urn:microsoft.com/office/officeart/2005/8/layout/vList3#1"/>
    <dgm:cxn modelId="{30A3D843-6513-4109-B102-F5D7348D6ACB}" type="presParOf" srcId="{129782F8-14B8-4270-B034-BFED986E1989}" destId="{996DD41D-280A-4A1D-9551-9B9213D47028}" srcOrd="0" destOrd="0" presId="urn:microsoft.com/office/officeart/2005/8/layout/vList3#1"/>
    <dgm:cxn modelId="{568035AB-7AA0-43F8-A1B7-AAE38F25E6B2}" type="presParOf" srcId="{129782F8-14B8-4270-B034-BFED986E1989}" destId="{759366E0-53B2-433E-8C66-034C9F7779FB}" srcOrd="1" destOrd="0" presId="urn:microsoft.com/office/officeart/2005/8/layout/vList3#1"/>
    <dgm:cxn modelId="{F059E094-E007-4799-A5E9-952CB535F0D5}" type="presParOf" srcId="{9ADDA87D-3A65-4905-A572-040EC2B2FDC0}" destId="{4FB800ED-C65A-416F-A318-DCBF5534112D}" srcOrd="3" destOrd="0" presId="urn:microsoft.com/office/officeart/2005/8/layout/vList3#1"/>
    <dgm:cxn modelId="{07DC3D34-D577-4225-8BCD-7EAF25999702}" type="presParOf" srcId="{9ADDA87D-3A65-4905-A572-040EC2B2FDC0}" destId="{1D88D1AD-AF87-433A-802B-6E19A41FCD38}" srcOrd="4" destOrd="0" presId="urn:microsoft.com/office/officeart/2005/8/layout/vList3#1"/>
    <dgm:cxn modelId="{AFF088EE-5088-4CAE-AFEC-989F62746C6F}" type="presParOf" srcId="{1D88D1AD-AF87-433A-802B-6E19A41FCD38}" destId="{B32DF1CC-26A7-4059-A375-B88048659EC3}" srcOrd="0" destOrd="0" presId="urn:microsoft.com/office/officeart/2005/8/layout/vList3#1"/>
    <dgm:cxn modelId="{987F8A36-DB1D-44A8-A851-0A9F997297AF}" type="presParOf" srcId="{1D88D1AD-AF87-433A-802B-6E19A41FCD38}" destId="{22474F2B-157F-4169-818C-60232BA74631}" srcOrd="1" destOrd="0" presId="urn:microsoft.com/office/officeart/2005/8/layout/vList3#1"/>
    <dgm:cxn modelId="{74CF02C8-1557-43CC-A384-9A90804B242D}" type="presParOf" srcId="{9ADDA87D-3A65-4905-A572-040EC2B2FDC0}" destId="{CB9056A2-E4FF-4574-BABC-7E6BA0BC304E}" srcOrd="5" destOrd="0" presId="urn:microsoft.com/office/officeart/2005/8/layout/vList3#1"/>
    <dgm:cxn modelId="{E3790781-DD4C-4F44-A628-3EDCD1EFBE7A}" type="presParOf" srcId="{9ADDA87D-3A65-4905-A572-040EC2B2FDC0}" destId="{5CEC18F5-77D1-435D-9532-F033A93EB627}" srcOrd="6" destOrd="0" presId="urn:microsoft.com/office/officeart/2005/8/layout/vList3#1"/>
    <dgm:cxn modelId="{F45975DD-EF7A-472B-94DB-432D71D23C9D}" type="presParOf" srcId="{5CEC18F5-77D1-435D-9532-F033A93EB627}" destId="{23ACCDD4-2646-4591-8751-37D58E7ADB5F}" srcOrd="0" destOrd="0" presId="urn:microsoft.com/office/officeart/2005/8/layout/vList3#1"/>
    <dgm:cxn modelId="{8E038218-026B-48D2-8018-57E0C52D1A33}" type="presParOf" srcId="{5CEC18F5-77D1-435D-9532-F033A93EB627}" destId="{34191F15-C3A1-4727-99DC-890998D550B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6B514-F260-49F1-8632-8F382FFCD9C3}">
      <dsp:nvSpPr>
        <dsp:cNvPr id="0" name=""/>
        <dsp:cNvSpPr/>
      </dsp:nvSpPr>
      <dsp:spPr>
        <a:xfrm>
          <a:off x="0" y="0"/>
          <a:ext cx="7597351" cy="1344220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 основе - методика «Оценка исходной ситуации наркотизации»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619" y="65619"/>
        <a:ext cx="7466113" cy="1212982"/>
      </dsp:txXfrm>
    </dsp:sp>
    <dsp:sp modelId="{F26780A1-5D7D-4114-B969-E3B0149F7203}">
      <dsp:nvSpPr>
        <dsp:cNvPr id="0" name=""/>
        <dsp:cNvSpPr/>
      </dsp:nvSpPr>
      <dsp:spPr>
        <a:xfrm>
          <a:off x="0" y="1421942"/>
          <a:ext cx="7597351" cy="1344220"/>
        </a:xfrm>
        <a:prstGeom prst="roundRect">
          <a:avLst/>
        </a:prstGeom>
        <a:solidFill>
          <a:schemeClr val="accent3">
            <a:lumMod val="40000"/>
            <a:lumOff val="60000"/>
            <a:alpha val="77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Специалистами Республиканского центра «Образование и здоровье» методика была адаптирована, автоматизирована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619" y="1487561"/>
        <a:ext cx="7466113" cy="1212982"/>
      </dsp:txXfrm>
    </dsp:sp>
    <dsp:sp modelId="{CDB272C2-DB0A-4941-9C40-2425D2EC5519}">
      <dsp:nvSpPr>
        <dsp:cNvPr id="0" name=""/>
        <dsp:cNvSpPr/>
      </dsp:nvSpPr>
      <dsp:spPr>
        <a:xfrm>
          <a:off x="0" y="2817865"/>
          <a:ext cx="7597351" cy="1344220"/>
        </a:xfrm>
        <a:prstGeom prst="roundRect">
          <a:avLst/>
        </a:prstGeom>
        <a:solidFill>
          <a:schemeClr val="accent3">
            <a:lumMod val="75000"/>
            <a:alpha val="63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Методика позволяет определить приоритеты в организации профилактической деятельности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619" y="2883484"/>
        <a:ext cx="7466113" cy="1212982"/>
      </dsp:txXfrm>
    </dsp:sp>
    <dsp:sp modelId="{5190B3A4-CF7F-41B3-A15E-DCE52EFE0320}">
      <dsp:nvSpPr>
        <dsp:cNvPr id="0" name=""/>
        <dsp:cNvSpPr/>
      </dsp:nvSpPr>
      <dsp:spPr>
        <a:xfrm>
          <a:off x="0" y="4200395"/>
          <a:ext cx="7597351" cy="1344220"/>
        </a:xfrm>
        <a:prstGeom prst="roundRect">
          <a:avLst/>
        </a:prstGeom>
        <a:solidFill>
          <a:schemeClr val="accent3">
            <a:lumMod val="50000"/>
            <a:alpha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Включает </a:t>
          </a:r>
          <a:r>
            <a:rPr lang="ru-RU" sz="2400" b="1" kern="1200" dirty="0" smtClean="0">
              <a:solidFill>
                <a:srgbClr val="FF0000"/>
              </a:solidFill>
            </a:rPr>
            <a:t>77</a:t>
          </a:r>
          <a:r>
            <a:rPr lang="ru-RU" sz="2400" b="1" kern="1200" dirty="0" smtClean="0">
              <a:solidFill>
                <a:schemeClr val="tx1"/>
              </a:solidFill>
            </a:rPr>
            <a:t> вопросов, </a:t>
          </a:r>
          <a:r>
            <a:rPr lang="ru-RU" sz="2400" b="1" kern="1200" dirty="0" smtClean="0">
              <a:solidFill>
                <a:srgbClr val="FF0000"/>
              </a:solidFill>
            </a:rPr>
            <a:t>5</a:t>
          </a:r>
          <a:r>
            <a:rPr lang="ru-RU" sz="2400" b="1" kern="1200" dirty="0" smtClean="0">
              <a:solidFill>
                <a:schemeClr val="tx1"/>
              </a:solidFill>
            </a:rPr>
            <a:t> блоков: индивидуальный, семейный, средовой, общественный, «школьный»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619" y="4266014"/>
        <a:ext cx="7466113" cy="121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DA75E-6952-4E9A-8B24-966A96EE755D}">
      <dsp:nvSpPr>
        <dsp:cNvPr id="0" name=""/>
        <dsp:cNvSpPr/>
      </dsp:nvSpPr>
      <dsp:spPr>
        <a:xfrm rot="10800000">
          <a:off x="389146" y="72009"/>
          <a:ext cx="7632877" cy="985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54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Форма проведения – групповая, на уроке информатики. Время заполнения не более 30 минут. </a:t>
          </a:r>
          <a:endParaRPr lang="ru-RU" sz="1600" b="1" kern="1200" dirty="0"/>
        </a:p>
      </dsp:txBody>
      <dsp:txXfrm rot="10800000">
        <a:off x="635502" y="72009"/>
        <a:ext cx="7386521" cy="985425"/>
      </dsp:txXfrm>
    </dsp:sp>
    <dsp:sp modelId="{93B751C0-AAD0-4503-B700-3272F129F308}">
      <dsp:nvSpPr>
        <dsp:cNvPr id="0" name=""/>
        <dsp:cNvSpPr/>
      </dsp:nvSpPr>
      <dsp:spPr>
        <a:xfrm>
          <a:off x="144017" y="4"/>
          <a:ext cx="985425" cy="9854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9366E0-53B2-433E-8C66-034C9F7779FB}">
      <dsp:nvSpPr>
        <dsp:cNvPr id="0" name=""/>
        <dsp:cNvSpPr/>
      </dsp:nvSpPr>
      <dsp:spPr>
        <a:xfrm rot="10800000">
          <a:off x="521395" y="1279763"/>
          <a:ext cx="7501278" cy="985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54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Руководитель создает комиссию, обеспечивающую организационно-техническое сопровождение тестирования, и утверждает ее состав (из числа работников организации)</a:t>
          </a:r>
          <a:endParaRPr lang="ru-RU" sz="1600" b="1" kern="1200" dirty="0"/>
        </a:p>
      </dsp:txBody>
      <dsp:txXfrm rot="10800000">
        <a:off x="767751" y="1279763"/>
        <a:ext cx="7254922" cy="985425"/>
      </dsp:txXfrm>
    </dsp:sp>
    <dsp:sp modelId="{996DD41D-280A-4A1D-9551-9B9213D47028}">
      <dsp:nvSpPr>
        <dsp:cNvPr id="0" name=""/>
        <dsp:cNvSpPr/>
      </dsp:nvSpPr>
      <dsp:spPr>
        <a:xfrm>
          <a:off x="0" y="1295382"/>
          <a:ext cx="985425" cy="9854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474F2B-157F-4169-818C-60232BA74631}">
      <dsp:nvSpPr>
        <dsp:cNvPr id="0" name=""/>
        <dsp:cNvSpPr/>
      </dsp:nvSpPr>
      <dsp:spPr>
        <a:xfrm rot="10800000">
          <a:off x="521395" y="2559346"/>
          <a:ext cx="7501278" cy="985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54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 тестировании в каждой аудитории присутствует член комиссии. Допускается присутствие в качестве наблюдателей родителей (законных представителей) участников</a:t>
          </a:r>
          <a:endParaRPr lang="ru-RU" sz="1600" b="1" kern="1200" dirty="0"/>
        </a:p>
      </dsp:txBody>
      <dsp:txXfrm rot="10800000">
        <a:off x="767751" y="2559346"/>
        <a:ext cx="7254922" cy="985425"/>
      </dsp:txXfrm>
    </dsp:sp>
    <dsp:sp modelId="{B32DF1CC-26A7-4059-A375-B88048659EC3}">
      <dsp:nvSpPr>
        <dsp:cNvPr id="0" name=""/>
        <dsp:cNvSpPr/>
      </dsp:nvSpPr>
      <dsp:spPr>
        <a:xfrm>
          <a:off x="0" y="2520353"/>
          <a:ext cx="985425" cy="9854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191F15-C3A1-4727-99DC-890998D550BD}">
      <dsp:nvSpPr>
        <dsp:cNvPr id="0" name=""/>
        <dsp:cNvSpPr/>
      </dsp:nvSpPr>
      <dsp:spPr>
        <a:xfrm rot="10800000">
          <a:off x="521395" y="3838928"/>
          <a:ext cx="7501278" cy="9854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454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Каждый участник имеет право в любое время отказаться от тестирования, известив об этом члена комиссии</a:t>
          </a:r>
          <a:endParaRPr lang="ru-RU" sz="1600" b="1" kern="1200" dirty="0"/>
        </a:p>
      </dsp:txBody>
      <dsp:txXfrm rot="10800000">
        <a:off x="767751" y="3838928"/>
        <a:ext cx="7254922" cy="985425"/>
      </dsp:txXfrm>
    </dsp:sp>
    <dsp:sp modelId="{23ACCDD4-2646-4591-8751-37D58E7ADB5F}">
      <dsp:nvSpPr>
        <dsp:cNvPr id="0" name=""/>
        <dsp:cNvSpPr/>
      </dsp:nvSpPr>
      <dsp:spPr>
        <a:xfrm>
          <a:off x="0" y="3817377"/>
          <a:ext cx="985425" cy="9854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FABA-0CCC-422C-95BF-90CD179BB694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4D777-8FF7-4F56-A2EB-A2C7D0093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0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Нормативно</a:t>
            </a:r>
            <a:r>
              <a:rPr lang="ru-RU" sz="1000" baseline="0" dirty="0" smtClean="0"/>
              <a:t>-правовым основанием данного мероприятия является: </a:t>
            </a:r>
          </a:p>
          <a:p>
            <a:r>
              <a:rPr lang="ru-RU" sz="1000" b="1" baseline="0" dirty="0" smtClean="0"/>
              <a:t>ФЗ 120  </a:t>
            </a:r>
            <a:r>
              <a:rPr lang="ru-RU" sz="1000" b="1" baseline="0" dirty="0" err="1" smtClean="0"/>
              <a:t>ст</a:t>
            </a:r>
            <a:r>
              <a:rPr lang="ru-RU" sz="1000" b="1" baseline="0" dirty="0" smtClean="0"/>
              <a:t> 14 пункт 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 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которому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«Органы, осуществляющие управление в сфере образования, и организации, осуществляющие образовательную деятельность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обеспечивают проведение мероприятий по раннему выявлению незаконного потребления наркотических средств и психотропных веществ обучающимися в общеобразовательных организациях и профессиональных образовательных организациях, а также образовательных организациях высшего образования.</a:t>
            </a:r>
          </a:p>
          <a:p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FF0000"/>
                </a:solidFill>
                <a:cs typeface="Arial" pitchFamily="34" charset="0"/>
              </a:rPr>
              <a:t>Приказ Министерства образования и науки РФ от 16 июня 2014 г. № 658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утверждает </a:t>
            </a:r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образования. Порядок прописывает действия образовательной организации.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cs typeface="Arial" pitchFamily="34" charset="0"/>
              </a:rPr>
              <a:t>Приказ Министерства образования РК от 20 октября 2014 г. № 368.  </a:t>
            </a:r>
            <a:r>
              <a:rPr lang="ru-RU" sz="1000" b="0" dirty="0" smtClean="0">
                <a:solidFill>
                  <a:srgbClr val="FF0000"/>
                </a:solidFill>
                <a:cs typeface="Arial" pitchFamily="34" charset="0"/>
              </a:rPr>
              <a:t>В соответствии с приказом всем образовательным организациям,</a:t>
            </a:r>
            <a:r>
              <a:rPr lang="ru-RU" sz="1000" b="0" baseline="0" dirty="0" smtClean="0">
                <a:solidFill>
                  <a:srgbClr val="FF0000"/>
                </a:solidFill>
                <a:cs typeface="Arial" pitchFamily="34" charset="0"/>
              </a:rPr>
              <a:t> расположенным на территории РК, поручено провести тестирование. Приказом утверждены формы 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календарного плана проведения тестирования;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информированного согласия в письменной форме обучающегося об участии в тестировании и информированного согласия родителей (законных представителей) обучающегося, не достигшего пятнадцати лет, об участии в тестировании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результатов тестирования обучающихся на предмет раннего выявления немедицинского потребления наркотических средств и психотропных веществ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акта передачи результатов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</a:t>
            </a:r>
          </a:p>
          <a:p>
            <a:endParaRPr lang="ru-RU" sz="10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Муниципальных органам управления образования: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организовать проведение социально-психологического тестирования в муниципальных общеобразовательных организациях;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провести в период с 10 по 30 ноября 2014 г. информационно-разъяснительную работу среди обучающихся и их родителей (законных представителей) о целях и задачах проводимого социально-психологического тестирования;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обеспечить информационное сопровождение проведения социально-психологического тестирования;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утвердить календарный план проведения социально-психологического тестирования в муниципальных общеобразовательных организациях и представить его в адрес ГУ РК «Республиканский центр психолого-педагогической, медицинской и социальной помощи» в срок до 30 ноября 2014 г.;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организовать направление результатов социально-психологического тестирования и актов передачи результатов социально-психологического тестирования обучающихся общеобразовательных организаций в ГУ РК «Республиканский центр психолого-педагогической, медицинской и социальной помощи» в срок до 30 декабря 2014 г.</a:t>
            </a:r>
          </a:p>
          <a:p>
            <a:endParaRPr lang="ru-RU" sz="1000" b="0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40B2-7A25-4DF0-9884-3C2F30DCC8A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61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40B2-7A25-4DF0-9884-3C2F30DCC8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14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40B2-7A25-4DF0-9884-3C2F30DCC8A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04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 органа управления образования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орган управления образования формирует календарный план проведения тестирования обучающихся образовательных организаций, располагающихся на территории муниципального образования.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орган управления образования осуществляет взаимодействие с образовательными организациями, проводящими тестирование, по приему результатов тестирования.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орган управления образования определяет место хранения результатов тестирования и обеспечивает соблюдение конфиденциальности при их хранении и использовании.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орган управления образования осуществляет обработку и анализ результатов тестирования.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орган управления образования составляет акт результатов тестирования и осуществляет его передачу в ГУ РК  «Республиканский центр психолого-педагогической, медицинской и социальной помощи» для анализа и обобщения данных по республике, а также планирования дополнительных мер по профилактике немедицинского потребления обучающимися наркотических средств и психотропных веществ.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Действия образовательной организации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образовательной организации создает комиссию, обеспечивающую организационно-техническое сопровождение тестирования, из числа работников образовательной организации и утверждает ее состав.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образовательной организации организует получение от обучающихся либо от их родителей (законных представителей) информированных согласий на участие в тестировании и утверждает поименные списки обучающихся, составленные по итогам получения от информированных согласий.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образовательной организации утверждает расписание тестирования по классам (группам) и кабинетам (аудиториям).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обеспечивает соблюдение конфиденциальности при проведении тестирования и хранении результатов тестирования.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началом проведения тестирования члены Комиссии проводят инструктаж обучающихся, участвующих в тестировании, в том числе информируют об условиях тестирования и его продолжительности.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тестирования в каждом кабинете (аудитории) присутствует член Комиссии.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тестирования допускается присутствие в аудитории в качестве наблюдателей родителей (законных представителей) обучающихся, участвующих в тестировании.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обеспечения конфиденциальности результатов тестирования во время его проведения не допускается свободное общение между обучающимися, участвующими в тестировании, перемещение по аудитории.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обучающийся, участвующий в тестировании, имеет право в любое время отказаться от тестирования, поставив об этом в известность члена Комиссии.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завершении тестирования члены Комиссии собирают результаты тестирования, группируют их по возрасту обучающихся (не достигших возраста пятнадцати лет; достигших возраста пятнадцати лет), упаковывают в пакеты.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лицевой стороне пакетов с результатами тестирования указывается: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наименование образовательной организации, проводящей тестирование, ее юридический адрес;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 и количество обучающихся, принявших участие в тестировании;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и время проведения тестирования;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фамилии, имена и отчества всех членов Комиссии (с подписями).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образовательной организации, проводящей тестирование, в трехдневный срок с момента проведения тестирования направляет акт передачи бланков тестирования и пакеты с результатами тестирования в муниципальный орган управления образования.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образовательной организации, проводящей тестирование, обеспечивает хранение в течение года информированных согласий в условиях, гарантирующих конфиденциальность и невозможность несанкционированного доступа к 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40B2-7A25-4DF0-9884-3C2F30DCC8A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11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40B2-7A25-4DF0-9884-3C2F30DCC8A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24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D777-8FF7-4F56-A2EB-A2C7D0093C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07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17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67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809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12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976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77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57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8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30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2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3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8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40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38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1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F261-44E8-4835-9280-860B5E4FBCB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A9D40C-D6F4-4A7B-B052-E288893F3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83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92896"/>
            <a:ext cx="8208938" cy="19246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результатах </a:t>
            </a:r>
            <a:r>
              <a:rPr lang="ru-RU" sz="3200" b="1" dirty="0" smtClean="0"/>
              <a:t>федерального </a:t>
            </a:r>
            <a:br>
              <a:rPr lang="ru-RU" sz="3200" b="1" dirty="0" smtClean="0"/>
            </a:br>
            <a:r>
              <a:rPr lang="ru-RU" sz="3200" b="1" dirty="0" smtClean="0"/>
              <a:t>социально-психологического </a:t>
            </a:r>
            <a:r>
              <a:rPr lang="ru-RU" sz="3200" b="1" dirty="0"/>
              <a:t>тестирования обучающихся </a:t>
            </a:r>
            <a:r>
              <a:rPr lang="ru-RU" sz="3200" b="1" dirty="0" smtClean="0"/>
              <a:t>Республики Коми 2014-15 </a:t>
            </a:r>
            <a:r>
              <a:rPr lang="ru-RU" sz="3200" b="1" dirty="0" err="1"/>
              <a:t>уч.г</a:t>
            </a:r>
            <a:r>
              <a:rPr lang="ru-RU" sz="3200" b="1" dirty="0" smtClean="0"/>
              <a:t>.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120680" cy="1651703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Живилова Юлия Валентиновна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руководитель отдела социально-профилактической работы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психолого-педагогического сопровождения ГУ РК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РПМСЦ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75656" y="332656"/>
            <a:ext cx="7416824" cy="10618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9900"/>
                </a:solidFill>
              </a:rPr>
              <a:t>РЕСПУБЛИКАНСКИЙ ЦЕНТР </a:t>
            </a:r>
            <a:br>
              <a:rPr lang="ru-RU" sz="1400" b="1" dirty="0">
                <a:solidFill>
                  <a:srgbClr val="009900"/>
                </a:solidFill>
              </a:rPr>
            </a:br>
            <a:r>
              <a:rPr lang="ru-RU" sz="1400" b="1" dirty="0" smtClean="0">
                <a:solidFill>
                  <a:srgbClr val="009900"/>
                </a:solidFill>
              </a:rPr>
              <a:t>ПСИХОЛОГО-ПЕДАГОГИЧЕСКОЙ, МЕДИЦИНСКОЙ И СОЦИАЛЬНОЙ ПОМОЩИ</a:t>
            </a:r>
            <a:br>
              <a:rPr lang="ru-RU" sz="1400" b="1" dirty="0" smtClean="0">
                <a:solidFill>
                  <a:srgbClr val="009900"/>
                </a:solidFill>
              </a:rPr>
            </a:br>
            <a:r>
              <a:rPr lang="ru-RU" sz="1400" b="1" dirty="0" smtClean="0">
                <a:solidFill>
                  <a:srgbClr val="009900"/>
                </a:solidFill>
              </a:rPr>
              <a:t>«</a:t>
            </a:r>
            <a:r>
              <a:rPr lang="ru-RU" sz="1400" b="1" dirty="0">
                <a:solidFill>
                  <a:srgbClr val="009900"/>
                </a:solidFill>
              </a:rPr>
              <a:t>ОБРАЗОВАНИЕ И ЗДОРОВЬЕ»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6669846"/>
              </p:ext>
            </p:extLst>
          </p:nvPr>
        </p:nvGraphicFramePr>
        <p:xfrm>
          <a:off x="251520" y="260648"/>
          <a:ext cx="1008063" cy="1008063"/>
        </p:xfrm>
        <a:graphic>
          <a:graphicData uri="http://schemas.openxmlformats.org/presentationml/2006/ole">
            <p:oleObj spid="_x0000_s1135" name="CorelDRAW" r:id="rId3" imgW="1487424" imgH="14874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16824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Индивидуальные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7368960"/>
              </p:ext>
            </p:extLst>
          </p:nvPr>
        </p:nvGraphicFramePr>
        <p:xfrm>
          <a:off x="792088" y="1412776"/>
          <a:ext cx="81003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332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Средовые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1974131"/>
              </p:ext>
            </p:extLst>
          </p:nvPr>
        </p:nvGraphicFramePr>
        <p:xfrm>
          <a:off x="4499992" y="692696"/>
          <a:ext cx="4644008" cy="348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1915745"/>
              </p:ext>
            </p:extLst>
          </p:nvPr>
        </p:nvGraphicFramePr>
        <p:xfrm>
          <a:off x="4081997" y="3933056"/>
          <a:ext cx="5062003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2251365"/>
              </p:ext>
            </p:extLst>
          </p:nvPr>
        </p:nvGraphicFramePr>
        <p:xfrm>
          <a:off x="683568" y="1484784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1644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Средовые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2008345"/>
              </p:ext>
            </p:extLst>
          </p:nvPr>
        </p:nvGraphicFramePr>
        <p:xfrm>
          <a:off x="827584" y="1268760"/>
          <a:ext cx="83164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17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Общественные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4978113"/>
              </p:ext>
            </p:extLst>
          </p:nvPr>
        </p:nvGraphicFramePr>
        <p:xfrm>
          <a:off x="4067944" y="908720"/>
          <a:ext cx="4707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5062799"/>
              </p:ext>
            </p:extLst>
          </p:nvPr>
        </p:nvGraphicFramePr>
        <p:xfrm>
          <a:off x="3707904" y="3501008"/>
          <a:ext cx="5402836" cy="332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4124299"/>
              </p:ext>
            </p:extLst>
          </p:nvPr>
        </p:nvGraphicFramePr>
        <p:xfrm>
          <a:off x="611560" y="1412776"/>
          <a:ext cx="5112568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0844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Общественные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9299584"/>
              </p:ext>
            </p:extLst>
          </p:nvPr>
        </p:nvGraphicFramePr>
        <p:xfrm>
          <a:off x="683568" y="1196752"/>
          <a:ext cx="84604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954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«Школьные»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258315"/>
              </p:ext>
            </p:extLst>
          </p:nvPr>
        </p:nvGraphicFramePr>
        <p:xfrm>
          <a:off x="4222743" y="620688"/>
          <a:ext cx="49062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0151398"/>
              </p:ext>
            </p:extLst>
          </p:nvPr>
        </p:nvGraphicFramePr>
        <p:xfrm>
          <a:off x="3203848" y="3068960"/>
          <a:ext cx="5940152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1819434"/>
              </p:ext>
            </p:extLst>
          </p:nvPr>
        </p:nvGraphicFramePr>
        <p:xfrm>
          <a:off x="755576" y="1124744"/>
          <a:ext cx="4824536" cy="367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936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35942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«Школьные»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197772"/>
              </p:ext>
            </p:extLst>
          </p:nvPr>
        </p:nvGraphicFramePr>
        <p:xfrm>
          <a:off x="755576" y="1412776"/>
          <a:ext cx="81724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482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984776" cy="1008112"/>
          </a:xfrm>
        </p:spPr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Количество обучающихся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МОО,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вошедших в группу риска (в 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9327441"/>
              </p:ext>
            </p:extLst>
          </p:nvPr>
        </p:nvGraphicFramePr>
        <p:xfrm>
          <a:off x="827584" y="1700808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09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78866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Группа риска,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3727972"/>
              </p:ext>
            </p:extLst>
          </p:nvPr>
        </p:nvGraphicFramePr>
        <p:xfrm>
          <a:off x="1691680" y="2204864"/>
          <a:ext cx="6840760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793"/>
                <a:gridCol w="3457967"/>
              </a:tblGrid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13-14 лет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602" marR="616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ru-RU" sz="3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старше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602" marR="61602" marT="0" marB="0"/>
                </a:tc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602" marR="61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602" marR="6160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576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5958" y="692696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О порядке проведения Тестирования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2015-16 </a:t>
            </a:r>
            <a:r>
              <a:rPr lang="ru-RU" sz="3200" b="1" dirty="0" err="1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уч.г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5760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Нормативно-правовое основание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908720"/>
            <a:ext cx="7488832" cy="5400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Федеральный закон от 24 июня 1999 г. N 120-ФЗ </a:t>
            </a:r>
          </a:p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«ОБ ОСНОВАХ СИСТЕМЫ ПРОФИЛАКТИКИ БЕЗНАДЗОРНОСТИ И ПРАВОНАРУШЕНИЙ НЕСОВЕРШЕННОЛЕТНИХ» (с изменениями и дополнениями)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Приказ Министерства образования и науки РФ от 16 июня 2014 г. № 658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«ОБ УТВЕРЖДЕНИИ ПОРЯДКА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ПРОВЕДЕНИЯ СОЦИАЛЬНО-ПСИХОЛОГИЧЕСКОГО ТЕСТИРОВАНИЯ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ЛИЦ, ОБУЧАЮЩИХСЯ В ОБЩЕОБРАЗОВАТЕЛЬНЫХ ОРГАНИЗАЦИЯХ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И ПРОФЕССИОНАЛЬНЫХ ОБРАЗОВАТЕЛЬНЫХ ОРГАНИЗАЦИЯХ, А ТАКЖЕ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В ОБРАЗОВАТЕЛЬНЫХ ОРГАНИЗАЦИЯХ ВЫСШЕГО ОБРАЗОВАНИЯ»</a:t>
            </a:r>
          </a:p>
          <a:p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Приказ Министерства образования РК от 20 октября 2014 г. № 368 </a:t>
            </a:r>
          </a:p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«О ПРОВЕДЕНИИ СОЦИАЛЬНО-ПСИХОЛОГИЧЕСКОГО ТЕСТИРОВАНИЯ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ЛИЦ, ОБУЧАЮЩИХСЯ В ОБЩЕОБРАЗОВАТЕЛЬНЫХ ОРГАНИЗАЦИЯХ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И ПРОФЕССИОНАЛЬНЫХ ОБРАЗОВАТЕЛЬНЫХ ОРГАНИЗАЦИЯХ, А ТАКЖЕ</a:t>
            </a:r>
            <a:r>
              <a:rPr lang="ru-RU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В ОБРАЗОВАТЕЛЬНЫХ ОРГАНИЗАЦИЯХ ВЫСШЕГО ОБРАЗОВАНИЯ»</a:t>
            </a:r>
          </a:p>
          <a:p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Письмо</a:t>
            </a:r>
            <a:r>
              <a:rPr lang="ru-RU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Министерства образования РК от 11 ноября 2014 г. № 07-17/982 </a:t>
            </a:r>
          </a:p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«О ПРОВЕДЕНИИ ПРАКТИЧЕСКОГО ЭТАПА СОЦИАЛЬНО-ПСИХОЛОГИЧЕСКОГО ТЕСТИРОВАНИЯ С МАТЕРИАЛАМИ ДЛЯ РАБОТЫ»</a:t>
            </a:r>
          </a:p>
          <a:p>
            <a:pPr algn="just"/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85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14318"/>
            <a:ext cx="4680520" cy="50405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СРОКИ ПРОВЕДЕНИЯ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326" y="13622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До 30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октября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738" y="1805090"/>
            <a:ext cx="7781800" cy="461665"/>
          </a:xfrm>
          <a:prstGeom prst="rect">
            <a:avLst/>
          </a:prstGeom>
          <a:solidFill>
            <a:srgbClr val="CCF468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Календарный </a:t>
            </a:r>
            <a:r>
              <a:rPr lang="ru-RU" sz="2400" b="1" dirty="0">
                <a:cs typeface="Arial" pitchFamily="34" charset="0"/>
              </a:rPr>
              <a:t>план проведения </a:t>
            </a:r>
            <a:r>
              <a:rPr lang="ru-RU" sz="2400" b="1" dirty="0" smtClean="0">
                <a:cs typeface="Arial" pitchFamily="34" charset="0"/>
              </a:rPr>
              <a:t>Тестирования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286" y="2348880"/>
            <a:ext cx="467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25" indent="-2600325">
              <a:tabLst>
                <a:tab pos="3228975" algn="l"/>
              </a:tabLst>
            </a:pPr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2 ноября по 30 ноября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738" y="2771636"/>
            <a:ext cx="7781800" cy="461665"/>
          </a:xfrm>
          <a:prstGeom prst="rect">
            <a:avLst/>
          </a:prstGeom>
          <a:solidFill>
            <a:srgbClr val="37E959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Собственно Тестирование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4406" y="3284984"/>
            <a:ext cx="42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25" indent="-2600325">
              <a:tabLst>
                <a:tab pos="3228975" algn="l"/>
              </a:tabLst>
            </a:pPr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До 25 декабря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14" y="3710397"/>
            <a:ext cx="779012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Результаты Тестирования</a:t>
            </a:r>
            <a:r>
              <a:rPr lang="ru-RU" sz="2400" b="1" dirty="0">
                <a:cs typeface="Arial" pitchFamily="34" charset="0"/>
              </a:rPr>
              <a:t>, акты передачи результатов, протоколы </a:t>
            </a:r>
            <a:r>
              <a:rPr lang="ru-RU" sz="2400" b="1" dirty="0" smtClean="0">
                <a:cs typeface="Arial" pitchFamily="34" charset="0"/>
              </a:rPr>
              <a:t>Тестирования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0878" y="2403534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0878" y="1428672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0878" y="3346234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4406" y="4046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До 30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октября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414" y="847135"/>
            <a:ext cx="77901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Информационно-просветительская работа</a:t>
            </a:r>
            <a:endParaRPr lang="ru-RU" sz="2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30878" y="434616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93" y="4672283"/>
            <a:ext cx="42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25" indent="-2600325">
              <a:tabLst>
                <a:tab pos="3228975" algn="l"/>
              </a:tabLst>
            </a:pP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2015-2016 </a:t>
            </a:r>
            <a:r>
              <a:rPr lang="ru-RU" sz="2400" b="1" dirty="0" err="1" smtClean="0">
                <a:solidFill>
                  <a:srgbClr val="FF0000"/>
                </a:solidFill>
                <a:cs typeface="Arial" pitchFamily="34" charset="0"/>
              </a:rPr>
              <a:t>уч.г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316" y="5133948"/>
            <a:ext cx="7790124" cy="461665"/>
          </a:xfrm>
          <a:prstGeom prst="rect">
            <a:avLst/>
          </a:prstGeom>
          <a:solidFill>
            <a:srgbClr val="F193EA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Работа по результатам Тестирования</a:t>
            </a:r>
            <a:endParaRPr lang="ru-RU" sz="24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30878" y="4723416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8881" y="5680395"/>
            <a:ext cx="42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25" indent="-2600325">
              <a:tabLst>
                <a:tab pos="3228975" algn="l"/>
              </a:tabLst>
            </a:pP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До 30 мая 2016 г.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804" y="6116605"/>
            <a:ext cx="7790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Отчет о проделанной работе</a:t>
            </a:r>
            <a:endParaRPr lang="ru-RU" sz="2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94366" y="5720770"/>
            <a:ext cx="30598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231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596336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Условия проведения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36621932"/>
              </p:ext>
            </p:extLst>
          </p:nvPr>
        </p:nvGraphicFramePr>
        <p:xfrm>
          <a:off x="395536" y="1556792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474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127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Образовательные организации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5549"/>
            <a:ext cx="4320480" cy="3631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Проводят </a:t>
            </a:r>
            <a:r>
              <a:rPr lang="ru-RU" b="1" dirty="0" smtClean="0"/>
              <a:t>информационно-разъяснительную работу,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Получают </a:t>
            </a:r>
            <a:r>
              <a:rPr lang="ru-RU" b="1" dirty="0" smtClean="0"/>
              <a:t>информационные согласия,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Проводят</a:t>
            </a:r>
            <a:r>
              <a:rPr lang="ru-RU" b="1" dirty="0" smtClean="0"/>
              <a:t> тестирование на </a:t>
            </a:r>
            <a:r>
              <a:rPr lang="ru-RU" b="1" dirty="0"/>
              <a:t>местах,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Собирают</a:t>
            </a:r>
            <a:r>
              <a:rPr lang="ru-RU" b="1" dirty="0" smtClean="0"/>
              <a:t> </a:t>
            </a:r>
            <a:r>
              <a:rPr lang="ru-RU" b="1" dirty="0"/>
              <a:t>анкеты,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Формируют папки </a:t>
            </a:r>
            <a:r>
              <a:rPr lang="ru-RU" b="1" dirty="0" smtClean="0"/>
              <a:t>по </a:t>
            </a:r>
            <a:r>
              <a:rPr lang="ru-RU" b="1" dirty="0"/>
              <a:t>возрасту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Отправляют</a:t>
            </a:r>
            <a:r>
              <a:rPr lang="ru-RU" b="1" dirty="0" smtClean="0"/>
              <a:t> материалы в </a:t>
            </a:r>
            <a:r>
              <a:rPr lang="ru-RU" b="1" dirty="0"/>
              <a:t>органы управления </a:t>
            </a:r>
            <a:r>
              <a:rPr lang="ru-RU" b="1" dirty="0" smtClean="0"/>
              <a:t>образованием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86002" y="1412776"/>
            <a:ext cx="350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Органы управления </a:t>
            </a:r>
            <a:r>
              <a:rPr lang="ru-RU" sz="2400" b="1" dirty="0" smtClean="0">
                <a:solidFill>
                  <a:srgbClr val="FF0000"/>
                </a:solidFill>
              </a:rPr>
              <a:t>образованием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6003" y="2605549"/>
            <a:ext cx="4006477" cy="2769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Формируют </a:t>
            </a:r>
            <a:r>
              <a:rPr lang="ru-RU" b="1" dirty="0" smtClean="0"/>
              <a:t>календарный план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Обрабатывают</a:t>
            </a:r>
            <a:r>
              <a:rPr lang="ru-RU" b="1" dirty="0" smtClean="0"/>
              <a:t> результаты</a:t>
            </a:r>
            <a:r>
              <a:rPr lang="ru-RU" b="1" dirty="0"/>
              <a:t>, </a:t>
            </a:r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Заполняют</a:t>
            </a:r>
            <a:r>
              <a:rPr lang="ru-RU" b="1" dirty="0" smtClean="0"/>
              <a:t> </a:t>
            </a:r>
            <a:r>
              <a:rPr lang="ru-RU" b="1" dirty="0"/>
              <a:t>протокол по каждой отдельной образовательной организации </a:t>
            </a:r>
            <a:endParaRPr lang="ru-RU" b="1" dirty="0" smtClean="0"/>
          </a:p>
          <a:p>
            <a:pPr lvl="0">
              <a:spcBef>
                <a:spcPts val="12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Составляют</a:t>
            </a:r>
            <a:r>
              <a:rPr lang="ru-RU" b="1" dirty="0" smtClean="0"/>
              <a:t> </a:t>
            </a:r>
            <a:r>
              <a:rPr lang="ru-RU" b="1" u="sng" dirty="0"/>
              <a:t>сводные результаты и акт </a:t>
            </a:r>
            <a:r>
              <a:rPr lang="ru-RU" b="1" dirty="0"/>
              <a:t>по всем </a:t>
            </a:r>
            <a:r>
              <a:rPr lang="ru-RU" b="1" dirty="0" smtClean="0"/>
              <a:t>организациям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91880" y="1690353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3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/>
          <a:lstStyle/>
          <a:p>
            <a:r>
              <a:rPr lang="ru-RU" b="1" dirty="0" smtClean="0"/>
              <a:t>Обработка результатов Тестирования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3600"/>
            <a:ext cx="7200799" cy="43917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Организуем рабочую группу из числа психологов ОО и специалистов органов управления образованием</a:t>
            </a:r>
          </a:p>
          <a:p>
            <a:r>
              <a:rPr lang="ru-RU" dirty="0" smtClean="0"/>
              <a:t>Формируем 3 папки по возрастам (13-14; 15-17; 18 и старше) – </a:t>
            </a:r>
            <a:r>
              <a:rPr lang="ru-RU" dirty="0" smtClean="0">
                <a:solidFill>
                  <a:srgbClr val="FF0000"/>
                </a:solidFill>
              </a:rPr>
              <a:t>школа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Заполняем протокол на каждую образовательную организацию – </a:t>
            </a:r>
            <a:r>
              <a:rPr lang="ru-RU" dirty="0" smtClean="0">
                <a:solidFill>
                  <a:srgbClr val="FF0000"/>
                </a:solidFill>
              </a:rPr>
              <a:t>школа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Заполняем форму «Результаты тестирования» - </a:t>
            </a:r>
            <a:r>
              <a:rPr lang="ru-RU" dirty="0" smtClean="0">
                <a:solidFill>
                  <a:srgbClr val="FF0000"/>
                </a:solidFill>
              </a:rPr>
              <a:t>орган </a:t>
            </a:r>
            <a:r>
              <a:rPr lang="ru-RU" dirty="0">
                <a:solidFill>
                  <a:srgbClr val="FF0000"/>
                </a:solidFill>
              </a:rPr>
              <a:t>управления </a:t>
            </a:r>
            <a:r>
              <a:rPr lang="ru-RU" dirty="0" smtClean="0">
                <a:solidFill>
                  <a:srgbClr val="FF0000"/>
                </a:solidFill>
              </a:rPr>
              <a:t>образованием </a:t>
            </a:r>
            <a:r>
              <a:rPr lang="ru-RU" dirty="0" smtClean="0">
                <a:solidFill>
                  <a:srgbClr val="00B0F0"/>
                </a:solidFill>
              </a:rPr>
              <a:t>(необходимо запросить аналогичную информацию у образовательных организаций, кроме графы «группа риска»)</a:t>
            </a:r>
          </a:p>
          <a:p>
            <a:r>
              <a:rPr lang="ru-RU" dirty="0">
                <a:solidFill>
                  <a:schemeClr val="tx1"/>
                </a:solidFill>
              </a:rPr>
              <a:t>Заполняем форму </a:t>
            </a:r>
            <a:r>
              <a:rPr lang="ru-RU" dirty="0" smtClean="0">
                <a:solidFill>
                  <a:schemeClr val="tx1"/>
                </a:solidFill>
              </a:rPr>
              <a:t>«Акты </a:t>
            </a:r>
            <a:r>
              <a:rPr lang="ru-RU" dirty="0">
                <a:solidFill>
                  <a:schemeClr val="tx1"/>
                </a:solidFill>
              </a:rPr>
              <a:t>тестирования» - </a:t>
            </a:r>
            <a:r>
              <a:rPr lang="ru-RU" dirty="0" smtClean="0">
                <a:solidFill>
                  <a:srgbClr val="FF0000"/>
                </a:solidFill>
              </a:rPr>
              <a:t>орган </a:t>
            </a:r>
            <a:r>
              <a:rPr lang="ru-RU" dirty="0">
                <a:solidFill>
                  <a:srgbClr val="FF0000"/>
                </a:solidFill>
              </a:rPr>
              <a:t>управления образованием </a:t>
            </a:r>
            <a:r>
              <a:rPr lang="ru-RU" dirty="0">
                <a:solidFill>
                  <a:srgbClr val="00B0F0"/>
                </a:solidFill>
              </a:rPr>
              <a:t>(необходимо запросить аналогичную информацию у образовательных </a:t>
            </a:r>
            <a:r>
              <a:rPr lang="ru-RU" dirty="0" smtClean="0">
                <a:solidFill>
                  <a:srgbClr val="00B0F0"/>
                </a:solidFill>
              </a:rPr>
              <a:t>организаций, кроме пункта 2)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9036496" cy="6045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 порядке проведения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Мониторинга распространенности в образовательной среде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вредных привычек,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способствующих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хроническим неинфекционным заболеваниям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(курение, низкая физическая активность и др.)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 детей и подростков в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2015-16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уч.г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26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67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Изучаемые параметры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Julia\Desktop\картинки в профилактику\ученик\site 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6197611" cy="42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513522"/>
            <a:ext cx="83529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своему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здоровью, соблюдению режима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дня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свободного времени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Сформированность ценностных ориентиров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самооценки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Конфликтность, импульсивность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Специфика семейного воспитания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Привязанности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Стрессоустойчивость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Склонность к риску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вредным привычкам в целом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нецензурной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брани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Факты нарушения</a:t>
            </a: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половым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связям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Отношение к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употреблению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алкоголя, наркотиков и т.д.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0"/>
              </a:spcBef>
              <a:buFont typeface="Arial Black" pitchFamily="34" charset="0"/>
              <a:buChar char="~"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Внеклассные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4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67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Сроки проведения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Julia\Desktop\картинки в профилактику\muraviev_internet_marketi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959" y="3284984"/>
            <a:ext cx="4139952" cy="40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095706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 Black" pitchFamily="34" charset="0"/>
              <a:buChar char="~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мониторинга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1-13 октября 2015 г.</a:t>
            </a:r>
          </a:p>
          <a:p>
            <a:pPr marL="342900" indent="-342900">
              <a:buFont typeface="Arial Black" pitchFamily="34" charset="0"/>
              <a:buChar char="~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результатов – </a:t>
            </a:r>
          </a:p>
          <a:p>
            <a:r>
              <a:rPr lang="ru-RU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до 15 октября 2015 г.</a:t>
            </a:r>
            <a:endParaRPr lang="ru-RU" sz="3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8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67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 исследования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Julia\Desktop\картинки в профилактику\banner-ho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09767"/>
            <a:ext cx="6221213" cy="35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762" y="1340768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 Black" pitchFamily="34" charset="0"/>
              <a:buChar char="~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Выявление общественного мнения по отношению к вредным привычкам, способствующих развитию 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хронических </a:t>
            </a: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неинфекционных заболеваний</a:t>
            </a:r>
            <a:endParaRPr lang="ru-RU" sz="3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87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67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Контингент участников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1" name="Picture 1" descr="C:\Users\Julia\Desktop\картинки в профилактику\Non-traditional-students-in-library-50315630-©-Minerva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459" y="3002761"/>
            <a:ext cx="5785541" cy="38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762" y="134076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 Black" pitchFamily="34" charset="0"/>
              <a:buChar char="~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Обучающиеся 7 классов</a:t>
            </a:r>
          </a:p>
          <a:p>
            <a:pPr marL="342900" indent="-342900">
              <a:buFont typeface="Arial Black" pitchFamily="34" charset="0"/>
              <a:buChar char="~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Обучающиеся 10 классов</a:t>
            </a:r>
          </a:p>
          <a:p>
            <a:pPr marL="342900" indent="-342900">
              <a:buFont typeface="Arial Black" pitchFamily="34" charset="0"/>
              <a:buChar char="~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Родители обучающихся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5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67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Выборка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0920383"/>
              </p:ext>
            </p:extLst>
          </p:nvPr>
        </p:nvGraphicFramePr>
        <p:xfrm>
          <a:off x="251520" y="1340768"/>
          <a:ext cx="8784976" cy="540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170"/>
                <a:gridCol w="6732806"/>
              </a:tblGrid>
              <a:tr h="49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Муниципальное образование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Требуемый размер выборки, чел.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Сыктывкар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379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Ухта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Сосногорск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355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Воркута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368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Инта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Печора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Усинск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Вуктыл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Сыктывдинский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327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Сысольский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Койгородский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269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Прилузский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Корткеросский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Усть-Куломский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Троицко-Печорский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Усть-Вымский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341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Княжпогостский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Удорский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318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Ижемский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325</a:t>
                      </a:r>
                      <a:endParaRPr lang="ru-RU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Усть-Цилемский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24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36625417"/>
              </p:ext>
            </p:extLst>
          </p:nvPr>
        </p:nvGraphicFramePr>
        <p:xfrm>
          <a:off x="1295128" y="476672"/>
          <a:ext cx="75973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399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1110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Условия проведения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1" name="Picture 3" descr="C:\Users\Julia\Desktop\картинки в профилактику\b28832ba5d6a2c24460f632349f3d2f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086" y="3097852"/>
            <a:ext cx="6266913" cy="37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83529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 Black" pitchFamily="34" charset="0"/>
              <a:buChar char="~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Бланк на каждого респондента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 Black" pitchFamily="34" charset="0"/>
              <a:buChar char="~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 проведения – очная, групповая в условиях школы (классны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  часы, уроки здоровья,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родитель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ские собрания и т.д.)</a:t>
            </a:r>
          </a:p>
          <a:p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 Black" pitchFamily="34" charset="0"/>
              <a:buChar char="~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 запол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нение анкеты – 20 мин.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9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1110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Условия обработки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Julia\Desktop\картинки в профилактику\blog-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564" y="3861048"/>
            <a:ext cx="4504814" cy="299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Первичная обработка проводится в образовательных организациях</a:t>
            </a:r>
          </a:p>
          <a:p>
            <a:pPr marL="571500" indent="-571500">
              <a:buAutoNum type="romanU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Свод информации по муниципальному образованию специалистом органа управления образованием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(бланк будет приложен позднее)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1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596547"/>
            <a:ext cx="7128792" cy="1110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Конечный продукт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4138" y="115176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Сводная информация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по: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342900" indent="-342900">
              <a:buFont typeface="Arial Black" pitchFamily="34" charset="0"/>
              <a:buChar char="~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Обучающимся 7 классов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342900" indent="-342900">
              <a:buFont typeface="Arial Black" pitchFamily="34" charset="0"/>
              <a:buChar char="~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Обучающимся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10 классов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342900" indent="-342900">
              <a:buFont typeface="Arial Black" pitchFamily="34" charset="0"/>
              <a:buChar char="~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Родителям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218" name="Picture 2" descr="C:\Users\Julia\Desktop\картинки в профилактику\84fe441c4986529519030a839c35a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52416"/>
            <a:ext cx="5210662" cy="34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846074"/>
            <a:ext cx="3709944" cy="135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Срок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предоставления конечного продукта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846074"/>
            <a:ext cx="61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15 ОКТЯБРЯ 2015 г.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21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966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Ответственность руководителя образовательной организации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2204864"/>
            <a:ext cx="7272808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Обеспечить</a:t>
            </a:r>
            <a:r>
              <a:rPr lang="ru-RU" sz="2800" dirty="0" smtClean="0">
                <a:solidFill>
                  <a:srgbClr val="444200"/>
                </a:solidFill>
              </a:rPr>
              <a:t> условия проведения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Организовать</a:t>
            </a:r>
            <a:r>
              <a:rPr lang="ru-RU" sz="2800" dirty="0" smtClean="0">
                <a:solidFill>
                  <a:srgbClr val="444200"/>
                </a:solidFill>
              </a:rPr>
              <a:t> получение письменного согласия родителей и обучающихся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Провести</a:t>
            </a:r>
            <a:r>
              <a:rPr lang="ru-RU" sz="2800" dirty="0" smtClean="0">
                <a:solidFill>
                  <a:srgbClr val="444200"/>
                </a:solidFill>
              </a:rPr>
              <a:t> исследования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Осуществить</a:t>
            </a:r>
            <a:r>
              <a:rPr lang="ru-RU" sz="2800" dirty="0" smtClean="0">
                <a:solidFill>
                  <a:srgbClr val="444200"/>
                </a:solidFill>
              </a:rPr>
              <a:t> первичную обработку результатов 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444200"/>
                </a:solidFill>
              </a:rPr>
              <a:t>Своевременно </a:t>
            </a:r>
            <a:r>
              <a:rPr lang="ru-RU" sz="2800" dirty="0" smtClean="0">
                <a:solidFill>
                  <a:srgbClr val="FF0000"/>
                </a:solidFill>
              </a:rPr>
              <a:t>направить</a:t>
            </a:r>
            <a:r>
              <a:rPr lang="ru-RU" sz="2800" dirty="0" smtClean="0">
                <a:solidFill>
                  <a:srgbClr val="444200"/>
                </a:solidFill>
              </a:rPr>
              <a:t> результаты в орган управления образованием</a:t>
            </a:r>
            <a:endParaRPr lang="ru-RU" sz="2800" dirty="0">
              <a:solidFill>
                <a:srgbClr val="44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9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7128792" cy="966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Ответственность органа управления образованием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2204864"/>
            <a:ext cx="7272808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Организовать </a:t>
            </a:r>
            <a:r>
              <a:rPr lang="ru-RU" sz="2800" dirty="0" smtClean="0">
                <a:solidFill>
                  <a:schemeClr val="tx1"/>
                </a:solidFill>
              </a:rPr>
              <a:t>разъяснительную работу 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Обеспечить </a:t>
            </a:r>
            <a:r>
              <a:rPr lang="ru-RU" sz="2800" dirty="0" smtClean="0">
                <a:solidFill>
                  <a:schemeClr val="tx1"/>
                </a:solidFill>
              </a:rPr>
              <a:t>сбор результатов по образовательным организациям района (города)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Осуществить</a:t>
            </a:r>
            <a:r>
              <a:rPr lang="ru-RU" sz="2800" dirty="0" smtClean="0">
                <a:solidFill>
                  <a:srgbClr val="444200"/>
                </a:solidFill>
              </a:rPr>
              <a:t> обработку и свод  результатов по </a:t>
            </a:r>
            <a:r>
              <a:rPr lang="ru-RU" sz="2800" dirty="0" smtClean="0">
                <a:solidFill>
                  <a:schemeClr val="tx1"/>
                </a:solidFill>
              </a:rPr>
              <a:t>району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городу)</a:t>
            </a:r>
            <a:endParaRPr lang="ru-RU" sz="2800" dirty="0" smtClean="0">
              <a:solidFill>
                <a:srgbClr val="444200"/>
              </a:solidFill>
            </a:endParaRP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444200"/>
                </a:solidFill>
              </a:rPr>
              <a:t>Своевременно </a:t>
            </a:r>
            <a:r>
              <a:rPr lang="ru-RU" sz="2800" dirty="0" smtClean="0">
                <a:solidFill>
                  <a:srgbClr val="FF0000"/>
                </a:solidFill>
              </a:rPr>
              <a:t>направить</a:t>
            </a:r>
            <a:r>
              <a:rPr lang="ru-RU" sz="2800" dirty="0" smtClean="0">
                <a:solidFill>
                  <a:srgbClr val="444200"/>
                </a:solidFill>
              </a:rPr>
              <a:t> результаты в ГУ РК «Республиканский Центр «Образование и здоровье»</a:t>
            </a:r>
            <a:endParaRPr lang="ru-RU" sz="2800" dirty="0">
              <a:solidFill>
                <a:srgbClr val="44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73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62378"/>
            <a:ext cx="4320480" cy="966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Ответственность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ГУ РК РПМСЦ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1844824"/>
            <a:ext cx="7272808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Обеспечить </a:t>
            </a:r>
            <a:r>
              <a:rPr lang="ru-RU" sz="2800" dirty="0" smtClean="0">
                <a:solidFill>
                  <a:schemeClr val="tx1"/>
                </a:solidFill>
              </a:rPr>
              <a:t>сбор результатов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Осуществить</a:t>
            </a:r>
            <a:r>
              <a:rPr lang="ru-RU" sz="2800" dirty="0" smtClean="0">
                <a:solidFill>
                  <a:srgbClr val="444200"/>
                </a:solidFill>
              </a:rPr>
              <a:t> свод  результатов по </a:t>
            </a:r>
            <a:r>
              <a:rPr lang="ru-RU" sz="2800" dirty="0" smtClean="0">
                <a:solidFill>
                  <a:schemeClr val="tx1"/>
                </a:solidFill>
              </a:rPr>
              <a:t>республике</a:t>
            </a: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Провести</a:t>
            </a:r>
            <a:r>
              <a:rPr lang="ru-RU" sz="2800" dirty="0" smtClean="0">
                <a:solidFill>
                  <a:schemeClr val="tx1"/>
                </a:solidFill>
              </a:rPr>
              <a:t> анализ результатов</a:t>
            </a:r>
            <a:endParaRPr lang="ru-RU" sz="2800" dirty="0" smtClean="0">
              <a:solidFill>
                <a:srgbClr val="444200"/>
              </a:solidFill>
            </a:endParaRPr>
          </a:p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FF0000"/>
                </a:solidFill>
              </a:rPr>
              <a:t>Разработать</a:t>
            </a:r>
            <a:r>
              <a:rPr lang="ru-RU" sz="2800" dirty="0" smtClean="0">
                <a:solidFill>
                  <a:srgbClr val="444200"/>
                </a:solidFill>
              </a:rPr>
              <a:t> рекомендации</a:t>
            </a:r>
            <a:endParaRPr lang="ru-RU" sz="2800" dirty="0">
              <a:solidFill>
                <a:srgbClr val="444200"/>
              </a:solidFill>
            </a:endParaRPr>
          </a:p>
        </p:txBody>
      </p:sp>
      <p:pic>
        <p:nvPicPr>
          <p:cNvPr id="3074" name="Picture 2" descr="I:\семинар 30.09.2015\картинки по профилактике\учитель\4047dc2f08c422a43c6430815243ead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8335"/>
            <a:ext cx="4286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62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652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Ознакомление с диагностическим инструментарием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I:\семинар 30.09.2015\картинки по профилактике\родитель\1299848586_435f56c3ee714a62eba91b0d67860eb3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643" y="2133600"/>
            <a:ext cx="644821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764704"/>
            <a:ext cx="459426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за внимание!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I:\семинар 30.09.2015\картинки по профилактике\родитель\image76853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626" y="2060848"/>
            <a:ext cx="6620110" cy="43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05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89199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Участники Тестирования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4566650"/>
              </p:ext>
            </p:extLst>
          </p:nvPr>
        </p:nvGraphicFramePr>
        <p:xfrm>
          <a:off x="971600" y="148478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57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49" y="692696"/>
            <a:ext cx="6589199" cy="6446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Участники Тестирования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4959579"/>
              </p:ext>
            </p:extLst>
          </p:nvPr>
        </p:nvGraphicFramePr>
        <p:xfrm>
          <a:off x="1259632" y="1412776"/>
          <a:ext cx="71673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66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4176464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Общая оценка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1963416"/>
              </p:ext>
            </p:extLst>
          </p:nvPr>
        </p:nvGraphicFramePr>
        <p:xfrm>
          <a:off x="3491880" y="260648"/>
          <a:ext cx="565212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7773472"/>
              </p:ext>
            </p:extLst>
          </p:nvPr>
        </p:nvGraphicFramePr>
        <p:xfrm>
          <a:off x="3037310" y="3005564"/>
          <a:ext cx="611636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7147866"/>
              </p:ext>
            </p:extLst>
          </p:nvPr>
        </p:nvGraphicFramePr>
        <p:xfrm>
          <a:off x="395536" y="1052736"/>
          <a:ext cx="6016022" cy="41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9246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Семейные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784363"/>
              </p:ext>
            </p:extLst>
          </p:nvPr>
        </p:nvGraphicFramePr>
        <p:xfrm>
          <a:off x="4067944" y="980728"/>
          <a:ext cx="4892534" cy="321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6666528"/>
              </p:ext>
            </p:extLst>
          </p:nvPr>
        </p:nvGraphicFramePr>
        <p:xfrm>
          <a:off x="3950292" y="3389871"/>
          <a:ext cx="518457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059426"/>
              </p:ext>
            </p:extLst>
          </p:nvPr>
        </p:nvGraphicFramePr>
        <p:xfrm>
          <a:off x="251520" y="2132856"/>
          <a:ext cx="525658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1017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589199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Семейные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8872076"/>
              </p:ext>
            </p:extLst>
          </p:nvPr>
        </p:nvGraphicFramePr>
        <p:xfrm>
          <a:off x="900567" y="1366871"/>
          <a:ext cx="795637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958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88832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Индивидуальные факторы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6975072"/>
              </p:ext>
            </p:extLst>
          </p:nvPr>
        </p:nvGraphicFramePr>
        <p:xfrm>
          <a:off x="3203848" y="908720"/>
          <a:ext cx="49320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2420232"/>
              </p:ext>
            </p:extLst>
          </p:nvPr>
        </p:nvGraphicFramePr>
        <p:xfrm>
          <a:off x="4644008" y="3441560"/>
          <a:ext cx="500404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0787304"/>
              </p:ext>
            </p:extLst>
          </p:nvPr>
        </p:nvGraphicFramePr>
        <p:xfrm>
          <a:off x="395536" y="2636912"/>
          <a:ext cx="5040560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2133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2308</TotalTime>
  <Words>913</Words>
  <Application>Microsoft Office PowerPoint</Application>
  <PresentationFormat>Экран (4:3)</PresentationFormat>
  <Paragraphs>350</Paragraphs>
  <Slides>37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Легкий дым</vt:lpstr>
      <vt:lpstr>CorelDRAW</vt:lpstr>
      <vt:lpstr>    О результатах федерального  социально-психологического тестирования обучающихся Республики Коми 2014-15 уч.г. </vt:lpstr>
      <vt:lpstr>Нормативно-правовое основание</vt:lpstr>
      <vt:lpstr>Слайд 3</vt:lpstr>
      <vt:lpstr> Участники Тестирования</vt:lpstr>
      <vt:lpstr>Участники Тестирования</vt:lpstr>
      <vt:lpstr>Общая оценка</vt:lpstr>
      <vt:lpstr>Семейные факторы</vt:lpstr>
      <vt:lpstr>Семейные факторы</vt:lpstr>
      <vt:lpstr>Индивидуальные факторы</vt:lpstr>
      <vt:lpstr>Индивидуальные факторы</vt:lpstr>
      <vt:lpstr>Средовые факторы</vt:lpstr>
      <vt:lpstr>Средовые факторы</vt:lpstr>
      <vt:lpstr>Общественные факторы</vt:lpstr>
      <vt:lpstr>Общественные факторы</vt:lpstr>
      <vt:lpstr>«Школьные» факторы</vt:lpstr>
      <vt:lpstr>«Школьные» факторы</vt:lpstr>
      <vt:lpstr>Количество обучающихся МОО, вошедших в группу риска (в %)</vt:lpstr>
      <vt:lpstr>Группа риска, в %</vt:lpstr>
      <vt:lpstr>Слайд 19</vt:lpstr>
      <vt:lpstr>СРОКИ ПРОВЕДЕНИЯ</vt:lpstr>
      <vt:lpstr>Условия проведения</vt:lpstr>
      <vt:lpstr>Слайд 22</vt:lpstr>
      <vt:lpstr>Обработка результатов Тестирования</vt:lpstr>
      <vt:lpstr>О порядке проведения Мониторинга распространенности в образовательной среде  вредных привычек,  способствующих  хроническим неинфекционным заболеваниям (курение, низкая физическая активность и др.) у детей и подростков в 2015-16 уч.г.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Ознакомление с диагностическим инструментарием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мониторинга факторов риска хронических неинфекционных заболеваний (курение, низкая физическая активность, нерациональное питание и др.)  в целевых группах детей</dc:title>
  <dc:creator>Max</dc:creator>
  <cp:lastModifiedBy>209</cp:lastModifiedBy>
  <cp:revision>210</cp:revision>
  <dcterms:created xsi:type="dcterms:W3CDTF">2015-08-07T11:29:11Z</dcterms:created>
  <dcterms:modified xsi:type="dcterms:W3CDTF">2016-01-30T09:27:40Z</dcterms:modified>
</cp:coreProperties>
</file>