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62" r:id="rId5"/>
    <p:sldId id="259" r:id="rId6"/>
    <p:sldId id="315" r:id="rId7"/>
    <p:sldId id="316" r:id="rId8"/>
    <p:sldId id="295" r:id="rId9"/>
    <p:sldId id="260" r:id="rId10"/>
    <p:sldId id="261" r:id="rId11"/>
    <p:sldId id="317" r:id="rId12"/>
    <p:sldId id="318" r:id="rId13"/>
    <p:sldId id="319" r:id="rId14"/>
    <p:sldId id="320" r:id="rId15"/>
    <p:sldId id="321" r:id="rId16"/>
    <p:sldId id="294" r:id="rId17"/>
    <p:sldId id="326" r:id="rId18"/>
    <p:sldId id="327" r:id="rId19"/>
    <p:sldId id="265" r:id="rId20"/>
    <p:sldId id="266" r:id="rId21"/>
    <p:sldId id="322" r:id="rId22"/>
    <p:sldId id="323" r:id="rId23"/>
    <p:sldId id="274" r:id="rId24"/>
    <p:sldId id="263" r:id="rId25"/>
    <p:sldId id="264" r:id="rId26"/>
    <p:sldId id="324" r:id="rId27"/>
    <p:sldId id="303" r:id="rId28"/>
    <p:sldId id="285" r:id="rId29"/>
    <p:sldId id="284" r:id="rId30"/>
    <p:sldId id="288" r:id="rId31"/>
    <p:sldId id="289" r:id="rId32"/>
    <p:sldId id="290" r:id="rId33"/>
    <p:sldId id="287" r:id="rId34"/>
    <p:sldId id="267" r:id="rId35"/>
    <p:sldId id="268" r:id="rId36"/>
    <p:sldId id="306" r:id="rId37"/>
    <p:sldId id="275" r:id="rId38"/>
    <p:sldId id="270" r:id="rId39"/>
    <p:sldId id="308" r:id="rId40"/>
    <p:sldId id="272" r:id="rId41"/>
    <p:sldId id="273" r:id="rId42"/>
    <p:sldId id="302" r:id="rId43"/>
    <p:sldId id="329" r:id="rId44"/>
    <p:sldId id="281" r:id="rId45"/>
    <p:sldId id="276" r:id="rId46"/>
    <p:sldId id="277" r:id="rId47"/>
    <p:sldId id="278" r:id="rId48"/>
    <p:sldId id="279" r:id="rId49"/>
    <p:sldId id="280" r:id="rId50"/>
    <p:sldId id="269" r:id="rId51"/>
    <p:sldId id="286" r:id="rId52"/>
    <p:sldId id="283" r:id="rId53"/>
    <p:sldId id="309" r:id="rId54"/>
    <p:sldId id="333" r:id="rId55"/>
    <p:sldId id="330" r:id="rId56"/>
    <p:sldId id="331" r:id="rId57"/>
    <p:sldId id="332" r:id="rId58"/>
    <p:sldId id="334" r:id="rId59"/>
    <p:sldId id="310" r:id="rId60"/>
    <p:sldId id="311" r:id="rId61"/>
    <p:sldId id="312" r:id="rId62"/>
    <p:sldId id="313" r:id="rId63"/>
    <p:sldId id="314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8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76" autoAdjust="0"/>
    <p:restoredTop sz="94660"/>
  </p:normalViewPr>
  <p:slideViewPr>
    <p:cSldViewPr>
      <p:cViewPr>
        <p:scale>
          <a:sx n="80" d="100"/>
          <a:sy n="80" d="100"/>
        </p:scale>
        <p:origin x="-456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50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31</c:v>
                </c:pt>
                <c:pt idx="2">
                  <c:v>30</c:v>
                </c:pt>
              </c:numCache>
            </c:numRef>
          </c:val>
        </c:ser>
        <c:axId val="54276864"/>
        <c:axId val="54278400"/>
      </c:barChart>
      <c:catAx>
        <c:axId val="54276864"/>
        <c:scaling>
          <c:orientation val="minMax"/>
        </c:scaling>
        <c:axPos val="b"/>
        <c:numFmt formatCode="General" sourceLinked="0"/>
        <c:tickLblPos val="nextTo"/>
        <c:crossAx val="54278400"/>
        <c:crosses val="autoZero"/>
        <c:auto val="1"/>
        <c:lblAlgn val="ctr"/>
        <c:lblOffset val="100"/>
      </c:catAx>
      <c:valAx>
        <c:axId val="5427840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42768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69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</c:v>
                </c:pt>
                <c:pt idx="1">
                  <c:v>82</c:v>
                </c:pt>
                <c:pt idx="2">
                  <c:v>50</c:v>
                </c:pt>
              </c:numCache>
            </c:numRef>
          </c:val>
        </c:ser>
        <c:axId val="54634752"/>
        <c:axId val="54652928"/>
      </c:barChart>
      <c:catAx>
        <c:axId val="54634752"/>
        <c:scaling>
          <c:orientation val="minMax"/>
        </c:scaling>
        <c:axPos val="b"/>
        <c:numFmt formatCode="General" sourceLinked="0"/>
        <c:tickLblPos val="nextTo"/>
        <c:crossAx val="54652928"/>
        <c:crosses val="autoZero"/>
        <c:auto val="1"/>
        <c:lblAlgn val="ctr"/>
        <c:lblOffset val="100"/>
      </c:catAx>
      <c:valAx>
        <c:axId val="5465292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46347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50.5</c:v>
                </c:pt>
                <c:pt idx="1">
                  <c:v>48.8</c:v>
                </c:pt>
                <c:pt idx="2">
                  <c:v>46.9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48.1</c:v>
                </c:pt>
                <c:pt idx="1">
                  <c:v>44.2</c:v>
                </c:pt>
                <c:pt idx="2">
                  <c:v>40</c:v>
                </c:pt>
              </c:numCache>
            </c:numRef>
          </c:val>
        </c:ser>
        <c:axId val="115934720"/>
        <c:axId val="115936256"/>
      </c:barChart>
      <c:catAx>
        <c:axId val="115934720"/>
        <c:scaling>
          <c:orientation val="minMax"/>
        </c:scaling>
        <c:axPos val="b"/>
        <c:numFmt formatCode="General" sourceLinked="0"/>
        <c:tickLblPos val="nextTo"/>
        <c:crossAx val="115936256"/>
        <c:crosses val="autoZero"/>
        <c:auto val="1"/>
        <c:lblAlgn val="ctr"/>
        <c:lblOffset val="100"/>
      </c:catAx>
      <c:valAx>
        <c:axId val="11593625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159347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64.2</c:v>
                </c:pt>
                <c:pt idx="2">
                  <c:v>62.5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88.8</c:v>
                </c:pt>
                <c:pt idx="1">
                  <c:v>78.8</c:v>
                </c:pt>
                <c:pt idx="2">
                  <c:v>90</c:v>
                </c:pt>
              </c:numCache>
            </c:numRef>
          </c:val>
        </c:ser>
        <c:axId val="115995392"/>
        <c:axId val="115996928"/>
      </c:barChart>
      <c:catAx>
        <c:axId val="115995392"/>
        <c:scaling>
          <c:orientation val="minMax"/>
        </c:scaling>
        <c:axPos val="b"/>
        <c:numFmt formatCode="General" sourceLinked="0"/>
        <c:tickLblPos val="nextTo"/>
        <c:crossAx val="115996928"/>
        <c:crosses val="autoZero"/>
        <c:auto val="1"/>
        <c:lblAlgn val="ctr"/>
        <c:lblOffset val="100"/>
      </c:catAx>
      <c:valAx>
        <c:axId val="11599692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159953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63</c:v>
                </c:pt>
                <c:pt idx="2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</c:v>
                </c:pt>
                <c:pt idx="1">
                  <c:v>27</c:v>
                </c:pt>
                <c:pt idx="2">
                  <c:v>50</c:v>
                </c:pt>
              </c:numCache>
            </c:numRef>
          </c:val>
        </c:ser>
        <c:axId val="116465024"/>
        <c:axId val="116470912"/>
      </c:barChart>
      <c:catAx>
        <c:axId val="116465024"/>
        <c:scaling>
          <c:orientation val="minMax"/>
        </c:scaling>
        <c:axPos val="b"/>
        <c:numFmt formatCode="General" sourceLinked="0"/>
        <c:tickLblPos val="nextTo"/>
        <c:crossAx val="116470912"/>
        <c:crosses val="autoZero"/>
        <c:auto val="1"/>
        <c:lblAlgn val="ctr"/>
        <c:lblOffset val="100"/>
      </c:catAx>
      <c:valAx>
        <c:axId val="11647091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164650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78</c:v>
                </c:pt>
                <c:pt idx="2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66.7</c:v>
                </c:pt>
                <c:pt idx="1">
                  <c:v>82.7</c:v>
                </c:pt>
                <c:pt idx="2">
                  <c:v>90</c:v>
                </c:pt>
              </c:numCache>
            </c:numRef>
          </c:val>
        </c:ser>
        <c:axId val="116558464"/>
        <c:axId val="116564352"/>
      </c:barChart>
      <c:catAx>
        <c:axId val="116558464"/>
        <c:scaling>
          <c:orientation val="minMax"/>
        </c:scaling>
        <c:axPos val="b"/>
        <c:numFmt formatCode="General" sourceLinked="0"/>
        <c:tickLblPos val="nextTo"/>
        <c:crossAx val="116564352"/>
        <c:crosses val="autoZero"/>
        <c:auto val="1"/>
        <c:lblAlgn val="ctr"/>
        <c:lblOffset val="100"/>
      </c:catAx>
      <c:valAx>
        <c:axId val="11656435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165584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26.7</c:v>
                </c:pt>
                <c:pt idx="1">
                  <c:v>27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23.6</c:v>
                </c:pt>
                <c:pt idx="1">
                  <c:v>23</c:v>
                </c:pt>
                <c:pt idx="2">
                  <c:v>20</c:v>
                </c:pt>
              </c:numCache>
            </c:numRef>
          </c:val>
        </c:ser>
        <c:axId val="116616192"/>
        <c:axId val="116622080"/>
      </c:barChart>
      <c:catAx>
        <c:axId val="116616192"/>
        <c:scaling>
          <c:orientation val="minMax"/>
        </c:scaling>
        <c:axPos val="b"/>
        <c:numFmt formatCode="General" sourceLinked="0"/>
        <c:tickLblPos val="nextTo"/>
        <c:crossAx val="116622080"/>
        <c:crosses val="autoZero"/>
        <c:auto val="1"/>
        <c:lblAlgn val="ctr"/>
        <c:lblOffset val="100"/>
      </c:catAx>
      <c:valAx>
        <c:axId val="11662208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166161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axId val="116714112"/>
        <c:axId val="118034816"/>
      </c:barChart>
      <c:catAx>
        <c:axId val="116714112"/>
        <c:scaling>
          <c:orientation val="minMax"/>
        </c:scaling>
        <c:axPos val="b"/>
        <c:numFmt formatCode="General" sourceLinked="0"/>
        <c:tickLblPos val="nextTo"/>
        <c:crossAx val="118034816"/>
        <c:crosses val="autoZero"/>
        <c:auto val="1"/>
        <c:lblAlgn val="ctr"/>
        <c:lblOffset val="100"/>
      </c:catAx>
      <c:valAx>
        <c:axId val="11803481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167141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axId val="118077696"/>
        <c:axId val="118083584"/>
      </c:barChart>
      <c:catAx>
        <c:axId val="118077696"/>
        <c:scaling>
          <c:orientation val="minMax"/>
        </c:scaling>
        <c:axPos val="b"/>
        <c:numFmt formatCode="General" sourceLinked="0"/>
        <c:tickLblPos val="nextTo"/>
        <c:crossAx val="118083584"/>
        <c:crosses val="autoZero"/>
        <c:auto val="1"/>
        <c:lblAlgn val="ctr"/>
        <c:lblOffset val="100"/>
      </c:catAx>
      <c:valAx>
        <c:axId val="11808358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180776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axId val="119187328"/>
        <c:axId val="119188864"/>
      </c:barChart>
      <c:catAx>
        <c:axId val="119187328"/>
        <c:scaling>
          <c:orientation val="minMax"/>
        </c:scaling>
        <c:axPos val="b"/>
        <c:numFmt formatCode="General" sourceLinked="0"/>
        <c:tickLblPos val="nextTo"/>
        <c:crossAx val="119188864"/>
        <c:crosses val="autoZero"/>
        <c:auto val="1"/>
        <c:lblAlgn val="ctr"/>
        <c:lblOffset val="100"/>
      </c:catAx>
      <c:valAx>
        <c:axId val="11918886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191873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53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</c:v>
                </c:pt>
                <c:pt idx="1">
                  <c:v>76</c:v>
                </c:pt>
                <c:pt idx="2">
                  <c:v>40</c:v>
                </c:pt>
              </c:numCache>
            </c:numRef>
          </c:val>
        </c:ser>
        <c:axId val="58078336"/>
        <c:axId val="58079872"/>
      </c:barChart>
      <c:catAx>
        <c:axId val="58078336"/>
        <c:scaling>
          <c:orientation val="minMax"/>
        </c:scaling>
        <c:axPos val="b"/>
        <c:numFmt formatCode="General" sourceLinked="0"/>
        <c:tickLblPos val="nextTo"/>
        <c:crossAx val="58079872"/>
        <c:crosses val="autoZero"/>
        <c:auto val="1"/>
        <c:lblAlgn val="ctr"/>
        <c:lblOffset val="100"/>
      </c:catAx>
      <c:valAx>
        <c:axId val="5807987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80783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42.9</c:v>
                </c:pt>
                <c:pt idx="1">
                  <c:v>32.5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18.5</c:v>
                </c:pt>
                <c:pt idx="1">
                  <c:v>26.9</c:v>
                </c:pt>
                <c:pt idx="2">
                  <c:v>50</c:v>
                </c:pt>
              </c:numCache>
            </c:numRef>
          </c:val>
        </c:ser>
        <c:axId val="55181312"/>
        <c:axId val="55182848"/>
      </c:barChart>
      <c:catAx>
        <c:axId val="55181312"/>
        <c:scaling>
          <c:orientation val="minMax"/>
        </c:scaling>
        <c:axPos val="b"/>
        <c:numFmt formatCode="General" sourceLinked="0"/>
        <c:tickLblPos val="nextTo"/>
        <c:crossAx val="55182848"/>
        <c:crosses val="autoZero"/>
        <c:auto val="1"/>
        <c:lblAlgn val="ctr"/>
        <c:lblOffset val="100"/>
      </c:catAx>
      <c:valAx>
        <c:axId val="5518284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51813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42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</c:v>
                </c:pt>
                <c:pt idx="1">
                  <c:v>65</c:v>
                </c:pt>
                <c:pt idx="2">
                  <c:v>22</c:v>
                </c:pt>
              </c:numCache>
            </c:numRef>
          </c:val>
        </c:ser>
        <c:axId val="120514816"/>
        <c:axId val="124325888"/>
      </c:barChart>
      <c:catAx>
        <c:axId val="120514816"/>
        <c:scaling>
          <c:orientation val="minMax"/>
        </c:scaling>
        <c:axPos val="b"/>
        <c:numFmt formatCode="General" sourceLinked="0"/>
        <c:tickLblPos val="nextTo"/>
        <c:crossAx val="124325888"/>
        <c:crosses val="autoZero"/>
        <c:auto val="1"/>
        <c:lblAlgn val="ctr"/>
        <c:lblOffset val="100"/>
      </c:catAx>
      <c:valAx>
        <c:axId val="12432588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205148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90</c:v>
                </c:pt>
                <c:pt idx="2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</c:v>
                </c:pt>
                <c:pt idx="1">
                  <c:v>96</c:v>
                </c:pt>
                <c:pt idx="2">
                  <c:v>80</c:v>
                </c:pt>
              </c:numCache>
            </c:numRef>
          </c:val>
        </c:ser>
        <c:axId val="124380672"/>
        <c:axId val="124382208"/>
      </c:barChart>
      <c:catAx>
        <c:axId val="124380672"/>
        <c:scaling>
          <c:orientation val="minMax"/>
        </c:scaling>
        <c:axPos val="b"/>
        <c:numFmt formatCode="General" sourceLinked="0"/>
        <c:tickLblPos val="nextTo"/>
        <c:crossAx val="124382208"/>
        <c:crosses val="autoZero"/>
        <c:auto val="1"/>
        <c:lblAlgn val="ctr"/>
        <c:lblOffset val="100"/>
      </c:catAx>
      <c:valAx>
        <c:axId val="12438220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243806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90</c:v>
                </c:pt>
                <c:pt idx="2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</c:v>
                </c:pt>
                <c:pt idx="1">
                  <c:v>96</c:v>
                </c:pt>
                <c:pt idx="2">
                  <c:v>80</c:v>
                </c:pt>
              </c:numCache>
            </c:numRef>
          </c:val>
        </c:ser>
        <c:axId val="124457728"/>
        <c:axId val="124459264"/>
      </c:barChart>
      <c:catAx>
        <c:axId val="124457728"/>
        <c:scaling>
          <c:orientation val="minMax"/>
        </c:scaling>
        <c:axPos val="b"/>
        <c:numFmt formatCode="General" sourceLinked="0"/>
        <c:tickLblPos val="nextTo"/>
        <c:crossAx val="124459264"/>
        <c:crosses val="autoZero"/>
        <c:auto val="1"/>
        <c:lblAlgn val="ctr"/>
        <c:lblOffset val="100"/>
      </c:catAx>
      <c:valAx>
        <c:axId val="124459264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crossAx val="124457728"/>
        <c:crosses val="autoZero"/>
        <c:crossBetween val="between"/>
        <c:majorUnit val="10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70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</c:v>
                </c:pt>
                <c:pt idx="1">
                  <c:v>73</c:v>
                </c:pt>
                <c:pt idx="2">
                  <c:v>80</c:v>
                </c:pt>
              </c:numCache>
            </c:numRef>
          </c:val>
        </c:ser>
        <c:axId val="124506112"/>
        <c:axId val="124507648"/>
      </c:barChart>
      <c:catAx>
        <c:axId val="124506112"/>
        <c:scaling>
          <c:orientation val="minMax"/>
        </c:scaling>
        <c:axPos val="b"/>
        <c:numFmt formatCode="General" sourceLinked="0"/>
        <c:tickLblPos val="nextTo"/>
        <c:crossAx val="124507648"/>
        <c:crosses val="autoZero"/>
        <c:auto val="1"/>
        <c:lblAlgn val="ctr"/>
        <c:lblOffset val="100"/>
      </c:catAx>
      <c:valAx>
        <c:axId val="12450764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245061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48</c:v>
                </c:pt>
                <c:pt idx="2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</c:v>
                </c:pt>
                <c:pt idx="1">
                  <c:v>65</c:v>
                </c:pt>
                <c:pt idx="2">
                  <c:v>40</c:v>
                </c:pt>
              </c:numCache>
            </c:numRef>
          </c:val>
        </c:ser>
        <c:axId val="125777792"/>
        <c:axId val="125779328"/>
      </c:barChart>
      <c:catAx>
        <c:axId val="125777792"/>
        <c:scaling>
          <c:orientation val="minMax"/>
        </c:scaling>
        <c:axPos val="b"/>
        <c:numFmt formatCode="General" sourceLinked="0"/>
        <c:tickLblPos val="nextTo"/>
        <c:crossAx val="125779328"/>
        <c:crosses val="autoZero"/>
        <c:auto val="1"/>
        <c:lblAlgn val="ctr"/>
        <c:lblOffset val="100"/>
      </c:catAx>
      <c:valAx>
        <c:axId val="12577932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257777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71.400000000000006</c:v>
                </c:pt>
                <c:pt idx="1">
                  <c:v>69.5</c:v>
                </c:pt>
                <c:pt idx="2">
                  <c:v>47.8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60.6</c:v>
                </c:pt>
                <c:pt idx="2">
                  <c:v>71.400000000000006</c:v>
                </c:pt>
              </c:numCache>
            </c:numRef>
          </c:val>
        </c:ser>
        <c:axId val="125706240"/>
        <c:axId val="125707776"/>
      </c:barChart>
      <c:catAx>
        <c:axId val="125706240"/>
        <c:scaling>
          <c:orientation val="minMax"/>
        </c:scaling>
        <c:axPos val="b"/>
        <c:numFmt formatCode="General" sourceLinked="0"/>
        <c:tickLblPos val="nextTo"/>
        <c:crossAx val="125707776"/>
        <c:crosses val="autoZero"/>
        <c:auto val="1"/>
        <c:lblAlgn val="ctr"/>
        <c:lblOffset val="100"/>
      </c:catAx>
      <c:valAx>
        <c:axId val="12570777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257062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30.5</c:v>
                </c:pt>
                <c:pt idx="1">
                  <c:v>37.4</c:v>
                </c:pt>
                <c:pt idx="2">
                  <c:v>34.5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</c:v>
                </c:pt>
                <c:pt idx="1">
                  <c:v>34.6</c:v>
                </c:pt>
                <c:pt idx="2">
                  <c:v>70</c:v>
                </c:pt>
              </c:numCache>
            </c:numRef>
          </c:val>
        </c:ser>
        <c:axId val="125755392"/>
        <c:axId val="125756928"/>
      </c:barChart>
      <c:catAx>
        <c:axId val="125755392"/>
        <c:scaling>
          <c:orientation val="minMax"/>
        </c:scaling>
        <c:axPos val="b"/>
        <c:numFmt formatCode="General" sourceLinked="0"/>
        <c:tickLblPos val="nextTo"/>
        <c:crossAx val="125756928"/>
        <c:crosses val="autoZero"/>
        <c:auto val="1"/>
        <c:lblAlgn val="ctr"/>
        <c:lblOffset val="100"/>
      </c:catAx>
      <c:valAx>
        <c:axId val="12575692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257553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74.3</c:v>
                </c:pt>
                <c:pt idx="1">
                  <c:v>70.7</c:v>
                </c:pt>
                <c:pt idx="2">
                  <c:v>68.7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81.5</c:v>
                </c:pt>
                <c:pt idx="1">
                  <c:v>76.900000000000006</c:v>
                </c:pt>
                <c:pt idx="2">
                  <c:v>100</c:v>
                </c:pt>
              </c:numCache>
            </c:numRef>
          </c:val>
        </c:ser>
        <c:axId val="120349824"/>
        <c:axId val="120351360"/>
      </c:barChart>
      <c:catAx>
        <c:axId val="120349824"/>
        <c:scaling>
          <c:orientation val="minMax"/>
        </c:scaling>
        <c:axPos val="b"/>
        <c:numFmt formatCode="General" sourceLinked="0"/>
        <c:tickLblPos val="nextTo"/>
        <c:crossAx val="120351360"/>
        <c:crosses val="autoZero"/>
        <c:auto val="1"/>
        <c:lblAlgn val="ctr"/>
        <c:lblOffset val="100"/>
      </c:catAx>
      <c:valAx>
        <c:axId val="12035136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203498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35</c:v>
                </c:pt>
                <c:pt idx="2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33</c:v>
                </c:pt>
                <c:pt idx="2">
                  <c:v>10</c:v>
                </c:pt>
              </c:numCache>
            </c:numRef>
          </c:val>
        </c:ser>
        <c:axId val="125926784"/>
        <c:axId val="125928576"/>
      </c:barChart>
      <c:catAx>
        <c:axId val="125926784"/>
        <c:scaling>
          <c:orientation val="minMax"/>
        </c:scaling>
        <c:axPos val="b"/>
        <c:numFmt formatCode="General" sourceLinked="0"/>
        <c:tickLblPos val="nextTo"/>
        <c:crossAx val="125928576"/>
        <c:crosses val="autoZero"/>
        <c:auto val="1"/>
        <c:lblAlgn val="ctr"/>
        <c:lblOffset val="100"/>
      </c:catAx>
      <c:valAx>
        <c:axId val="12592857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2592678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48.6</c:v>
                </c:pt>
                <c:pt idx="1">
                  <c:v>46.3</c:v>
                </c:pt>
                <c:pt idx="2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66.7</c:v>
                </c:pt>
                <c:pt idx="1">
                  <c:v>63.5</c:v>
                </c:pt>
                <c:pt idx="2">
                  <c:v>40</c:v>
                </c:pt>
              </c:numCache>
            </c:numRef>
          </c:val>
        </c:ser>
        <c:axId val="55319552"/>
        <c:axId val="55329536"/>
      </c:barChart>
      <c:catAx>
        <c:axId val="55319552"/>
        <c:scaling>
          <c:orientation val="minMax"/>
        </c:scaling>
        <c:axPos val="b"/>
        <c:numFmt formatCode="General" sourceLinked="0"/>
        <c:tickLblPos val="nextTo"/>
        <c:crossAx val="55329536"/>
        <c:crosses val="autoZero"/>
        <c:auto val="1"/>
        <c:lblAlgn val="ctr"/>
        <c:lblOffset val="100"/>
      </c:catAx>
      <c:valAx>
        <c:axId val="5532953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53195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49</c:v>
                </c:pt>
                <c:pt idx="2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16</c:v>
                </c:pt>
                <c:pt idx="2">
                  <c:v>40</c:v>
                </c:pt>
              </c:numCache>
            </c:numRef>
          </c:val>
        </c:ser>
        <c:axId val="55391360"/>
        <c:axId val="55392896"/>
      </c:barChart>
      <c:catAx>
        <c:axId val="55391360"/>
        <c:scaling>
          <c:orientation val="minMax"/>
        </c:scaling>
        <c:axPos val="b"/>
        <c:numFmt formatCode="General" sourceLinked="0"/>
        <c:tickLblPos val="nextTo"/>
        <c:crossAx val="55392896"/>
        <c:crosses val="autoZero"/>
        <c:auto val="1"/>
        <c:lblAlgn val="ctr"/>
        <c:lblOffset val="100"/>
      </c:catAx>
      <c:valAx>
        <c:axId val="55392896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53913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46.7</c:v>
                </c:pt>
                <c:pt idx="1">
                  <c:v>48.8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25.9</c:v>
                </c:pt>
                <c:pt idx="1">
                  <c:v>15.4</c:v>
                </c:pt>
                <c:pt idx="2">
                  <c:v>10</c:v>
                </c:pt>
              </c:numCache>
            </c:numRef>
          </c:val>
        </c:ser>
        <c:axId val="55436032"/>
        <c:axId val="55437568"/>
      </c:barChart>
      <c:catAx>
        <c:axId val="55436032"/>
        <c:scaling>
          <c:orientation val="minMax"/>
        </c:scaling>
        <c:axPos val="b"/>
        <c:numFmt formatCode="General" sourceLinked="0"/>
        <c:tickLblPos val="nextTo"/>
        <c:crossAx val="55437568"/>
        <c:crosses val="autoZero"/>
        <c:auto val="1"/>
        <c:lblAlgn val="ctr"/>
        <c:lblOffset val="100"/>
      </c:catAx>
      <c:valAx>
        <c:axId val="5543756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54360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48.6</c:v>
                </c:pt>
                <c:pt idx="1">
                  <c:v>39.800000000000004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33.300000000000004</c:v>
                </c:pt>
                <c:pt idx="1">
                  <c:v>30.8</c:v>
                </c:pt>
                <c:pt idx="2">
                  <c:v>10</c:v>
                </c:pt>
              </c:numCache>
            </c:numRef>
          </c:val>
        </c:ser>
        <c:axId val="57552896"/>
        <c:axId val="57554432"/>
      </c:barChart>
      <c:catAx>
        <c:axId val="57552896"/>
        <c:scaling>
          <c:orientation val="minMax"/>
        </c:scaling>
        <c:axPos val="b"/>
        <c:numFmt formatCode="General" sourceLinked="0"/>
        <c:tickLblPos val="nextTo"/>
        <c:crossAx val="57554432"/>
        <c:crosses val="autoZero"/>
        <c:auto val="1"/>
        <c:lblAlgn val="ctr"/>
        <c:lblOffset val="100"/>
      </c:catAx>
      <c:valAx>
        <c:axId val="5755443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75528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52.4</c:v>
                </c:pt>
                <c:pt idx="1">
                  <c:v>52</c:v>
                </c:pt>
                <c:pt idx="2">
                  <c:v>53.1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22.2</c:v>
                </c:pt>
                <c:pt idx="1">
                  <c:v>30.7</c:v>
                </c:pt>
                <c:pt idx="2">
                  <c:v>30.7</c:v>
                </c:pt>
              </c:numCache>
            </c:numRef>
          </c:val>
        </c:ser>
        <c:axId val="57601408"/>
        <c:axId val="57869440"/>
      </c:barChart>
      <c:catAx>
        <c:axId val="57601408"/>
        <c:scaling>
          <c:orientation val="minMax"/>
        </c:scaling>
        <c:axPos val="b"/>
        <c:numFmt formatCode="General" sourceLinked="0"/>
        <c:tickLblPos val="nextTo"/>
        <c:crossAx val="57869440"/>
        <c:crosses val="autoZero"/>
        <c:auto val="1"/>
        <c:lblAlgn val="ctr"/>
        <c:lblOffset val="100"/>
      </c:catAx>
      <c:valAx>
        <c:axId val="5786944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76014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953297244094549"/>
          <c:y val="4.0585875984251965E-2"/>
          <c:w val="0.64624311023622061"/>
          <c:h val="0.825346456692913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46.7</c:v>
                </c:pt>
                <c:pt idx="1">
                  <c:v>38.200000000000003</c:v>
                </c:pt>
                <c:pt idx="2">
                  <c:v>43.7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25.9</c:v>
                </c:pt>
                <c:pt idx="1">
                  <c:v>26.9</c:v>
                </c:pt>
                <c:pt idx="2">
                  <c:v>30</c:v>
                </c:pt>
              </c:numCache>
            </c:numRef>
          </c:val>
        </c:ser>
        <c:axId val="57940992"/>
        <c:axId val="57959168"/>
      </c:barChart>
      <c:catAx>
        <c:axId val="57940992"/>
        <c:scaling>
          <c:orientation val="minMax"/>
        </c:scaling>
        <c:axPos val="b"/>
        <c:numFmt formatCode="General" sourceLinked="0"/>
        <c:tickLblPos val="nextTo"/>
        <c:crossAx val="57959168"/>
        <c:crosses val="autoZero"/>
        <c:auto val="1"/>
        <c:lblAlgn val="ctr"/>
        <c:lblOffset val="100"/>
      </c:catAx>
      <c:valAx>
        <c:axId val="5795916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79409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52.8</c:v>
                </c:pt>
                <c:pt idx="2">
                  <c:v>46.9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16 ЛЕТ</c:v>
                </c:pt>
                <c:pt idx="1">
                  <c:v>17 ЛЕТ</c:v>
                </c:pt>
                <c:pt idx="2">
                  <c:v>18 ЛЕТ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59.3</c:v>
                </c:pt>
                <c:pt idx="1">
                  <c:v>46.1</c:v>
                </c:pt>
                <c:pt idx="2">
                  <c:v>50</c:v>
                </c:pt>
              </c:numCache>
            </c:numRef>
          </c:val>
        </c:ser>
        <c:axId val="58001664"/>
        <c:axId val="58007552"/>
      </c:barChart>
      <c:catAx>
        <c:axId val="58001664"/>
        <c:scaling>
          <c:orientation val="minMax"/>
        </c:scaling>
        <c:axPos val="b"/>
        <c:numFmt formatCode="General" sourceLinked="0"/>
        <c:tickLblPos val="nextTo"/>
        <c:crossAx val="58007552"/>
        <c:crosses val="autoZero"/>
        <c:auto val="1"/>
        <c:lblAlgn val="ctr"/>
        <c:lblOffset val="100"/>
      </c:catAx>
      <c:valAx>
        <c:axId val="5800755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580016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E7CD-1041-4AD2-9882-76FE695CFE67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AC5D8-0079-4EA5-BE85-C66B5CA776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94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C5D8-0079-4EA5-BE85-C66B5CA7769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00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Исследование проведено по возрастам:</a:t>
            </a:r>
            <a:r>
              <a:rPr lang="ru-RU" baseline="0" dirty="0" smtClean="0"/>
              <a:t> 16 лет, 17 лет, 18 лет. И по полу: юноши и девушки отдельно. Данные имеются. По </a:t>
            </a:r>
            <a:r>
              <a:rPr lang="ru-RU" baseline="0" dirty="0" err="1" smtClean="0"/>
              <a:t>смокилайзеру</a:t>
            </a:r>
            <a:r>
              <a:rPr lang="ru-RU" baseline="0" dirty="0" smtClean="0"/>
              <a:t>: </a:t>
            </a:r>
            <a:r>
              <a:rPr lang="ru-RU" b="1" baseline="0" dirty="0" smtClean="0"/>
              <a:t>СО (</a:t>
            </a:r>
            <a:r>
              <a:rPr lang="ru-RU" b="1" baseline="0" dirty="0" err="1" smtClean="0"/>
              <a:t>ррм</a:t>
            </a:r>
            <a:r>
              <a:rPr lang="ru-RU" baseline="0" dirty="0" smtClean="0"/>
              <a:t>) 0-6 некурящий, 7-10 не заядлый курильщик, 11-72 заядлый, более 72-отравление. </a:t>
            </a:r>
            <a:r>
              <a:rPr lang="ru-RU" b="1" baseline="0" dirty="0" smtClean="0"/>
              <a:t>% </a:t>
            </a:r>
            <a:r>
              <a:rPr lang="ru-RU" b="1" baseline="0" dirty="0" err="1" smtClean="0"/>
              <a:t>СОНв</a:t>
            </a:r>
            <a:r>
              <a:rPr lang="ru-RU" b="1" baseline="0" dirty="0" smtClean="0"/>
              <a:t> </a:t>
            </a:r>
            <a:r>
              <a:rPr lang="ru-RU" baseline="0" dirty="0" smtClean="0"/>
              <a:t>0-1 некурящий, 1,1-1,6 не заядлый,1,8-12 заядлый курильщик.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C5D8-0079-4EA5-BE85-C66B5CA7769C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5E9EFF">
                <a:alpha val="73000"/>
              </a:srgbClr>
            </a:gs>
            <a:gs pos="54000">
              <a:srgbClr val="92D050">
                <a:alpha val="67000"/>
              </a:srgbClr>
            </a:gs>
            <a:gs pos="82000">
              <a:schemeClr val="bg1">
                <a:alpha val="71000"/>
              </a:schemeClr>
            </a:gs>
            <a:gs pos="99000">
              <a:srgbClr val="FFEBFA">
                <a:alpha val="64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E10E6-BE27-44CC-8B0A-AED4F165EFFC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B8FB-86E3-408D-AC53-7E4869D65B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hyperlink" Target="http://www.takzdorovo.ru/download/2015-ssz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kzdorovo.ru/download/2015-ssz/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zdorovo.ru/download/2015-ss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492922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8A0000"/>
                </a:solidFill>
                <a:cs typeface="Times New Roman" pitchFamily="18" charset="0"/>
              </a:rPr>
              <a:t>Оценка </a:t>
            </a:r>
            <a:r>
              <a:rPr lang="ru-RU" sz="4000" b="1" dirty="0" err="1">
                <a:solidFill>
                  <a:srgbClr val="8A0000"/>
                </a:solidFill>
                <a:cs typeface="Times New Roman" pitchFamily="18" charset="0"/>
              </a:rPr>
              <a:t>сформированности</a:t>
            </a:r>
            <a:r>
              <a:rPr lang="ru-RU" sz="4000" b="1" dirty="0">
                <a:solidFill>
                  <a:srgbClr val="8A0000"/>
                </a:solidFill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8A0000"/>
                </a:solidFill>
                <a:cs typeface="Times New Roman" pitchFamily="18" charset="0"/>
              </a:rPr>
              <a:t>здорового образа жизни </a:t>
            </a:r>
            <a:r>
              <a:rPr lang="ru-RU" sz="4000" b="1" dirty="0">
                <a:solidFill>
                  <a:srgbClr val="8A0000"/>
                </a:solidFill>
                <a:cs typeface="Times New Roman" pitchFamily="18" charset="0"/>
              </a:rPr>
              <a:t>обучающихся в </a:t>
            </a:r>
            <a:r>
              <a:rPr lang="ru-RU" sz="4000" b="1" dirty="0" smtClean="0">
                <a:solidFill>
                  <a:srgbClr val="8A0000"/>
                </a:solidFill>
                <a:cs typeface="Times New Roman" pitchFamily="18" charset="0"/>
              </a:rPr>
              <a:t> профессиональных образовательных организациях.</a:t>
            </a:r>
            <a:r>
              <a:rPr lang="ru-RU" sz="3600" b="1" dirty="0" smtClean="0">
                <a:solidFill>
                  <a:srgbClr val="8A0000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8A000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A0000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8A0000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580000"/>
                </a:solidFill>
                <a:cs typeface="Times New Roman" pitchFamily="18" charset="0"/>
              </a:rPr>
              <a:t>ЗАХАРОВА СВЕТЛАНА АЛЕКСАНДРОВНА,</a:t>
            </a:r>
            <a:br>
              <a:rPr lang="ru-RU" sz="2200" b="1" dirty="0" smtClean="0">
                <a:solidFill>
                  <a:srgbClr val="580000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580000"/>
                </a:solidFill>
                <a:cs typeface="Times New Roman" pitchFamily="18" charset="0"/>
              </a:rPr>
              <a:t>главный врач ГБУЗ РК «Сыктывкарская детская поликлиника  № 2» </a:t>
            </a:r>
            <a:br>
              <a:rPr lang="ru-RU" sz="2200" b="1" dirty="0" smtClean="0">
                <a:solidFill>
                  <a:srgbClr val="580000"/>
                </a:solidFill>
                <a:cs typeface="Times New Roman" pitchFamily="18" charset="0"/>
              </a:rPr>
            </a:br>
            <a:endParaRPr lang="ru-RU" sz="2700" dirty="0">
              <a:solidFill>
                <a:srgbClr val="58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6829428" cy="1109658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по данным анкетирования </a:t>
            </a:r>
            <a:endParaRPr lang="ru-RU" sz="1900" dirty="0" smtClean="0">
              <a:solidFill>
                <a:srgbClr val="580000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в Государственном бюджетном учреждении здравоохранения Республики Коми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Сыктывкарской детской поликлинике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№2»</a:t>
            </a:r>
          </a:p>
        </p:txBody>
      </p:sp>
      <p:pic>
        <p:nvPicPr>
          <p:cNvPr id="5" name="Рисунок 4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4443" y="4828443"/>
            <a:ext cx="2029557" cy="20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215370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Питаются регулярно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19672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443" y="4828443"/>
            <a:ext cx="2029557" cy="20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5589240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Регулярно питаются менее половины юношей со снижением  до 44% к 18 годам, менее трети девушек с резким снижением до 16% в 17 лет и ростом до 40% к 18 годам.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215370" cy="7143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580000"/>
                </a:solidFill>
              </a:rPr>
              <a:t>Принимают горячую пищу 3 раза в день и чаще (%)</a:t>
            </a:r>
          </a:p>
          <a:p>
            <a:r>
              <a:rPr lang="ru-RU" sz="2400" dirty="0" smtClean="0">
                <a:solidFill>
                  <a:srgbClr val="580000"/>
                </a:solidFill>
              </a:rPr>
              <a:t>(исключая кофе, чай и др.)</a:t>
            </a:r>
            <a:endParaRPr lang="ru-RU" sz="2400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31640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443" y="4828443"/>
            <a:ext cx="2029557" cy="20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445224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80000"/>
                </a:solidFill>
              </a:rPr>
              <a:t>Употребляют горячую пищу 3 раз в день и чаще юноши в 16 лет 46,7% почти без роста к 18 годам- 50% и девушки в 16 лет 25,9% со снижением к 18 годам до 10%.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215370" cy="7143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580000"/>
                </a:solidFill>
              </a:rPr>
              <a:t>Принимают мясо, птицу, рыбу 1 раз в день и чаще (%)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941168"/>
            <a:ext cx="1882208" cy="172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5517232"/>
            <a:ext cx="5094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80000"/>
                </a:solidFill>
              </a:rPr>
              <a:t>Употребляют мясо, птицу, рыбу 1 раз в день и чаще юноши в 16 лет 48,6% со снижением в 17лет до 40% и с ростом  к 18 годам до 50% и девушки в 16 лет 33,3% со снижением к 18 годам до 10%.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215370" cy="7143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580000"/>
                </a:solidFill>
              </a:rPr>
              <a:t>Принимают молоко и молочные продукты </a:t>
            </a:r>
          </a:p>
          <a:p>
            <a:r>
              <a:rPr lang="ru-RU" sz="2400" dirty="0" smtClean="0">
                <a:solidFill>
                  <a:srgbClr val="580000"/>
                </a:solidFill>
              </a:rPr>
              <a:t>1 раз в день и чаще (%)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97152"/>
            <a:ext cx="1738192" cy="180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5367992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80000"/>
                </a:solidFill>
              </a:rPr>
              <a:t>Употребляют молоко ,молочные продукты 1 раз в день и чаще юноши в 16 лет  52,4% без особого роста к 18 годам, девушки в 16 лет 22,2%  с незначительным ростом к 18 годам до 30,7%.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215370" cy="7143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580000"/>
                </a:solidFill>
              </a:rPr>
              <a:t>Принимают свежие овощи, фрукты, свежие соки </a:t>
            </a:r>
          </a:p>
          <a:p>
            <a:r>
              <a:rPr lang="ru-RU" sz="2400" dirty="0" smtClean="0">
                <a:solidFill>
                  <a:srgbClr val="580000"/>
                </a:solidFill>
              </a:rPr>
              <a:t>1 раз в день и чаще (%)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13176"/>
            <a:ext cx="194421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87624" y="5644992"/>
            <a:ext cx="5670376" cy="121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80000"/>
                </a:solidFill>
              </a:rPr>
              <a:t>Употребляют свежие овощи, фрукты, соки 1 раз в день и чаще юноши  в 16 лет 46,7%  со снижением 38,2% и 43,7% к 18 годам, девушки в 16 лет 25,9% с незначительным ростом до 30% к 18 годам.</a:t>
            </a:r>
            <a:endParaRPr lang="ru-RU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215370" cy="7143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580000"/>
                </a:solidFill>
              </a:rPr>
              <a:t>Знают о преимуществах здорового питания (%)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97152"/>
            <a:ext cx="1789698" cy="164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5517232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80000"/>
                </a:solidFill>
              </a:rPr>
              <a:t>Низкие проценты информированных подростков о преимуществах здорового питания.</a:t>
            </a:r>
            <a:endParaRPr lang="ru-RU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215370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Вывод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836712"/>
            <a:ext cx="73146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580000"/>
                </a:solidFill>
              </a:rPr>
              <a:t>	</a:t>
            </a:r>
            <a:r>
              <a:rPr lang="ru-RU" sz="2400" dirty="0" smtClean="0">
                <a:solidFill>
                  <a:srgbClr val="580000"/>
                </a:solidFill>
              </a:rPr>
              <a:t>Распространенность регулярного питания у подростков низкая, очень низкая  у  девушек с резким снижением до 16% в 17 лет.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580000"/>
                </a:solidFill>
              </a:rPr>
              <a:t>Информированность о здоровом питании низкая.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580000"/>
                </a:solidFill>
              </a:rPr>
              <a:t>Низкая информированность приводит к снижению установки на ЗОЖ  по преимуществу здорового питания.</a:t>
            </a:r>
            <a:endParaRPr lang="ru-RU" sz="2400" dirty="0">
              <a:solidFill>
                <a:srgbClr val="580000"/>
              </a:solidFill>
            </a:endParaRPr>
          </a:p>
        </p:txBody>
      </p:sp>
      <p:pic>
        <p:nvPicPr>
          <p:cNvPr id="20484" name="Picture 4" descr="&amp;Pcy;&amp;rcy;&amp;acy;&amp;vcy;&amp;icy;&amp;lcy;&amp;softcy;&amp;ncy;&amp;ocy;&amp;iecy; &amp;pcy;&amp;icy;&amp;tcy;&amp;acy;&amp;ncy;&amp;icy;&amp;iecy; &amp;dcy;&amp;lcy;&amp;yacy; &amp;pcy;&amp;ocy;&amp;lcy;&amp;ncy;&amp;ocy;&amp;tscy;&amp;iecy;&amp;ncy;&amp;ncy;&amp;ocy;&amp;gcy;&amp;ocy; &amp;rcy;&amp;acy;&amp;zcy;&amp;vcy;&amp;icy;&amp;tcy;&amp;icy;&amp;yacy; &amp;pcy;&amp;ocy;&amp;dcy;&amp;rcy;&amp;ocy;&amp;scy;&amp;tcy;&amp;kcy;&amp;ocy;&amp;v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3" y="3506746"/>
            <a:ext cx="4536504" cy="3024336"/>
          </a:xfrm>
          <a:prstGeom prst="rect">
            <a:avLst/>
          </a:prstGeom>
          <a:noFill/>
        </p:spPr>
      </p:pic>
      <p:pic>
        <p:nvPicPr>
          <p:cNvPr id="7" name="Рисунок 6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301208"/>
            <a:ext cx="1501666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0042"/>
            <a:ext cx="8291264" cy="458514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dirty="0" smtClean="0">
                <a:solidFill>
                  <a:srgbClr val="580000"/>
                </a:solidFill>
              </a:rPr>
              <a:t>Употребление горячей пищи 3 раз в день и чаще низкое , у девушек очень низкое со снижением к 18 годам до 10%.</a:t>
            </a:r>
          </a:p>
          <a:p>
            <a:pPr algn="just"/>
            <a:endParaRPr lang="ru-RU" sz="2800" dirty="0" smtClean="0">
              <a:solidFill>
                <a:srgbClr val="580000"/>
              </a:solidFill>
            </a:endParaRPr>
          </a:p>
          <a:p>
            <a:pPr algn="just"/>
            <a:r>
              <a:rPr lang="ru-RU" sz="2800" dirty="0" smtClean="0">
                <a:solidFill>
                  <a:srgbClr val="580000"/>
                </a:solidFill>
              </a:rPr>
              <a:t>Употребление мяса, птицы, рыбы 1 раз в день и чаще низкое,  у девушек очень низкое со снижением к 18 годам до 10%.</a:t>
            </a:r>
          </a:p>
          <a:p>
            <a:pPr algn="just"/>
            <a:endParaRPr lang="ru-RU" sz="2800" dirty="0" smtClean="0">
              <a:solidFill>
                <a:srgbClr val="580000"/>
              </a:solidFill>
            </a:endParaRPr>
          </a:p>
          <a:p>
            <a:pPr algn="just"/>
            <a:endParaRPr lang="ru-RU" sz="2800" dirty="0" smtClean="0">
              <a:solidFill>
                <a:srgbClr val="580000"/>
              </a:solidFill>
            </a:endParaRPr>
          </a:p>
          <a:p>
            <a:r>
              <a:rPr lang="ru-RU" dirty="0" smtClean="0">
                <a:solidFill>
                  <a:srgbClr val="580000"/>
                </a:solidFill>
              </a:rPr>
              <a:t>Употребление свежих овощей, фруктов, соков 1 раз в день и чаще низкое, очень низкое у девушек с незначительным ростом до 30% к 18 годам.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157192"/>
            <a:ext cx="1872208" cy="17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5572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697559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580000"/>
                </a:solidFill>
              </a:rPr>
              <a:t>Употребление молока ,молочных продуктов 1 раз в день и чаще среднее у юношей, очень низкое у  девушек с незначительным ростом к 18 годам.</a:t>
            </a:r>
          </a:p>
        </p:txBody>
      </p:sp>
      <p:pic>
        <p:nvPicPr>
          <p:cNvPr id="43010" name="Picture 2" descr="&amp;Vcy; &amp;kcy;&amp;icy;&amp;pcy;&amp;yacy;&amp;chcy;&amp;iecy;&amp;ncy;&amp;ocy;&amp;mcy; &amp;mcy;&amp;ocy;&amp;lcy;&amp;ocy;&amp;kcy;&amp;iecy; &amp;pcy;&amp;ocy;&amp;chcy;&amp;tcy;&amp;icy; &amp;ncy;&amp;iecy; &amp;ocy;&amp;scy;&amp;tcy;&amp;acy;&amp;iecy;&amp;tcy;&amp;scy;&amp;yacy; &amp;pcy;&amp;ocy;&amp;lcy;&amp;iecy;&amp;zcy;&amp;ncy;&amp;ycy;&amp;khcy; &amp;vcy;&amp;iecy;&amp;shchcy;&amp;iecy;&amp;scy;&amp;tcy;&amp;vcy; &amp;Ncy;&amp;acy;&amp;ucy;&amp;kcy;&amp;acy; &amp;tcy;&amp;acy; &amp;mcy;&amp;iecy;&amp;dcy;&amp;icy;&amp;tscy;&amp;icy;&amp;ncy;&amp;acy; &amp;Ncy;&amp;ocy;&amp;vcy;&amp;ocy;&amp;scy;&amp;tcy;&amp;icy; Online.u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6E4"/>
              </a:clrFrom>
              <a:clrTo>
                <a:srgbClr val="E6E6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708920"/>
            <a:ext cx="5117026" cy="3390030"/>
          </a:xfrm>
          <a:prstGeom prst="rect">
            <a:avLst/>
          </a:prstGeom>
          <a:noFill/>
        </p:spPr>
      </p:pic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157192"/>
            <a:ext cx="142965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436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00438"/>
            <a:ext cx="8072494" cy="192882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8A0000"/>
                </a:solidFill>
                <a:cs typeface="Times New Roman" pitchFamily="18" charset="0"/>
              </a:rPr>
              <a:t>ЭЛЕМЕНТАРНЫЕ ГИГИЕНИЧЕСКИЕ НАВЫКИ</a:t>
            </a:r>
            <a:endParaRPr lang="ru-RU" sz="6000" dirty="0">
              <a:solidFill>
                <a:srgbClr val="8A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6829428" cy="1109658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по данным анкетирования </a:t>
            </a:r>
            <a:endParaRPr lang="ru-RU" sz="1900" dirty="0" smtClean="0">
              <a:solidFill>
                <a:srgbClr val="580000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в Государственном бюджетном учреждении здравоохранения Республики Коми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Сыктывкарской детской поликлинике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№2»</a:t>
            </a:r>
          </a:p>
        </p:txBody>
      </p:sp>
      <p:pic>
        <p:nvPicPr>
          <p:cNvPr id="52226" name="Picture 2" descr="&amp;Kcy;&amp;acy;&amp;kcy; &amp;pcy;&amp;rcy;&amp;acy;&amp;vcy;&amp;icy;&amp;lcy;&amp;softcy;&amp;ncy;&amp;ocy; &amp;chcy;&amp;icy;&amp;scy;&amp;tcy;&amp;icy;&amp;tcy;&amp;softcy; &amp;zcy;&amp;ucy;&amp;bcy;&amp;ycy; (2010) DVDRip &quot; &amp;Icy;&amp;ncy;&amp;tcy;&amp;iecy;&amp;rcy;&amp;ncy;&amp;iecy;&amp;tcy;-&amp;icy;&amp;scy;&amp;tcy;&amp;ocy;&amp;chcy;&amp;ncy;&amp;icy;&amp;kcy; NetZor.org: &amp;iecy;&amp;zhcy;&amp;iecy;&amp;dcy;&amp;ncy;&amp;iecy;&amp;vcy;&amp;ncy;&amp;acy;&amp;yacy; &amp;lcy;&amp;iecy;&amp;ncy;&amp;tcy;&amp;acy; &amp;lcy;&amp;ucy;&amp;chcy;&amp;shcy;&amp;icy;&amp;khcy; &amp;kcy;&amp;ocy;&amp;mcy;&amp;pcy;&amp;softcy;&amp;yucy;&amp;tcy;&amp;iecy;&amp;rcy;&amp;ncy;&amp;ycy;&amp;khcy; &amp;icy; &amp;icy;&amp;ncy;&amp;tcy;&amp;iecy;&amp;rcy;&amp;ncy;&amp;iecy;&amp;tcy;-&amp;ncy;&amp;ocy;&amp;vcy;&amp;ocy;&amp;s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4357718" cy="3268289"/>
          </a:xfrm>
          <a:prstGeom prst="rect">
            <a:avLst/>
          </a:prstGeom>
          <a:noFill/>
        </p:spPr>
      </p:pic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301208"/>
            <a:ext cx="1501666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785794"/>
            <a:ext cx="8215370" cy="550072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580000"/>
                </a:solidFill>
              </a:rPr>
              <a:t>В </a:t>
            </a:r>
            <a:r>
              <a:rPr lang="ru-RU" dirty="0" smtClean="0">
                <a:solidFill>
                  <a:srgbClr val="580000"/>
                </a:solidFill>
              </a:rPr>
              <a:t>декабре 2014 г. </a:t>
            </a:r>
            <a:r>
              <a:rPr lang="ru-RU" dirty="0">
                <a:solidFill>
                  <a:srgbClr val="580000"/>
                </a:solidFill>
              </a:rPr>
              <a:t>в   ГБУЗ РК «СДП №2» проведено анкетирование    </a:t>
            </a:r>
            <a:r>
              <a:rPr lang="ru-RU" dirty="0" smtClean="0">
                <a:solidFill>
                  <a:srgbClr val="580000"/>
                </a:solidFill>
              </a:rPr>
              <a:t>351 обучающихся  в образовательных организациях СПО в возрасте с 16 до 18 </a:t>
            </a:r>
            <a:r>
              <a:rPr lang="ru-RU" dirty="0">
                <a:solidFill>
                  <a:srgbClr val="580000"/>
                </a:solidFill>
              </a:rPr>
              <a:t>лет </a:t>
            </a:r>
            <a:r>
              <a:rPr lang="ru-RU" dirty="0" smtClean="0">
                <a:solidFill>
                  <a:srgbClr val="580000"/>
                </a:solidFill>
              </a:rPr>
              <a:t>для </a:t>
            </a:r>
            <a:r>
              <a:rPr lang="ru-RU" dirty="0">
                <a:solidFill>
                  <a:srgbClr val="580000"/>
                </a:solidFill>
              </a:rPr>
              <a:t>оценки динамики распространенности факторов риска, определения информированности обучающихся в отношении основных факторов риска и оценки </a:t>
            </a:r>
            <a:r>
              <a:rPr lang="ru-RU" dirty="0" err="1">
                <a:solidFill>
                  <a:srgbClr val="580000"/>
                </a:solidFill>
              </a:rPr>
              <a:t>сформированности</a:t>
            </a:r>
            <a:r>
              <a:rPr lang="ru-RU" dirty="0">
                <a:solidFill>
                  <a:srgbClr val="580000"/>
                </a:solidFill>
              </a:rPr>
              <a:t> установок на </a:t>
            </a:r>
            <a:r>
              <a:rPr lang="ru-RU" dirty="0" smtClean="0">
                <a:solidFill>
                  <a:srgbClr val="580000"/>
                </a:solidFill>
              </a:rPr>
              <a:t>здоровый образ жизни </a:t>
            </a:r>
            <a:r>
              <a:rPr lang="ru-RU" dirty="0">
                <a:solidFill>
                  <a:srgbClr val="580000"/>
                </a:solidFill>
              </a:rPr>
              <a:t>в динамике обучения</a:t>
            </a:r>
            <a:r>
              <a:rPr lang="ru-RU" dirty="0" smtClean="0">
                <a:solidFill>
                  <a:srgbClr val="58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580000"/>
                </a:solidFill>
              </a:rPr>
              <a:t> </a:t>
            </a:r>
            <a:endParaRPr lang="ru-RU" dirty="0">
              <a:solidFill>
                <a:srgbClr val="580000"/>
              </a:solidFill>
            </a:endParaRPr>
          </a:p>
          <a:p>
            <a:r>
              <a:rPr lang="ru-RU" sz="3000" dirty="0">
                <a:solidFill>
                  <a:srgbClr val="580000"/>
                </a:solidFill>
              </a:rPr>
              <a:t>Анкетный </a:t>
            </a:r>
            <a:r>
              <a:rPr lang="ru-RU" sz="3000" dirty="0" smtClean="0">
                <a:solidFill>
                  <a:srgbClr val="580000"/>
                </a:solidFill>
              </a:rPr>
              <a:t>опрос  </a:t>
            </a:r>
            <a:r>
              <a:rPr lang="ru-RU" sz="3000" dirty="0">
                <a:solidFill>
                  <a:srgbClr val="580000"/>
                </a:solidFill>
              </a:rPr>
              <a:t>анонимный.</a:t>
            </a:r>
          </a:p>
          <a:p>
            <a:endParaRPr lang="ru-RU" dirty="0"/>
          </a:p>
        </p:txBody>
      </p:sp>
      <p:pic>
        <p:nvPicPr>
          <p:cNvPr id="3" name="Рисунок 2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13176"/>
            <a:ext cx="197971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Имеют элементарные гигиенические навыки(%)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85184"/>
            <a:ext cx="1573674" cy="14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5373216"/>
            <a:ext cx="480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У юношей и девушек  средняя </a:t>
            </a:r>
            <a:r>
              <a:rPr lang="ru-RU" dirty="0" err="1" smtClean="0">
                <a:solidFill>
                  <a:srgbClr val="580000"/>
                </a:solidFill>
              </a:rPr>
              <a:t>сформированность</a:t>
            </a:r>
            <a:r>
              <a:rPr lang="ru-RU" dirty="0" smtClean="0">
                <a:solidFill>
                  <a:srgbClr val="580000"/>
                </a:solidFill>
              </a:rPr>
              <a:t>  навыков по  элементарной гигиене со снижением к 18 годам до низкой.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Всегда моют руки перед едой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085184"/>
            <a:ext cx="1573674" cy="14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544522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580000"/>
                </a:solidFill>
              </a:rPr>
              <a:t>Всегда моют руки перед едой- в 16 лет юноши 50,5% со снижением 48,8% и 46,9% к 18 годам, девушки в 16 лет 48,1% со снижением 44,2% и 40% к 18 годам.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Чистят зубы 2 раза в день и чаще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869160"/>
            <a:ext cx="1501666" cy="150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551723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80000"/>
                </a:solidFill>
              </a:rPr>
              <a:t>Чистят зубы 2 раза в день и чаще в 16 лет юноши 61% с незначительным ростом 64,2% и 62,5% к 18 годам, девушки лучше в 16 лет 88,8% с незначительным снижением 78,8% и затем  с ростом 90% к 18 годам.</a:t>
            </a:r>
            <a:endParaRPr lang="ru-RU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iola Youth Theat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284984"/>
            <a:ext cx="4436770" cy="2993341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214290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Вывод: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1435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580000"/>
                </a:solidFill>
              </a:rPr>
              <a:t>	Распространенность  сформированных навыков по  элементарной гигиене   средняя со снижением до 55%  к 18 годам у юношей ; средняя у девушек  со снижением до  50% в 18 лет. Формирование установок на ЗОЖ в части соблюдения элементарной  гигиены снижается к 18 годам.</a:t>
            </a:r>
            <a:endParaRPr lang="ru-RU" sz="2400" dirty="0">
              <a:solidFill>
                <a:srgbClr val="5800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 flipV="1">
            <a:off x="2000232" y="6357958"/>
            <a:ext cx="285752" cy="214314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static-1.rosminzdrav.ru/system/attachments/attaches/000/024/668/big/Screenshot_1.png?1427717920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797152"/>
            <a:ext cx="1656184" cy="150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&amp;Vcy;&amp;scy;&amp;iecy;&amp;gcy;&amp;ocy; 5% &amp;ncy;&amp;acy;&amp;scy;&amp;iecy;&amp;lcy;&amp;iecy;&amp;ncy;&amp;icy;&amp;yacy; &amp;Zcy;&amp;iecy;&amp;mcy;&amp;lcy;&amp;icy; &amp;mcy;&amp;ocy;&amp;yucy;&amp;tcy; &amp;rcy;&amp;ucy;&amp;kcy;&amp;icy; &amp;pcy;&amp;rcy;&amp;acy;&amp;vcy;&amp;icy;&amp;lcy;&amp;softcy;&amp;ncy;&amp;o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4048" y="2708920"/>
            <a:ext cx="2713482" cy="203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14818"/>
            <a:ext cx="7772400" cy="15716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A0000"/>
                </a:solidFill>
                <a:cs typeface="Times New Roman" pitchFamily="18" charset="0"/>
              </a:rPr>
              <a:t>СПОРТ</a:t>
            </a:r>
            <a:endParaRPr lang="ru-RU" sz="5400" dirty="0">
              <a:solidFill>
                <a:srgbClr val="8A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6829428" cy="1109658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по данным анкетирования </a:t>
            </a:r>
            <a:endParaRPr lang="ru-RU" sz="1900" dirty="0" smtClean="0">
              <a:solidFill>
                <a:srgbClr val="580000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в Государственном бюджетном учреждении здравоохранения Республики Коми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Сыктывкарской детской поликлинике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№2»</a:t>
            </a:r>
          </a:p>
        </p:txBody>
      </p:sp>
      <p:pic>
        <p:nvPicPr>
          <p:cNvPr id="50180" name="Picture 4" descr="&amp;Kcy;&amp;acy;&amp;kcy; &amp;scy;&amp;dcy;&amp;iecy;&amp;lcy;&amp;acy;&amp;tcy;&amp;softcy; &amp;scy;&amp;vcy;&amp;ocy;&amp;iecy; &amp;tcy;&amp;iecy;&amp;lcy;&amp;ocy; &amp;scy;&amp;icy;&amp;lcy;&amp;softcy;&amp;ncy;&amp;ycy;&amp;mcy; &amp;icy; &amp;kcy;&amp;rcy;&amp;acy;&amp;scy;&amp;icy;&amp;vcy;&amp;ycy;&amp;mcy; - &amp;Zcy;&amp;dcy;&amp;ocy;&amp;rcy;&amp;ocy;&amp;vcy;&amp;softcy;&amp;iecy; + &amp;Kcy;&amp;rcy;&amp;acy;&amp;scy;&amp;ocy;&amp;tcy;&amp;acy; &amp;zhcy;&amp;ucy;&amp;rcy;&amp;n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18"/>
            <a:ext cx="5357850" cy="4018388"/>
          </a:xfrm>
          <a:prstGeom prst="rect">
            <a:avLst/>
          </a:prstGeom>
          <a:noFill/>
        </p:spPr>
      </p:pic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013176"/>
            <a:ext cx="1573674" cy="14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Занимаются спортом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85184"/>
            <a:ext cx="1645682" cy="14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91680" y="5517232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Занимаются спортом чуть больше половины  подростков, причем юноши в 2 раза больше девушек в возрасте 16 и 17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Считают низкую двигательную активность вредной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85184"/>
            <a:ext cx="1573674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9672" y="5691157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Большинство подростков считают низкую двигательную активность вредной.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Вывод: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4839" y="908720"/>
            <a:ext cx="77335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580000"/>
                </a:solidFill>
              </a:rPr>
              <a:t>	</a:t>
            </a:r>
            <a:r>
              <a:rPr lang="ru-RU" sz="2000" dirty="0" smtClean="0">
                <a:solidFill>
                  <a:srgbClr val="580000"/>
                </a:solidFill>
              </a:rPr>
              <a:t>Распространенность занятий </a:t>
            </a:r>
            <a:r>
              <a:rPr lang="ru-RU" dirty="0" smtClean="0">
                <a:solidFill>
                  <a:srgbClr val="580000"/>
                </a:solidFill>
              </a:rPr>
              <a:t> </a:t>
            </a:r>
            <a:r>
              <a:rPr lang="ru-RU" sz="2000" dirty="0" smtClean="0">
                <a:solidFill>
                  <a:srgbClr val="580000"/>
                </a:solidFill>
              </a:rPr>
              <a:t>спортом средняя у подростков, причем юноши превышают девушек в возрасте 16 и 17 лет. Информированность о вреде низкой двигательной активности от средней до высокой в 17 и 18лет.</a:t>
            </a:r>
            <a:endParaRPr lang="ru-RU" sz="2000" dirty="0">
              <a:solidFill>
                <a:srgbClr val="580000"/>
              </a:solidFill>
            </a:endParaRPr>
          </a:p>
        </p:txBody>
      </p:sp>
      <p:pic>
        <p:nvPicPr>
          <p:cNvPr id="33800" name="Picture 8" descr="&amp;Zcy;&amp;acy;&amp;chcy;&amp;iecy;&amp;mcy; &amp;zcy;&amp;acy;&amp;ncy;&amp;icy;&amp;mcy;&amp;acy;&amp;tcy;&amp;softcy;&amp;scy;&amp;yacy; &amp;scy;&amp;pcy;&amp;ocy;&amp;rcy;&amp;tcy;&amp;ocy;&amp;mcy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28" y="2714620"/>
            <a:ext cx="4905364" cy="3267839"/>
          </a:xfrm>
          <a:prstGeom prst="rect">
            <a:avLst/>
          </a:prstGeom>
          <a:noFill/>
        </p:spPr>
      </p:pic>
      <p:pic>
        <p:nvPicPr>
          <p:cNvPr id="7" name="Рисунок 6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941168"/>
            <a:ext cx="14296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357694"/>
            <a:ext cx="7772400" cy="12858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A0000"/>
                </a:solidFill>
                <a:cs typeface="Times New Roman" pitchFamily="18" charset="0"/>
              </a:rPr>
              <a:t>ТРАВМАТИЗМ</a:t>
            </a:r>
            <a:endParaRPr lang="ru-RU" sz="6000" dirty="0">
              <a:solidFill>
                <a:srgbClr val="8A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6829428" cy="1109658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по данным анкетирования </a:t>
            </a:r>
            <a:endParaRPr lang="ru-RU" sz="1900" dirty="0" smtClean="0">
              <a:solidFill>
                <a:srgbClr val="580000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в Государственном бюджетном учреждении здравоохранения Республики Коми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Сыктывкарской детской поликлинике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№2»</a:t>
            </a:r>
          </a:p>
        </p:txBody>
      </p:sp>
      <p:pic>
        <p:nvPicPr>
          <p:cNvPr id="12290" name="Picture 2" descr="&amp;Vcy;&amp;iukcy;&amp;rcy;&amp;ocy;&amp;gcy;&amp;iukcy;&amp;dcy;&amp;ncy;&amp;iukcy;&amp;scy;&amp;tcy;&amp;softcy; &amp;tcy;&amp;rcy;&amp;acy;&amp;vcy;&amp;mcy;&amp;icy; &amp;ucy; &amp;zhcy;&amp;iukcy;&amp;ncy;&amp;ocy;&amp;kcy; &amp;zcy;&amp;acy;&amp;lcy;&amp;iecy;&amp;zhcy;&amp;icy;&amp;tcy;&amp;softcy; &amp;vcy;&amp;iukcy;&amp;dcy; &amp;mcy;&amp;iecy;&amp;ncy;&amp;scy;&amp;tcy;&amp;rcy;&amp;ucy;&amp;acy;&amp;lcy;&amp;softcy;&amp;ncy;&amp;ocy;&amp;gcy;&amp;ocy; &amp;tscy;&amp;icy;&amp;kcy;&amp;l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300" y="309508"/>
            <a:ext cx="4729154" cy="4191062"/>
          </a:xfrm>
          <a:prstGeom prst="rect">
            <a:avLst/>
          </a:prstGeom>
          <a:noFill/>
        </p:spPr>
      </p:pic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941168"/>
            <a:ext cx="1512168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5"/>
          <p:cNvSpPr txBox="1">
            <a:spLocks/>
          </p:cNvSpPr>
          <p:nvPr/>
        </p:nvSpPr>
        <p:spPr>
          <a:xfrm>
            <a:off x="642910" y="357166"/>
            <a:ext cx="792961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580000"/>
                </a:solidFill>
              </a:rPr>
              <a:t>Считают наиболее опасным в настоящее время  получить травму на автодороге  (%)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512168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07704" y="5517232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580000"/>
                </a:solidFill>
              </a:rPr>
              <a:t>Считают  наиболее опасными получение травмы  на автодороге менее трети подростков.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215370" cy="550072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580000"/>
                </a:solidFill>
              </a:rPr>
              <a:t>В настоящее время </a:t>
            </a:r>
            <a:r>
              <a:rPr lang="ru-RU" sz="2400" dirty="0" smtClean="0">
                <a:solidFill>
                  <a:srgbClr val="580000"/>
                </a:solidFill>
              </a:rPr>
              <a:t>в РФ более </a:t>
            </a:r>
            <a:r>
              <a:rPr lang="ru-RU" sz="2400" dirty="0">
                <a:solidFill>
                  <a:srgbClr val="580000"/>
                </a:solidFill>
              </a:rPr>
              <a:t>половины обучающихся </a:t>
            </a:r>
            <a:endParaRPr lang="ru-RU" sz="2400" dirty="0" smtClean="0">
              <a:solidFill>
                <a:srgbClr val="580000"/>
              </a:solidFill>
            </a:endParaRPr>
          </a:p>
          <a:p>
            <a:r>
              <a:rPr lang="ru-RU" sz="2400" dirty="0" smtClean="0">
                <a:solidFill>
                  <a:srgbClr val="580000"/>
                </a:solidFill>
              </a:rPr>
              <a:t>не </a:t>
            </a:r>
            <a:r>
              <a:rPr lang="ru-RU" sz="2400" dirty="0">
                <a:solidFill>
                  <a:srgbClr val="580000"/>
                </a:solidFill>
              </a:rPr>
              <a:t>соблюдают </a:t>
            </a:r>
            <a:r>
              <a:rPr lang="ru-RU" sz="2400" dirty="0" smtClean="0">
                <a:solidFill>
                  <a:srgbClr val="580000"/>
                </a:solidFill>
              </a:rPr>
              <a:t>здоровый образ жизни, </a:t>
            </a:r>
            <a:r>
              <a:rPr lang="ru-RU" sz="2400" dirty="0">
                <a:solidFill>
                  <a:srgbClr val="580000"/>
                </a:solidFill>
              </a:rPr>
              <a:t>причем среди старшеклассников эта доля достигает 75%. </a:t>
            </a:r>
            <a:endParaRPr lang="ru-RU" sz="2400" dirty="0" smtClean="0">
              <a:solidFill>
                <a:srgbClr val="580000"/>
              </a:solidFill>
            </a:endParaRPr>
          </a:p>
          <a:p>
            <a:r>
              <a:rPr lang="ru-RU" sz="2400" dirty="0" smtClean="0">
                <a:solidFill>
                  <a:srgbClr val="580000"/>
                </a:solidFill>
              </a:rPr>
              <a:t>Наличие </a:t>
            </a:r>
            <a:r>
              <a:rPr lang="ru-RU" sz="2400" dirty="0">
                <a:solidFill>
                  <a:srgbClr val="580000"/>
                </a:solidFill>
              </a:rPr>
              <a:t>двух и более неблагоприятных факторов, </a:t>
            </a:r>
            <a:endParaRPr lang="ru-RU" sz="2400" dirty="0" smtClean="0">
              <a:solidFill>
                <a:srgbClr val="580000"/>
              </a:solidFill>
            </a:endParaRPr>
          </a:p>
          <a:p>
            <a:r>
              <a:rPr lang="ru-RU" sz="2400" dirty="0" smtClean="0">
                <a:solidFill>
                  <a:srgbClr val="580000"/>
                </a:solidFill>
              </a:rPr>
              <a:t>обусловленных </a:t>
            </a:r>
            <a:r>
              <a:rPr lang="ru-RU" sz="2400" dirty="0">
                <a:solidFill>
                  <a:srgbClr val="580000"/>
                </a:solidFill>
              </a:rPr>
              <a:t>образом жизни, повышает риск формирования   функциональных отклонений у школьников </a:t>
            </a:r>
            <a:endParaRPr lang="ru-RU" sz="2400" dirty="0" smtClean="0">
              <a:solidFill>
                <a:srgbClr val="580000"/>
              </a:solidFill>
            </a:endParaRPr>
          </a:p>
          <a:p>
            <a:r>
              <a:rPr lang="ru-RU" sz="2400" dirty="0" smtClean="0">
                <a:solidFill>
                  <a:srgbClr val="580000"/>
                </a:solidFill>
              </a:rPr>
              <a:t>со </a:t>
            </a:r>
            <a:r>
              <a:rPr lang="ru-RU" sz="2400" dirty="0">
                <a:solidFill>
                  <a:srgbClr val="580000"/>
                </a:solidFill>
              </a:rPr>
              <a:t>стороны </a:t>
            </a:r>
            <a:r>
              <a:rPr lang="ru-RU" sz="2400" dirty="0" smtClean="0">
                <a:solidFill>
                  <a:srgbClr val="580000"/>
                </a:solidFill>
              </a:rPr>
              <a:t>сердечнососудистой системы </a:t>
            </a:r>
            <a:r>
              <a:rPr lang="ru-RU" sz="2400" dirty="0">
                <a:solidFill>
                  <a:srgbClr val="580000"/>
                </a:solidFill>
              </a:rPr>
              <a:t>в 3,5 раза, </a:t>
            </a:r>
            <a:endParaRPr lang="ru-RU" sz="2400" dirty="0" smtClean="0">
              <a:solidFill>
                <a:srgbClr val="580000"/>
              </a:solidFill>
            </a:endParaRPr>
          </a:p>
          <a:p>
            <a:r>
              <a:rPr lang="ru-RU" sz="2400" dirty="0" smtClean="0">
                <a:solidFill>
                  <a:srgbClr val="580000"/>
                </a:solidFill>
              </a:rPr>
              <a:t>костно-мышечной системы </a:t>
            </a:r>
            <a:r>
              <a:rPr lang="ru-RU" sz="2400" dirty="0">
                <a:solidFill>
                  <a:srgbClr val="580000"/>
                </a:solidFill>
              </a:rPr>
              <a:t>в 4,2 раза, </a:t>
            </a:r>
            <a:endParaRPr lang="ru-RU" sz="2400" dirty="0" smtClean="0">
              <a:solidFill>
                <a:srgbClr val="580000"/>
              </a:solidFill>
            </a:endParaRPr>
          </a:p>
          <a:p>
            <a:r>
              <a:rPr lang="ru-RU" sz="2400" dirty="0" smtClean="0">
                <a:solidFill>
                  <a:srgbClr val="580000"/>
                </a:solidFill>
              </a:rPr>
              <a:t>нервной </a:t>
            </a:r>
            <a:r>
              <a:rPr lang="ru-RU" sz="2400" dirty="0">
                <a:solidFill>
                  <a:srgbClr val="580000"/>
                </a:solidFill>
              </a:rPr>
              <a:t>системы в 4,8 раза.</a:t>
            </a:r>
          </a:p>
          <a:p>
            <a:r>
              <a:rPr lang="ru-RU" sz="2400" dirty="0">
                <a:solidFill>
                  <a:srgbClr val="580000"/>
                </a:solidFill>
              </a:rPr>
              <a:t>Установлена низкая информированность обучающихся в отношении факторов, негативно влияющих на здоровье. </a:t>
            </a:r>
            <a:endParaRPr lang="ru-RU" sz="2400" dirty="0" smtClean="0">
              <a:solidFill>
                <a:srgbClr val="580000"/>
              </a:solidFill>
            </a:endParaRPr>
          </a:p>
          <a:p>
            <a:r>
              <a:rPr lang="ru-RU" sz="2400" dirty="0" smtClean="0">
                <a:solidFill>
                  <a:srgbClr val="580000"/>
                </a:solidFill>
              </a:rPr>
              <a:t> </a:t>
            </a:r>
            <a:r>
              <a:rPr lang="ru-RU" sz="2400" dirty="0">
                <a:solidFill>
                  <a:srgbClr val="580000"/>
                </a:solidFill>
              </a:rPr>
              <a:t>С</a:t>
            </a:r>
            <a:r>
              <a:rPr lang="ru-RU" sz="2400" dirty="0" smtClean="0">
                <a:solidFill>
                  <a:srgbClr val="580000"/>
                </a:solidFill>
              </a:rPr>
              <a:t>тратегии  </a:t>
            </a:r>
            <a:r>
              <a:rPr lang="ru-RU" sz="2400" dirty="0">
                <a:solidFill>
                  <a:srgbClr val="580000"/>
                </a:solidFill>
              </a:rPr>
              <a:t>формирования </a:t>
            </a:r>
            <a:r>
              <a:rPr lang="ru-RU" sz="2400" dirty="0" smtClean="0">
                <a:solidFill>
                  <a:srgbClr val="580000"/>
                </a:solidFill>
              </a:rPr>
              <a:t>здорового образа жизни </a:t>
            </a:r>
            <a:r>
              <a:rPr lang="ru-RU" sz="2400" dirty="0">
                <a:solidFill>
                  <a:srgbClr val="580000"/>
                </a:solidFill>
              </a:rPr>
              <a:t>наиболее эффективно могут быть реализованы в организованных коллективах, т.е. среди детей и подростков, обучающихся в </a:t>
            </a:r>
            <a:r>
              <a:rPr lang="ru-RU" sz="2400" dirty="0" smtClean="0">
                <a:solidFill>
                  <a:srgbClr val="580000"/>
                </a:solidFill>
              </a:rPr>
              <a:t>образовательных организациях.</a:t>
            </a:r>
          </a:p>
          <a:p>
            <a:r>
              <a:rPr lang="ru-RU" sz="2400" dirty="0" smtClean="0">
                <a:solidFill>
                  <a:srgbClr val="580000"/>
                </a:solidFill>
              </a:rPr>
              <a:t> </a:t>
            </a:r>
            <a:r>
              <a:rPr lang="ru-RU" sz="2400" dirty="0">
                <a:solidFill>
                  <a:srgbClr val="580000"/>
                </a:solidFill>
              </a:rPr>
              <a:t>(В.Р. Кучма, И.В. </a:t>
            </a:r>
            <a:r>
              <a:rPr lang="ru-RU" sz="2400" dirty="0" err="1">
                <a:solidFill>
                  <a:srgbClr val="580000"/>
                </a:solidFill>
              </a:rPr>
              <a:t>Звездина</a:t>
            </a:r>
            <a:r>
              <a:rPr lang="ru-RU" sz="2400" dirty="0">
                <a:solidFill>
                  <a:srgbClr val="580000"/>
                </a:solidFill>
              </a:rPr>
              <a:t>, П.И. Храмцов, 2011).</a:t>
            </a:r>
          </a:p>
          <a:p>
            <a:endParaRPr lang="ru-RU" dirty="0">
              <a:solidFill>
                <a:srgbClr val="580000"/>
              </a:solidFill>
            </a:endParaRPr>
          </a:p>
        </p:txBody>
      </p:sp>
      <p:pic>
        <p:nvPicPr>
          <p:cNvPr id="3" name="Рисунок 2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301208"/>
            <a:ext cx="169168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5"/>
          <p:cNvSpPr txBox="1">
            <a:spLocks/>
          </p:cNvSpPr>
          <p:nvPr/>
        </p:nvSpPr>
        <p:spPr>
          <a:xfrm>
            <a:off x="1428728" y="357166"/>
            <a:ext cx="6429420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srgbClr val="580000"/>
                </a:solidFill>
              </a:rPr>
              <a:t>Пользуются ремнями безопасности во время езды(%)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229200"/>
            <a:ext cx="1501666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07704" y="5691157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Пользуются ремнями безопасности только около половины подростков.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5"/>
          <p:cNvSpPr txBox="1">
            <a:spLocks/>
          </p:cNvSpPr>
          <p:nvPr/>
        </p:nvSpPr>
        <p:spPr>
          <a:xfrm>
            <a:off x="357158" y="357166"/>
            <a:ext cx="8501122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ru-RU" sz="2400" dirty="0" smtClean="0">
                <a:solidFill>
                  <a:srgbClr val="580000"/>
                </a:solidFill>
              </a:rPr>
              <a:t>Считают наиболее опасными в настоящее время пострадать от людей, находящихся в нетрезвом виде </a:t>
            </a:r>
          </a:p>
          <a:p>
            <a:pPr lvl="0" algn="ctr"/>
            <a:r>
              <a:rPr lang="ru-RU" sz="2400" dirty="0" smtClean="0">
                <a:solidFill>
                  <a:srgbClr val="580000"/>
                </a:solidFill>
              </a:rPr>
              <a:t>или под действием наркотиков(%)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941168"/>
            <a:ext cx="1501666" cy="14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5517232"/>
            <a:ext cx="466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580000"/>
                </a:solidFill>
              </a:rPr>
              <a:t>Считают  наиболее опасными получение травмы  от людей, находящихся в нетрезвом виде или под действием наркотиков только  около половины подростков.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5"/>
          <p:cNvSpPr txBox="1">
            <a:spLocks/>
          </p:cNvSpPr>
          <p:nvPr/>
        </p:nvSpPr>
        <p:spPr>
          <a:xfrm>
            <a:off x="357158" y="357166"/>
            <a:ext cx="8501122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ru-RU" sz="3200" dirty="0" smtClean="0">
                <a:solidFill>
                  <a:srgbClr val="580000"/>
                </a:solidFill>
              </a:rPr>
              <a:t>Знают о профилактике травматизма, </a:t>
            </a:r>
          </a:p>
          <a:p>
            <a:pPr lvl="0" algn="ctr"/>
            <a:r>
              <a:rPr lang="ru-RU" sz="3200" dirty="0" smtClean="0">
                <a:solidFill>
                  <a:srgbClr val="580000"/>
                </a:solidFill>
              </a:rPr>
              <a:t>несчастных случаях, отравлениях (%)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941168"/>
            <a:ext cx="1501666" cy="14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5445224"/>
            <a:ext cx="480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Знают о профилактике травматизма несчастных случаях, отравлениях  около половины подростков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Вывод: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343459"/>
            <a:ext cx="42862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580000"/>
                </a:solidFill>
              </a:rPr>
              <a:t>Получение травмы  на автодороге  и травмы  от людей, находящихся в нетрезвом виде или под действием наркотиков подростки в большинстве  не считают опасными.</a:t>
            </a:r>
          </a:p>
          <a:p>
            <a:pPr algn="ctr"/>
            <a:r>
              <a:rPr lang="ru-RU" sz="2000" dirty="0" smtClean="0">
                <a:solidFill>
                  <a:srgbClr val="580000"/>
                </a:solidFill>
              </a:rPr>
              <a:t>Информированность о профилактике травматизма очень средняя- со снижением к   18 годам. Формирование установок на профилактику травм на дорогах среднее,  пользуются ремнями безопасности менее половины подростков.   </a:t>
            </a:r>
          </a:p>
          <a:p>
            <a:pPr algn="ctr"/>
            <a:endParaRPr lang="ru-RU" sz="2200" dirty="0" smtClean="0">
              <a:solidFill>
                <a:srgbClr val="580000"/>
              </a:solidFill>
            </a:endParaRPr>
          </a:p>
          <a:p>
            <a:pPr algn="just"/>
            <a:endParaRPr lang="ru-RU" sz="2800" b="1" dirty="0">
              <a:solidFill>
                <a:srgbClr val="580000"/>
              </a:solidFill>
            </a:endParaRPr>
          </a:p>
        </p:txBody>
      </p:sp>
      <p:pic>
        <p:nvPicPr>
          <p:cNvPr id="7170" name="Picture 2" descr="gunter23: &amp;Gcy;&amp;Icy;&amp;Bcy;&amp;Dcy;&amp;Dcy; &amp;pcy;&amp;rcy;&amp;ocy;&amp;scy;&amp;icy;&amp;tcy; &amp;pcy;&amp;rcy;&amp;icy;&amp;scy;&amp;tcy;&amp;iecy;&amp;gcy;&amp;icy;&amp;vcy;&amp;acy;&amp;tcy;&amp;softcy;&amp;s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700459" cy="4757733"/>
          </a:xfrm>
          <a:prstGeom prst="rect">
            <a:avLst/>
          </a:prstGeom>
          <a:noFill/>
        </p:spPr>
      </p:pic>
      <p:pic>
        <p:nvPicPr>
          <p:cNvPr id="7" name="Рисунок 6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589241"/>
            <a:ext cx="136815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00438"/>
            <a:ext cx="7772400" cy="17145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8A0000"/>
                </a:solidFill>
                <a:cs typeface="Times New Roman" pitchFamily="18" charset="0"/>
              </a:rPr>
              <a:t>ЗАБОЛЕВАНИЯ, ПЕРЕДАЮЩИЕСЯ </a:t>
            </a:r>
            <a:br>
              <a:rPr lang="ru-RU" sz="4000" b="1" dirty="0" smtClean="0">
                <a:solidFill>
                  <a:srgbClr val="8A0000"/>
                </a:solidFill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8A0000"/>
                </a:solidFill>
                <a:cs typeface="Times New Roman" pitchFamily="18" charset="0"/>
              </a:rPr>
              <a:t>ПОЛОВЫМ ПУТЕМ</a:t>
            </a:r>
            <a:endParaRPr lang="ru-RU" sz="4000" dirty="0">
              <a:solidFill>
                <a:srgbClr val="8A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6829428" cy="1109658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по данным анкетирования </a:t>
            </a:r>
            <a:endParaRPr lang="ru-RU" sz="1900" dirty="0" smtClean="0">
              <a:solidFill>
                <a:srgbClr val="580000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в Государственном бюджетном учреждении здравоохранения Республики Коми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Сыктывкарской детской поликлинике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№2»</a:t>
            </a:r>
          </a:p>
        </p:txBody>
      </p:sp>
      <p:pic>
        <p:nvPicPr>
          <p:cNvPr id="48130" name="Picture 2" descr="&amp;Pcy;&amp;lcy;&amp;acy;&amp;tcy;&amp;softcy;&amp;yacy; &amp;dcy;&amp;lcy;&amp;yacy; &amp;pcy;&amp;ocy;&amp;dcy;&amp;rcy;&amp;ocy;&amp;scy;&amp;tcy;&amp;kcy;&amp;ocy;&amp;vcy; 13 &amp;icy; 14 &amp;lcy;&amp;iecy;&amp;tcy;. - 6 &amp;Fcy;&amp;iecy;&amp;vcy;&amp;rcy;&amp;acy;&amp;lcy;&amp;yacy; 2014 - Blog - Shkola-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2425"/>
            <a:ext cx="4743450" cy="3219451"/>
          </a:xfrm>
          <a:prstGeom prst="rect">
            <a:avLst/>
          </a:prstGeom>
          <a:noFill/>
        </p:spPr>
      </p:pic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941168"/>
            <a:ext cx="1429658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Знают о профилактике ЗППП, </a:t>
            </a:r>
          </a:p>
          <a:p>
            <a:r>
              <a:rPr lang="ru-RU" dirty="0" smtClean="0">
                <a:solidFill>
                  <a:srgbClr val="580000"/>
                </a:solidFill>
              </a:rPr>
              <a:t>в т.ч. ВИЧ и </a:t>
            </a:r>
            <a:r>
              <a:rPr lang="ru-RU" dirty="0" err="1" smtClean="0">
                <a:solidFill>
                  <a:srgbClr val="580000"/>
                </a:solidFill>
              </a:rPr>
              <a:t>СПИДе</a:t>
            </a:r>
            <a:r>
              <a:rPr lang="ru-RU" dirty="0" smtClean="0">
                <a:solidFill>
                  <a:srgbClr val="580000"/>
                </a:solidFill>
              </a:rPr>
              <a:t>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941168"/>
            <a:ext cx="1656184" cy="157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95736" y="5373216"/>
            <a:ext cx="466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80000"/>
                </a:solidFill>
              </a:rPr>
              <a:t>Знания о таких факторов риска НИЗ,  как  ЗППП –  у девушек средние со снижением к 18 годам, у юношей процент ниже, со снижением к 18 годам.</a:t>
            </a:r>
            <a:endParaRPr lang="ru-RU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Вывод: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142984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580000"/>
                </a:solidFill>
              </a:rPr>
              <a:t>	Информированность обучающихся в </a:t>
            </a:r>
            <a:r>
              <a:rPr lang="ru-RU" sz="2400" dirty="0" err="1" smtClean="0">
                <a:solidFill>
                  <a:srgbClr val="580000"/>
                </a:solidFill>
              </a:rPr>
              <a:t>профес-сиональных</a:t>
            </a:r>
            <a:r>
              <a:rPr lang="ru-RU" sz="2400" dirty="0" smtClean="0">
                <a:solidFill>
                  <a:srgbClr val="580000"/>
                </a:solidFill>
              </a:rPr>
              <a:t> образовательных организациях в отношении  таких факторов риска НИЗ,  как  ЗППП –  у девушек и юношей –от средней до низкой к 18 годам.  Вероятно, информированность не снижается, но снижается установка на ЗОЖ  по данному разделу профилактики.</a:t>
            </a:r>
            <a:endParaRPr lang="ru-RU" sz="2400" dirty="0">
              <a:solidFill>
                <a:srgbClr val="58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392906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64%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6446" y="521495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50%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364331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74%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6446" y="5500702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40%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7224" y="585789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80000"/>
                </a:solidFill>
              </a:rPr>
              <a:t>16 лет				       18 лет</a:t>
            </a:r>
            <a:endParaRPr lang="ru-RU" sz="2400" b="1" dirty="0">
              <a:solidFill>
                <a:srgbClr val="58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428728" y="4286256"/>
            <a:ext cx="4429156" cy="121444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00166" y="4000504"/>
            <a:ext cx="4286280" cy="18573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581128"/>
            <a:ext cx="1584176" cy="14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071942"/>
            <a:ext cx="7772400" cy="11430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8A0000"/>
                </a:solidFill>
                <a:cs typeface="Times New Roman" pitchFamily="18" charset="0"/>
              </a:rPr>
              <a:t>КУРЕНИЕ</a:t>
            </a:r>
            <a:endParaRPr lang="ru-RU" sz="6000" dirty="0">
              <a:solidFill>
                <a:srgbClr val="8A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6829428" cy="1109658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по данным анкетирования </a:t>
            </a:r>
            <a:endParaRPr lang="ru-RU" sz="1900" dirty="0" smtClean="0">
              <a:solidFill>
                <a:srgbClr val="580000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в Государственном бюджетном учреждении здравоохранения Республики Коми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Сыктывкарской детской поликлинике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№2»</a:t>
            </a:r>
          </a:p>
        </p:txBody>
      </p:sp>
      <p:pic>
        <p:nvPicPr>
          <p:cNvPr id="39938" name="Picture 2" descr="&amp;Kcy;&amp;ucy;&amp;rcy;&amp;yacy;&amp;shchcy;&amp;icy;&amp;iecy; &amp;zhcy;&amp;iecy;&amp;ncy;&amp;shchcy;&amp;icy;&amp;ncy;&amp;ycy; &amp;scy;&amp;tcy;&amp;acy;&amp;lcy;&amp;icy; &amp;chcy;&amp;acy;&amp;shchcy;&amp;iecy; &amp;ucy;&amp;mcy;&amp;icy;&amp;rcy;&amp;acy;&amp;tcy;&amp;soft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71480"/>
            <a:ext cx="4786346" cy="3589760"/>
          </a:xfrm>
          <a:prstGeom prst="rect">
            <a:avLst/>
          </a:prstGeom>
          <a:noFill/>
        </p:spPr>
      </p:pic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797152"/>
            <a:ext cx="1573674" cy="14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Курят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941168"/>
            <a:ext cx="1429658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23728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Распространенность курения  высокая у девушек в 16 и 17 лет со снижением в 18 лет до 22%, превышают распространенность курения юношей.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Считают, что курение вредно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157192"/>
            <a:ext cx="1357650" cy="12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95736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Высокий процент подростков  считают, что курение вредно, причем во всех возрастах, но со снижением в 18 лет у девушек.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876"/>
            <a:ext cx="7772400" cy="152877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A0000"/>
                </a:solidFill>
                <a:cs typeface="Times New Roman" pitchFamily="18" charset="0"/>
              </a:rPr>
              <a:t>РЕЖИМ ДНЯ</a:t>
            </a:r>
            <a:endParaRPr lang="ru-RU" sz="5400" dirty="0">
              <a:solidFill>
                <a:srgbClr val="8A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6829428" cy="1109658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по данным анкетирования </a:t>
            </a:r>
            <a:endParaRPr lang="ru-RU" sz="1900" dirty="0" smtClean="0">
              <a:solidFill>
                <a:srgbClr val="580000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в Государственном бюджетном учреждении здравоохранения Республики Коми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Сыктывкарской детской поликлинике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№2»</a:t>
            </a:r>
          </a:p>
        </p:txBody>
      </p:sp>
      <p:pic>
        <p:nvPicPr>
          <p:cNvPr id="56322" name="Picture 2" descr="&amp;Zcy;&amp;dcy;&amp;ocy;&amp;rcy;&amp;ocy;&amp;vcy;&amp;softcy;&amp;iecy; - &amp;Scy;&amp;ocy;&amp;tscy;&amp;icy;&amp;acy;&amp;lcy;&amp;softcy;&amp;ncy;&amp;acy;&amp;yacy; &amp;scy;&amp;iecy;&amp;tcy;&amp;softcy; &amp;ucy;&amp;scy;&amp;pcy;&amp;iecy;&amp;shcy;&amp;ncy;&amp;ycy;&amp;khcy; &amp;lcy;&amp;yucy;&amp;d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715000" cy="3095625"/>
          </a:xfrm>
          <a:prstGeom prst="rect">
            <a:avLst/>
          </a:prstGeom>
          <a:noFill/>
        </p:spPr>
      </p:pic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443" y="4828443"/>
            <a:ext cx="2029557" cy="20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Согласны с запретом на курение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229200"/>
            <a:ext cx="1429658" cy="12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 Такой же высокий процент подростков согласны с запретом на курение.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Процент семей, где обсуждались</a:t>
            </a:r>
          </a:p>
          <a:p>
            <a:r>
              <a:rPr lang="ru-RU" dirty="0" smtClean="0">
                <a:solidFill>
                  <a:srgbClr val="580000"/>
                </a:solidFill>
              </a:rPr>
              <a:t> вредные последствия курения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85184"/>
            <a:ext cx="1440160" cy="12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67744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Процент семей, в которых обсуждались вредные последствия курения в пределах от 70% в 16 лет до 76% в 18 лет, причем в семьях девушек процент выше.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Вывод: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142984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580000"/>
                </a:solidFill>
              </a:rPr>
              <a:t>	Информированность обучающихся в ОО в отношении  таких факторов риска НИЗ,  как курение – высокая как у юношей, так и у девушек (80-96%) во всех возрастах.</a:t>
            </a:r>
          </a:p>
          <a:p>
            <a:pPr algn="just"/>
            <a:r>
              <a:rPr lang="ru-RU" sz="2400" dirty="0" smtClean="0">
                <a:solidFill>
                  <a:srgbClr val="580000"/>
                </a:solidFill>
              </a:rPr>
              <a:t>	 Распространенность курения высокая у девушек 16 и 17 лет, процент курящих девушек выше, чем юношей. Снижения процента курящих подростков к 18 годам. Формирование установки на ЗОЖ:  90-92% подростков  считают, что курение вредно, более половины согласны с запретом на курение.</a:t>
            </a:r>
          </a:p>
          <a:p>
            <a:pPr algn="just"/>
            <a:r>
              <a:rPr lang="ru-RU" sz="2400" dirty="0" smtClean="0">
                <a:solidFill>
                  <a:srgbClr val="580000"/>
                </a:solidFill>
              </a:rPr>
              <a:t>	Процент семей, в которых обсуждались вредные последствия курения средний с ростом в 18 лет.</a:t>
            </a:r>
            <a:endParaRPr lang="ru-RU" sz="2400" dirty="0">
              <a:solidFill>
                <a:srgbClr val="580000"/>
              </a:solidFill>
            </a:endParaRPr>
          </a:p>
        </p:txBody>
      </p:sp>
      <p:pic>
        <p:nvPicPr>
          <p:cNvPr id="4" name="Рисунок 3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373216"/>
            <a:ext cx="1357650" cy="12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580000"/>
                </a:solidFill>
              </a:rPr>
              <a:t>Данные исследования  </a:t>
            </a:r>
            <a:r>
              <a:rPr lang="ru-RU" sz="2700" dirty="0" err="1" smtClean="0">
                <a:solidFill>
                  <a:srgbClr val="580000"/>
                </a:solidFill>
              </a:rPr>
              <a:t>смокилайзером</a:t>
            </a:r>
            <a:r>
              <a:rPr lang="ru-RU" sz="2700" dirty="0" smtClean="0">
                <a:solidFill>
                  <a:srgbClr val="580000"/>
                </a:solidFill>
              </a:rPr>
              <a:t> </a:t>
            </a:r>
            <a:br>
              <a:rPr lang="ru-RU" sz="2700" dirty="0" smtClean="0">
                <a:solidFill>
                  <a:srgbClr val="580000"/>
                </a:solidFill>
              </a:rPr>
            </a:br>
            <a:r>
              <a:rPr lang="ru-RU" sz="2700" dirty="0" smtClean="0">
                <a:solidFill>
                  <a:srgbClr val="580000"/>
                </a:solidFill>
              </a:rPr>
              <a:t>(с % карбоксигемоглобина) обучающихся в ПОО, 2015г. </a:t>
            </a:r>
            <a:r>
              <a:rPr lang="ru-RU" sz="3100" dirty="0" smtClean="0">
                <a:solidFill>
                  <a:srgbClr val="580000"/>
                </a:solidFill>
              </a:rPr>
              <a:t/>
            </a:r>
            <a:br>
              <a:rPr lang="ru-RU" sz="3100" dirty="0" smtClean="0">
                <a:solidFill>
                  <a:srgbClr val="580000"/>
                </a:solidFill>
              </a:rPr>
            </a:br>
            <a:r>
              <a:rPr lang="ru-RU" sz="2700" dirty="0" smtClean="0">
                <a:solidFill>
                  <a:srgbClr val="580000"/>
                </a:solidFill>
              </a:rPr>
              <a:t>(570 человек: юношей-360 чел, девушек-210 чел.)</a:t>
            </a:r>
            <a:r>
              <a:rPr lang="ru-RU" dirty="0" smtClean="0">
                <a:solidFill>
                  <a:srgbClr val="580000"/>
                </a:solidFill>
              </a:rPr>
              <a:t/>
            </a:r>
            <a:br>
              <a:rPr lang="ru-RU" dirty="0" smtClean="0">
                <a:solidFill>
                  <a:srgbClr val="580000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юноши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девушки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курят, чел./%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392 / 69%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231 / 64%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161 / 76,6%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заядлые курильщики,</a:t>
                      </a:r>
                    </a:p>
                    <a:p>
                      <a:r>
                        <a:rPr lang="ru-RU" dirty="0" smtClean="0"/>
                        <a:t>чел./%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135  /76%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 / 63%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/ 79,5%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Заядлые курильщики, чел./%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 / 24%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 / 37%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 /20,5%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458112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Исследование проведено по возрастам: 16 лет, 17 лет, 18 лет. И по полу: юноши и девушки отдельно. Данные имеются. По </a:t>
            </a:r>
            <a:r>
              <a:rPr lang="ru-RU" dirty="0" err="1" smtClean="0"/>
              <a:t>смокилайзеру</a:t>
            </a:r>
            <a:r>
              <a:rPr lang="ru-RU" dirty="0" smtClean="0"/>
              <a:t>: </a:t>
            </a:r>
            <a:r>
              <a:rPr lang="ru-RU" b="1" dirty="0" smtClean="0"/>
              <a:t>СО (</a:t>
            </a:r>
            <a:r>
              <a:rPr lang="ru-RU" b="1" dirty="0" err="1" smtClean="0"/>
              <a:t>ррм</a:t>
            </a:r>
            <a:r>
              <a:rPr lang="ru-RU" dirty="0" smtClean="0"/>
              <a:t>) 0-6 некурящий, 7-10 не заядлый курильщик, 11-72 заядлый, более 72-отравление. </a:t>
            </a:r>
            <a:r>
              <a:rPr lang="ru-RU" b="1" dirty="0" smtClean="0"/>
              <a:t>% </a:t>
            </a:r>
            <a:r>
              <a:rPr lang="ru-RU" b="1" dirty="0" err="1" smtClean="0"/>
              <a:t>СОНв</a:t>
            </a:r>
            <a:r>
              <a:rPr lang="ru-RU" b="1" dirty="0" smtClean="0"/>
              <a:t> </a:t>
            </a:r>
            <a:r>
              <a:rPr lang="ru-RU" dirty="0" smtClean="0"/>
              <a:t>0-1 некурящий, 1,1-1,6 не заядлый,1,8-12 заядлый курильщик.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071942"/>
            <a:ext cx="7772400" cy="14287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A0000"/>
                </a:solidFill>
                <a:cs typeface="Times New Roman" pitchFamily="18" charset="0"/>
              </a:rPr>
              <a:t>АЛКОГОЛЬ</a:t>
            </a:r>
            <a:endParaRPr lang="ru-RU" sz="5400" dirty="0">
              <a:solidFill>
                <a:srgbClr val="8A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6829428" cy="1109658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по данным анкетирования </a:t>
            </a:r>
            <a:endParaRPr lang="ru-RU" sz="1900" dirty="0" smtClean="0">
              <a:solidFill>
                <a:srgbClr val="580000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в Государственном бюджетном учреждении здравоохранения Республики Коми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Сыктывкарской детской поликлинике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№2»</a:t>
            </a:r>
          </a:p>
        </p:txBody>
      </p:sp>
      <p:pic>
        <p:nvPicPr>
          <p:cNvPr id="33794" name="Picture 2" descr="&amp;Kcy;&amp;icy;&amp;rcy;&amp;ocy;&amp;vcy;&amp;ocy;&amp;gcy;&amp;rcy;&amp;acy;&amp;dcy;: &amp;zcy;&amp;acy; &amp;ucy;&amp;pcy;&amp;ocy;&amp;tcy;&amp;rcy;&amp;iecy;&amp;bcy;&amp;lcy;&amp;iecy;&amp;ncy;&amp;icy;&amp;iecy; &amp;acy;&amp;lcy;&amp;kcy;&amp;ocy;&amp;gcy;&amp;ocy;&amp;lcy;&amp;yacy; &amp;pcy;&amp;rcy;&amp;icy;&amp;vcy;&amp;lcy;&amp;iecy;&amp;chcy;&amp;iecy;&amp;ncy;&amp;ocy; 27 &amp;pcy;&amp;ocy;&amp;dcy;&amp;rcy;&amp;ocy;&amp;scy;&amp;tcy;&amp;kcy;&amp;ocy;&amp;v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 b="6652"/>
          <a:stretch>
            <a:fillRect/>
          </a:stretch>
        </p:blipFill>
        <p:spPr bwMode="auto">
          <a:xfrm>
            <a:off x="1566718" y="642918"/>
            <a:ext cx="5862802" cy="3643338"/>
          </a:xfrm>
          <a:prstGeom prst="rect">
            <a:avLst/>
          </a:prstGeom>
          <a:noFill/>
        </p:spPr>
      </p:pic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157192"/>
            <a:ext cx="1357650" cy="12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Употребляют спиртные напитки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85184"/>
            <a:ext cx="1357650" cy="12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23728" y="5517232"/>
            <a:ext cx="473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 зависимости от возраста растет процент употребляющих алкоголь, причем число девушек превышает число юношей в 16 и 17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5"/>
          <p:cNvSpPr txBox="1">
            <a:spLocks/>
          </p:cNvSpPr>
          <p:nvPr/>
        </p:nvSpPr>
        <p:spPr>
          <a:xfrm>
            <a:off x="500034" y="500042"/>
            <a:ext cx="821537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Употребляют - 1 раз в месяц (%)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301208"/>
            <a:ext cx="1357650" cy="12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5373216"/>
            <a:ext cx="523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Большой процент подростков употребляет алкоголь 1 раз в месяц, у девушек с ростом к 18 годам, у юношей со снижением к 18 годам.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5"/>
          <p:cNvSpPr txBox="1">
            <a:spLocks/>
          </p:cNvSpPr>
          <p:nvPr/>
        </p:nvSpPr>
        <p:spPr>
          <a:xfrm>
            <a:off x="214282" y="357166"/>
            <a:ext cx="8715436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Уверены,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5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 подвергают себя большому риску, употребляя алкоголь 1 раз в неделю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(%)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157192"/>
            <a:ext cx="1357650" cy="12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5589240"/>
            <a:ext cx="5310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Только 30-37% подростков считают, что употребляя алкоголь 1 раз в неделю, подвергают себя большому риску.  Уже 70% девушек в 18 лет говорят о риске  алкоголя.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5"/>
          <p:cNvSpPr txBox="1">
            <a:spLocks/>
          </p:cNvSpPr>
          <p:nvPr/>
        </p:nvSpPr>
        <p:spPr>
          <a:xfrm>
            <a:off x="1071538" y="357166"/>
            <a:ext cx="7000924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Процент </a:t>
            </a:r>
            <a:r>
              <a:rPr lang="ru-RU" sz="3200" dirty="0" smtClean="0">
                <a:solidFill>
                  <a:srgbClr val="580000"/>
                </a:solidFill>
              </a:rPr>
              <a:t>семей, где обсуждались вредные последствия алкоголя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157192"/>
            <a:ext cx="1357650" cy="12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5644992"/>
            <a:ext cx="5382344" cy="121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80000"/>
                </a:solidFill>
              </a:rPr>
              <a:t>Процент семей, в которых обсуждались вредные последствия алкоголя в пределах от 72%  в  17 лет до 76% в 16 и 18 лет, причем в семьях девушек процент выше и в 18 лет составляет 100%.</a:t>
            </a:r>
            <a:endParaRPr lang="ru-RU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Вывод: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71546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580000"/>
                </a:solidFill>
              </a:rPr>
              <a:t>	Информированность  обучающихся в ПОО о таком факторе риска  НИЗ, как алкоголь - низкая (30,5-37%) у юношей всех возрастов и девушек в 16 и 17 лет, но средняя   (70%) у девушек в 18 лет. В зависимости от возраста растет процент употребляющих алкоголь, причем число девушек превышает число юношей. Информированность о данном факторе риска низкая- только 32% считают, что употребляя алкоголь 1 раз в неделю, подвергают себя большому риску, средняя только у девушек в 18 лет. </a:t>
            </a:r>
          </a:p>
          <a:p>
            <a:pPr algn="just"/>
            <a:r>
              <a:rPr lang="ru-RU" sz="2400" dirty="0" smtClean="0">
                <a:solidFill>
                  <a:srgbClr val="580000"/>
                </a:solidFill>
              </a:rPr>
              <a:t>	Формирование установки вредных последствий алкоголя в семьях дано среднее с ростом, у девушек в 18 лет составляет 100%.</a:t>
            </a:r>
            <a:endParaRPr lang="ru-RU" sz="2400" dirty="0">
              <a:solidFill>
                <a:srgbClr val="580000"/>
              </a:solidFill>
            </a:endParaRPr>
          </a:p>
        </p:txBody>
      </p:sp>
      <p:pic>
        <p:nvPicPr>
          <p:cNvPr id="4" name="Рисунок 3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805264"/>
            <a:ext cx="121363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215370" cy="55007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Соблюдают режим дня 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443" y="4828443"/>
            <a:ext cx="2029557" cy="20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558924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80000"/>
                </a:solidFill>
              </a:rPr>
              <a:t>Соблюдают режим дня (сон, отдых) менее половины обучающихся, у юношей с ростом до 63% к 18 годам, у девушек - без особого  роста.</a:t>
            </a:r>
            <a:endParaRPr lang="ru-RU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500570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8A0000"/>
                </a:solidFill>
                <a:cs typeface="Times New Roman" pitchFamily="18" charset="0"/>
              </a:rPr>
              <a:t>НАРКОТИКИ</a:t>
            </a:r>
            <a:endParaRPr lang="ru-RU" sz="6000" dirty="0">
              <a:solidFill>
                <a:srgbClr val="8A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6829428" cy="1109658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по данным анкетирования </a:t>
            </a:r>
            <a:endParaRPr lang="ru-RU" sz="1900" dirty="0" smtClean="0">
              <a:solidFill>
                <a:srgbClr val="580000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в Государственном бюджетном учреждении здравоохранения Республики Коми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Сыктывкарской детской поликлинике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№2»</a:t>
            </a:r>
          </a:p>
        </p:txBody>
      </p:sp>
      <p:pic>
        <p:nvPicPr>
          <p:cNvPr id="46082" name="Picture 2" descr="&amp;Ncy;&amp;acy;&amp;rcy;&amp;kcy;&amp;ocy;&amp;mcy;&amp;acy;&amp;ncy;&amp;icy;&amp;yacy; - &amp;khcy;&amp;rcy;&amp;ocy;&amp;ncy;&amp;icy;&amp;chcy;&amp;iecy;&amp;scy;&amp;kcy;&amp;ocy;&amp;iecy; &amp;pcy;&amp;rcy;&amp;ocy;&amp;gcy;&amp;rcy;&amp;iecy;&amp;dcy;&amp;icy;&amp;iecy;&amp;ncy;&amp;tcy;&amp;ncy;&amp;ocy;&amp;iecy; (&amp;rcy;&amp;acy;&amp;zcy;&amp;vcy;&amp;icy;&amp;tcy;&amp;icy;&amp;iecy; &amp;bcy;&amp;ocy;&amp;lcy;&amp;iecy;&amp;zcy;&amp;ncy;&amp;icy; &amp;scy; &amp;ncy;&amp;acy;&amp;rcy;&amp;acy;&amp;scy;&amp;tcy;&amp;acy;&amp;ncy;&amp;icy;&amp;iecy;&amp;mcy; &amp;scy;&amp;icy;&amp;mcy;&amp;pcy;&amp;tcy;&amp;ocy;&amp;mcy;&amp;acy;&amp;tcy;&amp;icy;&amp;kcy;&amp;icy;) &amp;zcy;&amp;acy;&amp;bcy;&amp;ocy;&amp;lcy;&amp;iecy;&amp;vcy;&amp;acy;&amp;ncy;&amp;icy;&amp;iecy;, &amp;vcy;&amp;ycy;&amp;zcy;&amp;vcy;&amp;acy;&amp;ncy;&amp;ncy;&amp;ocy;&amp;iecy; &amp;ucy;&amp;pcy;&amp;ocy;&amp;tcy;&amp;rcy;&amp;iecy;&amp;bcy;&amp;lcy;&amp;iecy;&amp;ncy;&amp;icy;&amp;iecy;&amp;mcy; &amp;vcy;&amp;iecy;&amp;shchcy;&amp;ie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89369"/>
            <a:ext cx="5500686" cy="4125515"/>
          </a:xfrm>
          <a:prstGeom prst="rect">
            <a:avLst/>
          </a:prstGeom>
          <a:noFill/>
        </p:spPr>
      </p:pic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301208"/>
            <a:ext cx="1357650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5"/>
          <p:cNvSpPr txBox="1">
            <a:spLocks/>
          </p:cNvSpPr>
          <p:nvPr/>
        </p:nvSpPr>
        <p:spPr>
          <a:xfrm>
            <a:off x="1071538" y="357166"/>
            <a:ext cx="7000924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580000"/>
                </a:solidFill>
              </a:rPr>
              <a:t>Пробовали наркотики (%)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301208"/>
            <a:ext cx="1429658" cy="12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5445225"/>
            <a:ext cx="47342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580000"/>
                </a:solidFill>
              </a:rPr>
              <a:t>Отмечается рост  проб наркотиков с 15% в 16 лет, до 34% в 17 лет и 69% в 18 лет у юношей. Причем, процент юношей и девушек в 16 и 17 лет примерно одинаков, </a:t>
            </a:r>
          </a:p>
          <a:p>
            <a:pPr algn="just"/>
            <a:r>
              <a:rPr lang="ru-RU" sz="2000" b="1" dirty="0" smtClean="0">
                <a:solidFill>
                  <a:srgbClr val="580000"/>
                </a:solidFill>
              </a:rPr>
              <a:t>в 18 лет процент юношей в</a:t>
            </a:r>
            <a:r>
              <a:rPr lang="ru-RU" sz="2000" dirty="0" smtClean="0">
                <a:solidFill>
                  <a:srgbClr val="580000"/>
                </a:solidFill>
              </a:rPr>
              <a:t> </a:t>
            </a:r>
            <a:r>
              <a:rPr lang="ru-RU" sz="2000" b="1" dirty="0" smtClean="0">
                <a:solidFill>
                  <a:srgbClr val="580000"/>
                </a:solidFill>
              </a:rPr>
              <a:t>6 раз выше. </a:t>
            </a:r>
            <a:endParaRPr lang="ru-RU" sz="2000" b="1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Вывод: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16398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580000"/>
                </a:solidFill>
              </a:rPr>
              <a:t>	Распространенность проб наркотиков</a:t>
            </a:r>
          </a:p>
          <a:p>
            <a:pPr algn="just"/>
            <a:r>
              <a:rPr lang="ru-RU" sz="2800" dirty="0" smtClean="0">
                <a:solidFill>
                  <a:srgbClr val="580000"/>
                </a:solidFill>
              </a:rPr>
              <a:t>в 18 лет у юношей в 6 раз выше, несмотря на то, что информированность о вреде наркотиков у подростков  достаточная.</a:t>
            </a:r>
            <a:endParaRPr lang="ru-RU" sz="2800" dirty="0">
              <a:solidFill>
                <a:srgbClr val="580000"/>
              </a:solidFill>
            </a:endParaRPr>
          </a:p>
        </p:txBody>
      </p:sp>
      <p:pic>
        <p:nvPicPr>
          <p:cNvPr id="31748" name="Picture 4" descr="&amp;Ncy;&amp;acy; &amp;tcy;&amp;iecy;&amp;lcy;&amp;iecy;&amp;kcy;&amp;acy;&amp;ncy;&amp;acy;&amp;lcy;&amp;iecy; &quot;&amp;Scy;&amp;icy;&amp;tcy;&amp;icy;&quot; &amp;pcy;&amp;ocy;&amp;kcy;&amp;acy;&amp;zhcy;&amp;ucy;&amp;tcy; &amp;pcy;&amp;rcy;&amp;ocy;&amp;gcy;&amp;rcy;&amp;acy;&amp;mcy;&amp;mcy;&amp;ucy; &amp;ocy; &amp;ncy;&amp;acy;&amp;rcy;&amp;kcy;&amp;ocy;&amp;tcy;&amp;icy;&amp;kcy;&amp;a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4572032" cy="3429024"/>
          </a:xfrm>
          <a:prstGeom prst="rect">
            <a:avLst/>
          </a:prstGeom>
          <a:noFill/>
        </p:spPr>
      </p:pic>
      <p:pic>
        <p:nvPicPr>
          <p:cNvPr id="7" name="Рисунок 6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157192"/>
            <a:ext cx="1357650" cy="13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Выводы: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79296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indent="-449263" algn="just">
              <a:buFont typeface="Wingdings" pitchFamily="2" charset="2"/>
              <a:buChar char="Ø"/>
              <a:tabLst>
                <a:tab pos="449263" algn="l"/>
              </a:tabLst>
            </a:pPr>
            <a:r>
              <a:rPr lang="ru-RU" sz="2000" dirty="0" smtClean="0">
                <a:solidFill>
                  <a:srgbClr val="580000"/>
                </a:solidFill>
              </a:rPr>
              <a:t>Обучающиеся 16-18 лет имеют недостаточную установку на ЗОЖ, что свидетельствует о необходимости адекватной системы гигиенического обучения и воспитания по формированию ЗОЖ.</a:t>
            </a:r>
          </a:p>
          <a:p>
            <a:pPr marL="546100" indent="-449263" algn="just">
              <a:buFont typeface="Wingdings" pitchFamily="2" charset="2"/>
              <a:buChar char="Ø"/>
              <a:tabLst>
                <a:tab pos="449263" algn="l"/>
              </a:tabLst>
            </a:pPr>
            <a:r>
              <a:rPr lang="ru-RU" sz="2000" dirty="0" smtClean="0">
                <a:solidFill>
                  <a:srgbClr val="580000"/>
                </a:solidFill>
              </a:rPr>
              <a:t>Обучающиеся 16-18 лет имеют высокий процент вредных привычек, при этом низкий процент подростков имеет элементарные гигиенические навыки и невысок процент знающих о профилактике ЗППП, в т.ч. ВИЧ, рациональным питанием. Рост числа детей с избыточным весом и ожирением.</a:t>
            </a:r>
          </a:p>
          <a:p>
            <a:pPr marL="546100" indent="-449263" algn="just">
              <a:buFont typeface="Wingdings" pitchFamily="2" charset="2"/>
              <a:buChar char="Ø"/>
              <a:tabLst>
                <a:tab pos="449263" algn="l"/>
              </a:tabLst>
            </a:pPr>
            <a:r>
              <a:rPr lang="ru-RU" sz="2000" dirty="0" smtClean="0">
                <a:solidFill>
                  <a:srgbClr val="580000"/>
                </a:solidFill>
              </a:rPr>
              <a:t>Факторы, обусловленные образом жизни являются управляемыми, в связи с чем возрастает актуальность обучения   навыкам сохранения и укрепления своего здоровья, формирования ЗОЖ не только обучающихся, но и членов их семей.</a:t>
            </a:r>
          </a:p>
          <a:p>
            <a:pPr marL="546100" indent="-449263" algn="just">
              <a:buFont typeface="Wingdings" pitchFamily="2" charset="2"/>
              <a:buChar char="Ø"/>
              <a:tabLst>
                <a:tab pos="449263" algn="l"/>
              </a:tabLst>
            </a:pPr>
            <a:r>
              <a:rPr lang="ru-RU" sz="2000" dirty="0" smtClean="0">
                <a:solidFill>
                  <a:srgbClr val="580000"/>
                </a:solidFill>
              </a:rPr>
              <a:t>В образовательных организациях возможна реализация мероприятий по формированию ЗОЖ  обучающихся как на индивидуальном, так и на групповом уровне.</a:t>
            </a:r>
          </a:p>
          <a:p>
            <a:pPr algn="just"/>
            <a:endParaRPr lang="ru-RU" sz="2800" b="1" dirty="0">
              <a:solidFill>
                <a:srgbClr val="580000"/>
              </a:solidFill>
            </a:endParaRPr>
          </a:p>
        </p:txBody>
      </p:sp>
      <p:pic>
        <p:nvPicPr>
          <p:cNvPr id="4" name="Рисунок 3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589240"/>
            <a:ext cx="1285642" cy="126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580000"/>
                </a:solidFill>
              </a:rPr>
              <a:t>система оказания профилактической медицинской помощи </a:t>
            </a:r>
            <a:r>
              <a:rPr lang="ru-RU" dirty="0" smtClean="0">
                <a:solidFill>
                  <a:srgbClr val="580000"/>
                </a:solidFill>
              </a:rPr>
              <a:t/>
            </a:r>
            <a:br>
              <a:rPr lang="ru-RU" dirty="0" smtClean="0">
                <a:solidFill>
                  <a:srgbClr val="58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534988" algn="just">
              <a:buFontTx/>
              <a:buNone/>
            </a:pPr>
            <a:r>
              <a:rPr lang="ru-RU" b="1" dirty="0" smtClean="0">
                <a:solidFill>
                  <a:srgbClr val="003300"/>
                </a:solidFill>
              </a:rPr>
              <a:t>Система оказания профилактической медицинской помощи  в поликлинике включает:</a:t>
            </a:r>
          </a:p>
          <a:p>
            <a:pPr marL="0" indent="534988" algn="just"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Информирование населения  по ЗОЖ (формирование ЗОЖ)</a:t>
            </a:r>
          </a:p>
          <a:p>
            <a:pPr marL="0" indent="534988" algn="just"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Раннее выявление факторов риска и заболеваний, ПМСП-  диспансеризация хронических больных, профилактические медицинские осмотры.</a:t>
            </a:r>
          </a:p>
          <a:p>
            <a:pPr marL="0" indent="534988" algn="just"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В структуре:</a:t>
            </a:r>
          </a:p>
          <a:p>
            <a:pPr marL="0" indent="534988"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Врач по гигиене детей и подростков  в отделение организации медицинской помощи детям в  образовательных учреждениях (в соответствии с приказом МЗ РФ № 822-н от 05.11.2013).</a:t>
            </a:r>
          </a:p>
          <a:p>
            <a:pPr marL="0" indent="534988"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Кабинет здорового ребенка.</a:t>
            </a:r>
          </a:p>
          <a:p>
            <a:pPr marL="0" indent="534988"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Планирование, анализ, координация.</a:t>
            </a:r>
          </a:p>
          <a:p>
            <a:pPr marL="0" indent="534988"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</a:rPr>
              <a:t>Взаимодействие с образовательными организациями, СМИ, общественными организациями, Центром здоровья.</a:t>
            </a:r>
          </a:p>
          <a:p>
            <a:pPr marL="0" indent="534988" algn="just">
              <a:buFontTx/>
              <a:buNone/>
            </a:pPr>
            <a:r>
              <a:rPr lang="ru-RU" b="1" dirty="0" smtClean="0">
                <a:solidFill>
                  <a:srgbClr val="003300"/>
                </a:solidFill>
              </a:rPr>
              <a:t>Профилактическая медицинская помощь эффективна по индикаторным показателям.</a:t>
            </a:r>
          </a:p>
        </p:txBody>
      </p:sp>
      <p:pic>
        <p:nvPicPr>
          <p:cNvPr id="4" name="Рисунок 3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589240"/>
            <a:ext cx="1285642" cy="126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580000"/>
                </a:solidFill>
              </a:rPr>
              <a:t>индикаторные показатели поликлиники </a:t>
            </a:r>
            <a:r>
              <a:rPr lang="ru-RU" dirty="0" smtClean="0">
                <a:solidFill>
                  <a:srgbClr val="580000"/>
                </a:solidFill>
              </a:rPr>
              <a:t/>
            </a:r>
            <a:br>
              <a:rPr lang="ru-RU" dirty="0" smtClean="0">
                <a:solidFill>
                  <a:srgbClr val="58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449263" algn="just">
              <a:buFontTx/>
              <a:buNone/>
              <a:defRPr/>
            </a:pPr>
            <a:r>
              <a:rPr lang="ru-RU" dirty="0" smtClean="0">
                <a:solidFill>
                  <a:srgbClr val="003300"/>
                </a:solidFill>
              </a:rPr>
              <a:t>В соответствии с Программой развития здравоохранения в РК в поликлинике выполнены целевые показатели:</a:t>
            </a:r>
          </a:p>
          <a:p>
            <a:pPr marL="0" indent="449263" algn="just">
              <a:buFontTx/>
              <a:buNone/>
              <a:defRPr/>
            </a:pPr>
            <a:endParaRPr lang="ru-RU" dirty="0" smtClean="0">
              <a:solidFill>
                <a:srgbClr val="003300"/>
              </a:solidFill>
            </a:endParaRPr>
          </a:p>
          <a:p>
            <a:pPr marL="449263" indent="-449263" algn="just">
              <a:defRPr/>
            </a:pPr>
            <a:r>
              <a:rPr lang="ru-RU" dirty="0" smtClean="0">
                <a:solidFill>
                  <a:srgbClr val="003300"/>
                </a:solidFill>
              </a:rPr>
              <a:t>младенческая смертность (на 1000 родившихся живыми) – нет в 2014 г. и за 6 мес. 2015 г.;</a:t>
            </a:r>
          </a:p>
          <a:p>
            <a:pPr marL="449263" indent="-449263" algn="just">
              <a:defRPr/>
            </a:pPr>
            <a:r>
              <a:rPr lang="ru-RU" dirty="0" smtClean="0">
                <a:solidFill>
                  <a:srgbClr val="003300"/>
                </a:solidFill>
              </a:rPr>
              <a:t>охват новорожденных детей </a:t>
            </a:r>
            <a:r>
              <a:rPr lang="ru-RU" dirty="0" err="1" smtClean="0">
                <a:solidFill>
                  <a:srgbClr val="003300"/>
                </a:solidFill>
              </a:rPr>
              <a:t>неонатальным</a:t>
            </a:r>
            <a:r>
              <a:rPr lang="ru-RU" dirty="0" smtClean="0">
                <a:solidFill>
                  <a:srgbClr val="003300"/>
                </a:solidFill>
              </a:rPr>
              <a:t> скринингом (доля обследованных от числа подлежащих) (в процентах) - 100%;</a:t>
            </a:r>
          </a:p>
          <a:p>
            <a:pPr marL="449263" indent="-449263" algn="just">
              <a:defRPr/>
            </a:pPr>
            <a:r>
              <a:rPr lang="ru-RU" dirty="0" smtClean="0">
                <a:solidFill>
                  <a:srgbClr val="003300"/>
                </a:solidFill>
              </a:rPr>
              <a:t>охват детей первого года жизни </a:t>
            </a:r>
            <a:r>
              <a:rPr lang="ru-RU" dirty="0" err="1" smtClean="0">
                <a:solidFill>
                  <a:srgbClr val="003300"/>
                </a:solidFill>
              </a:rPr>
              <a:t>аудиологическим</a:t>
            </a:r>
            <a:r>
              <a:rPr lang="ru-RU" dirty="0" smtClean="0">
                <a:solidFill>
                  <a:srgbClr val="003300"/>
                </a:solidFill>
              </a:rPr>
              <a:t> скринингом (доля обследованных от числа подлежащих) (в процентах)- 100%;</a:t>
            </a:r>
          </a:p>
          <a:p>
            <a:pPr marL="449263" indent="-449263" algn="just">
              <a:defRPr/>
            </a:pPr>
            <a:r>
              <a:rPr lang="ru-RU" dirty="0" smtClean="0">
                <a:solidFill>
                  <a:srgbClr val="003300"/>
                </a:solidFill>
              </a:rPr>
              <a:t>Подростковая смертность с 15-17 лет – нет с 2011-2014 г.г.; </a:t>
            </a:r>
          </a:p>
          <a:p>
            <a:pPr marL="449263" indent="-449263" algn="just">
              <a:defRPr/>
            </a:pPr>
            <a:r>
              <a:rPr lang="ru-RU" dirty="0" smtClean="0">
                <a:solidFill>
                  <a:srgbClr val="003300"/>
                </a:solidFill>
              </a:rPr>
              <a:t>Процент посещений в поликлинику с профилактической целью- 46%;</a:t>
            </a:r>
          </a:p>
          <a:p>
            <a:endParaRPr lang="ru-RU" dirty="0"/>
          </a:p>
        </p:txBody>
      </p:sp>
      <p:pic>
        <p:nvPicPr>
          <p:cNvPr id="4" name="Рисунок 3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589240"/>
            <a:ext cx="1285642" cy="126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580000"/>
                </a:solidFill>
              </a:rPr>
              <a:t>индикаторные показатели поликлиники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003300"/>
                </a:solidFill>
              </a:rPr>
              <a:t>доля детей первого года жизни, осмотренных врачами-специалистами в декретированные сроки (доля от числа подлежащих обследованию в декретированные сроки) - 99,5%;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смертность детей от 0 до 17 лет снизилась в 10 раз в 2014 г.-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3300"/>
                </a:solidFill>
              </a:rPr>
              <a:t>       7 на 100 000 детей соответствующего возраста (1чел.); за 6м. 2015 г.-7 на 100 000 (1 чел.).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Нет суицидов с 2011г.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доля детей 1 и 2 групп здоровья, обучающихся в общеобразовательных учреждениях (в процентах) - 92%;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охват диспансеризацией детей-сирот и детей, оставшихся без попечения родителей (доля обследованных от числа подлежащих) (в процентах)  -100%;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охват  медицинскими осмотрами профилактическими, (доля обследованных от числа подлежащих) (в процентах) -98%;</a:t>
            </a:r>
          </a:p>
          <a:p>
            <a:pPr algn="just"/>
            <a:endParaRPr lang="ru-RU" dirty="0" smtClean="0">
              <a:solidFill>
                <a:srgbClr val="0033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877272"/>
            <a:ext cx="118762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 </a:t>
            </a:r>
            <a:r>
              <a:rPr lang="ru-RU" sz="3600" dirty="0" smtClean="0">
                <a:solidFill>
                  <a:srgbClr val="580000"/>
                </a:solidFill>
              </a:rPr>
              <a:t>по подпрограмме «Формирование ЗОЖ» </a:t>
            </a:r>
            <a:r>
              <a:rPr lang="ru-RU" dirty="0" smtClean="0">
                <a:solidFill>
                  <a:srgbClr val="580000"/>
                </a:solidFill>
              </a:rPr>
              <a:t/>
            </a:r>
            <a:br>
              <a:rPr lang="ru-RU" dirty="0" smtClean="0">
                <a:solidFill>
                  <a:srgbClr val="58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FontTx/>
              <a:buNone/>
            </a:pPr>
            <a:r>
              <a:rPr lang="ru-RU" b="1" dirty="0" smtClean="0"/>
              <a:t>По Подпрограмме 4 «Формирование здорового образа жизни»</a:t>
            </a:r>
            <a:r>
              <a:rPr lang="ru-RU" dirty="0" smtClean="0"/>
              <a:t>:</a:t>
            </a:r>
          </a:p>
          <a:p>
            <a:pPr algn="ctr">
              <a:buFontTx/>
              <a:buNone/>
            </a:pPr>
            <a:endParaRPr lang="ru-RU" dirty="0" smtClean="0"/>
          </a:p>
          <a:p>
            <a:pPr algn="just"/>
            <a:r>
              <a:rPr lang="ru-RU" dirty="0" smtClean="0"/>
              <a:t> Формирование мотивации отказа населения Республики Коми от вредных привычек (алкоголизм, </a:t>
            </a:r>
            <a:r>
              <a:rPr lang="ru-RU" dirty="0" err="1" smtClean="0"/>
              <a:t>табакокурение</a:t>
            </a:r>
            <a:r>
              <a:rPr lang="ru-RU" dirty="0" smtClean="0"/>
              <a:t> и наркомания):</a:t>
            </a:r>
          </a:p>
          <a:p>
            <a:pPr algn="just"/>
            <a:r>
              <a:rPr lang="ru-RU" dirty="0" smtClean="0"/>
              <a:t>Проведен анализ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ЗОЖ у обучающихся  ПОО.</a:t>
            </a:r>
          </a:p>
          <a:p>
            <a:pPr algn="just"/>
            <a:r>
              <a:rPr lang="ru-RU" dirty="0" smtClean="0"/>
              <a:t>проведен  анализ распространенности  потребления табака среди подростков;</a:t>
            </a:r>
          </a:p>
          <a:p>
            <a:pPr algn="just"/>
            <a:r>
              <a:rPr lang="ru-RU" dirty="0" smtClean="0"/>
              <a:t>проводятся акции, работа с волонтерами, мониторинг, имеется  специалист, обученный консультированию  по отказу от курения;</a:t>
            </a:r>
          </a:p>
          <a:p>
            <a:pPr algn="just"/>
            <a:r>
              <a:rPr lang="ru-RU" dirty="0" smtClean="0"/>
              <a:t>охват детского населения профилактическими прививками в соответствии с Национальным календарем профилактических прививок - не ниже 96%;</a:t>
            </a:r>
          </a:p>
          <a:p>
            <a:endParaRPr lang="ru-RU" dirty="0"/>
          </a:p>
        </p:txBody>
      </p:sp>
      <p:pic>
        <p:nvPicPr>
          <p:cNvPr id="4" name="Рисунок 3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589240"/>
            <a:ext cx="1285642" cy="126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580000"/>
                </a:solidFill>
              </a:rPr>
              <a:t>по подпрограмме «Формирование ЗОЖ» </a:t>
            </a:r>
            <a:r>
              <a:rPr lang="ru-RU" dirty="0" smtClean="0">
                <a:solidFill>
                  <a:srgbClr val="580000"/>
                </a:solidFill>
              </a:rPr>
              <a:t/>
            </a:r>
            <a:br>
              <a:rPr lang="ru-RU" dirty="0" smtClean="0">
                <a:solidFill>
                  <a:srgbClr val="58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003300"/>
                </a:solidFill>
              </a:rPr>
              <a:t>доля детей с положительным статусом ВИЧ, рожденных матерями с ВИЧ-инфекцией, от общего числа детей, рожденных матерями с ВИЧ-инфекцией- нет  данной категории;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охват населения деятельностью Центров здоровья – </a:t>
            </a:r>
          </a:p>
          <a:p>
            <a:pPr algn="just">
              <a:buFontTx/>
              <a:buNone/>
            </a:pPr>
            <a:r>
              <a:rPr lang="ru-RU" b="1" dirty="0" smtClean="0">
                <a:solidFill>
                  <a:srgbClr val="003300"/>
                </a:solidFill>
              </a:rPr>
              <a:t>     </a:t>
            </a:r>
            <a:r>
              <a:rPr lang="ru-RU" dirty="0" smtClean="0">
                <a:solidFill>
                  <a:srgbClr val="003300"/>
                </a:solidFill>
              </a:rPr>
              <a:t>консультированы  человек  768 чел.;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доля лиц, страдающих ожирением –нет стабилизации показателя - рост на 15%.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рост  эффективности  диспансерного наблюдения в 1,6 раза.</a:t>
            </a:r>
          </a:p>
          <a:p>
            <a:pPr algn="just"/>
            <a:r>
              <a:rPr lang="ru-RU" dirty="0" smtClean="0">
                <a:solidFill>
                  <a:srgbClr val="003300"/>
                </a:solidFill>
              </a:rPr>
              <a:t>стабилизация уровня общей  заболеваемости с 0-17 лет  в течение 5 лет - 2681 на 1000.</a:t>
            </a:r>
          </a:p>
          <a:p>
            <a:endParaRPr lang="ru-RU" dirty="0"/>
          </a:p>
        </p:txBody>
      </p:sp>
      <p:pic>
        <p:nvPicPr>
          <p:cNvPr id="4" name="Рисунок 3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589239"/>
            <a:ext cx="1285642" cy="126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6429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Задачи: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71546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580000"/>
                </a:solidFill>
              </a:rPr>
              <a:t>Необходимость осуществления образовательными организациями гигиенического обучения и воспитания. Гигиеническое обучение складывается из учебной, </a:t>
            </a:r>
            <a:r>
              <a:rPr lang="ru-RU" sz="2000" dirty="0" err="1" smtClean="0">
                <a:solidFill>
                  <a:srgbClr val="580000"/>
                </a:solidFill>
              </a:rPr>
              <a:t>внеучебной</a:t>
            </a:r>
            <a:r>
              <a:rPr lang="ru-RU" sz="2000" dirty="0" smtClean="0">
                <a:solidFill>
                  <a:srgbClr val="580000"/>
                </a:solidFill>
              </a:rPr>
              <a:t> и внешкольной работы, осуществляемой педагогическим и медицинским персоналом. Учебная работа проводится в соответствии с образовательными стандартами, учебными программами, методическими рекомендациями. Проводится в виде отдельных уроков, как составная часть уроков, в рамках классных часов.  </a:t>
            </a:r>
            <a:r>
              <a:rPr lang="ru-RU" sz="2000" dirty="0" err="1" smtClean="0">
                <a:solidFill>
                  <a:srgbClr val="580000"/>
                </a:solidFill>
              </a:rPr>
              <a:t>Внеучебная</a:t>
            </a:r>
            <a:r>
              <a:rPr lang="ru-RU" sz="2000" dirty="0" smtClean="0">
                <a:solidFill>
                  <a:srgbClr val="580000"/>
                </a:solidFill>
              </a:rPr>
              <a:t> и внешкольная работа включает занятия на факультативах, кружках, индивидуальные консультации, беседы, лекции, тематические видеофильмы, общешкольные мероприятия, викторины, конкурсы и т. д. Эффективно обучение старшеклассников для работы среди сверстников и младших школьников, активное вовлечение родителей к проведению школьных мероприятий.</a:t>
            </a:r>
          </a:p>
          <a:p>
            <a:pPr algn="just"/>
            <a:r>
              <a:rPr lang="ru-RU" sz="2000" dirty="0" smtClean="0">
                <a:solidFill>
                  <a:srgbClr val="580000"/>
                </a:solidFill>
              </a:rPr>
              <a:t>	</a:t>
            </a:r>
            <a:endParaRPr lang="ru-RU" sz="2000" dirty="0">
              <a:solidFill>
                <a:srgbClr val="580000"/>
              </a:solidFill>
            </a:endParaRPr>
          </a:p>
        </p:txBody>
      </p:sp>
      <p:pic>
        <p:nvPicPr>
          <p:cNvPr id="4" name="Рисунок 3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373216"/>
            <a:ext cx="1285642" cy="114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215370" cy="55007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Имеют ночной сон 8 часов(%)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443" y="4828443"/>
            <a:ext cx="2029557" cy="20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5661248"/>
            <a:ext cx="480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n-US" dirty="0" smtClean="0">
                <a:solidFill>
                  <a:srgbClr val="580000"/>
                </a:solidFill>
              </a:rPr>
              <a:t>8-</a:t>
            </a:r>
            <a:r>
              <a:rPr lang="ru-RU" dirty="0" smtClean="0">
                <a:solidFill>
                  <a:srgbClr val="580000"/>
                </a:solidFill>
              </a:rPr>
              <a:t>часовой ночной сон имеют 43% юношей в 16 лет со снижением к 18 годам до 25% и 18,5% девушек в 16 лет с ростом к 18 годам до 50%.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216398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ru-RU" sz="2000" dirty="0" smtClean="0">
                <a:solidFill>
                  <a:srgbClr val="580000"/>
                </a:solidFill>
              </a:rPr>
              <a:t>Гигиеническое воспитание родителей проводится в форме лекций, бесед на родительских собраниях, памяток. 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000" dirty="0" smtClean="0">
                <a:solidFill>
                  <a:srgbClr val="580000"/>
                </a:solidFill>
              </a:rPr>
              <a:t>Цикл лекций медицинского персонала для обучающихся и родителей проводится  в течение учебного года  медицинскими работниками, врачом по гигиене детей и подростков детских поликлиник  с учетом возраста по графику, согласованному с руководителями ОО. В ГБУЗ РК «СДП №2» имеется врач по гигиене детей и подростков в ООМП в ОУ впервые в РК, в соответствии с приказом МЗ РФ № 822-н от 05.11.13.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000" dirty="0" smtClean="0">
                <a:solidFill>
                  <a:srgbClr val="580000"/>
                </a:solidFill>
              </a:rPr>
              <a:t>Раннее выявление, коррекция и устранение негативных факторов риска здоровья проводится по результатам ежегодных профилактических медицинских осмотров в соответствии с приказом МЗ РФ № 1346-н. </a:t>
            </a:r>
          </a:p>
          <a:p>
            <a:pPr algn="just"/>
            <a:r>
              <a:rPr lang="ru-RU" sz="2000" dirty="0" smtClean="0">
                <a:solidFill>
                  <a:srgbClr val="580000"/>
                </a:solidFill>
              </a:rPr>
              <a:t>	</a:t>
            </a:r>
            <a:endParaRPr lang="ru-RU" sz="2000" dirty="0">
              <a:solidFill>
                <a:srgbClr val="580000"/>
              </a:solidFill>
            </a:endParaRPr>
          </a:p>
        </p:txBody>
      </p:sp>
      <p:pic>
        <p:nvPicPr>
          <p:cNvPr id="3" name="Рисунок 2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229200"/>
            <a:ext cx="1152128" cy="10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216398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ru-RU" sz="2000" dirty="0" smtClean="0">
                <a:solidFill>
                  <a:srgbClr val="580000"/>
                </a:solidFill>
              </a:rPr>
              <a:t>Взаимодействие образовательных организаций с центрами  здоровья в области консультативной деятельности: групповое и индивидуальное консультирование обучающихся  и их родителей по сохранению своего здоровья с учетом возрастных особенностей, консультирование учителей по педагогическому сопровождению детей группы риска по соматическому статусу, консультирование медицинских работников МО по вопросам профилактики и формирования ЗОЖ  обучающихся.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ru-RU" sz="2000" dirty="0" smtClean="0">
                <a:solidFill>
                  <a:srgbClr val="580000"/>
                </a:solidFill>
              </a:rPr>
              <a:t>Консультирование по отказу от курения. Отказ от курения педагогов, медработников, работников культуры</a:t>
            </a:r>
            <a:r>
              <a:rPr lang="ru-RU" sz="2000" smtClean="0">
                <a:solidFill>
                  <a:srgbClr val="580000"/>
                </a:solidFill>
              </a:rPr>
              <a:t>, спорта.</a:t>
            </a:r>
            <a:endParaRPr lang="ru-RU" sz="2000" dirty="0" smtClean="0">
              <a:solidFill>
                <a:srgbClr val="580000"/>
              </a:solidFill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ru-RU" sz="2000" dirty="0" smtClean="0">
                <a:solidFill>
                  <a:srgbClr val="580000"/>
                </a:solidFill>
              </a:rPr>
              <a:t>Оценка эффективности мероприятий по формированию ЗОЖ у обучающихся совместно образовательных организаций, медицинских организаций, центров здоровья с целью установления приоритетов в работе по формированию ЗОЖ в каждой образовательной организации.</a:t>
            </a:r>
          </a:p>
          <a:p>
            <a:pPr algn="just"/>
            <a:r>
              <a:rPr lang="ru-RU" sz="2000" b="1" dirty="0" smtClean="0">
                <a:solidFill>
                  <a:srgbClr val="580000"/>
                </a:solidFill>
              </a:rPr>
              <a:t>	</a:t>
            </a:r>
            <a:endParaRPr lang="ru-RU" sz="2000" dirty="0">
              <a:solidFill>
                <a:srgbClr val="580000"/>
              </a:solidFill>
            </a:endParaRPr>
          </a:p>
        </p:txBody>
      </p:sp>
      <p:pic>
        <p:nvPicPr>
          <p:cNvPr id="3" name="Рисунок 2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445224"/>
            <a:ext cx="1296144" cy="12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00042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580000"/>
                </a:solidFill>
              </a:rPr>
              <a:t>	</a:t>
            </a:r>
            <a:r>
              <a:rPr lang="ru-RU" sz="2800" b="1" dirty="0" smtClean="0">
                <a:solidFill>
                  <a:srgbClr val="580000"/>
                </a:solidFill>
              </a:rPr>
              <a:t>Эффективное образование обучающихся в области здорового образа жизни должно привести к переоценке жизненных ценностей, появлению необходимых навыков, изменению поведения и стиля жизни детей и подростков и снижению риска формирования заболеваний подрастающего поколения.</a:t>
            </a:r>
            <a:endParaRPr lang="ru-RU" sz="2000" dirty="0">
              <a:solidFill>
                <a:srgbClr val="580000"/>
              </a:solidFill>
            </a:endParaRPr>
          </a:p>
        </p:txBody>
      </p:sp>
      <p:pic>
        <p:nvPicPr>
          <p:cNvPr id="3" name="Рисунок 2" descr="http://static-1.rosminzdrav.ru/system/attachments/attaches/000/024/668/big/Screenshot_1.png?1427717920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869160"/>
            <a:ext cx="1357650" cy="12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251950" cy="520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805265"/>
            <a:ext cx="121363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215370" cy="55007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Имеют ночной сон 7 часов(%)</a:t>
            </a:r>
            <a:endParaRPr lang="ru-RU" dirty="0">
              <a:solidFill>
                <a:srgbClr val="58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443" y="4828443"/>
            <a:ext cx="2029557" cy="20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5517232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ru-RU" dirty="0" smtClean="0">
                <a:solidFill>
                  <a:srgbClr val="580000"/>
                </a:solidFill>
              </a:rPr>
              <a:t>      7-часовой ночной сон имеют 66,7% юношей в 16 лет со снижением к 18 годам до 40% и 48,6% девушек в 16 лет со снижением к 18 годам до 37,7%. </a:t>
            </a:r>
            <a:endParaRPr lang="ru-RU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215370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80000"/>
                </a:solidFill>
              </a:rPr>
              <a:t>Вывод</a:t>
            </a:r>
            <a:endParaRPr lang="ru-RU" dirty="0">
              <a:solidFill>
                <a:srgbClr val="58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580000"/>
                </a:solidFill>
              </a:rPr>
              <a:t>Соблюдение режима дня (сон, отдых)- низкий показатель, причем у девушек очень низкий. Формирование установки на 7-8 часовой сон к 18 годам низкое.</a:t>
            </a:r>
            <a:endParaRPr lang="ru-RU" sz="2800" dirty="0">
              <a:solidFill>
                <a:srgbClr val="580000"/>
              </a:solidFill>
            </a:endParaRPr>
          </a:p>
        </p:txBody>
      </p:sp>
      <p:pic>
        <p:nvPicPr>
          <p:cNvPr id="19458" name="Picture 2" descr="Sam's Club - Healthy Sl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86058"/>
            <a:ext cx="5167306" cy="3439488"/>
          </a:xfrm>
          <a:prstGeom prst="rect">
            <a:avLst/>
          </a:prstGeom>
          <a:noFill/>
        </p:spPr>
      </p:pic>
      <p:pic>
        <p:nvPicPr>
          <p:cNvPr id="7" name="Рисунок 6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443" y="4828443"/>
            <a:ext cx="2029557" cy="20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14818"/>
            <a:ext cx="7772400" cy="12858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A0000"/>
                </a:solidFill>
                <a:cs typeface="Times New Roman" pitchFamily="18" charset="0"/>
              </a:rPr>
              <a:t>ПИТАНИЕ</a:t>
            </a:r>
            <a:endParaRPr lang="ru-RU" sz="5400" dirty="0">
              <a:solidFill>
                <a:srgbClr val="8A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6829428" cy="1109658"/>
          </a:xfrm>
        </p:spPr>
        <p:txBody>
          <a:bodyPr>
            <a:noAutofit/>
          </a:bodyPr>
          <a:lstStyle/>
          <a:p>
            <a:pPr algn="l"/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по данным анкетирования </a:t>
            </a:r>
            <a:endParaRPr lang="ru-RU" sz="1900" dirty="0" smtClean="0">
              <a:solidFill>
                <a:srgbClr val="580000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в Государственном бюджетном учреждении здравоохранения Республики Коми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900" dirty="0" smtClean="0">
                <a:solidFill>
                  <a:srgbClr val="580000"/>
                </a:solidFill>
                <a:latin typeface="+mj-lt"/>
                <a:cs typeface="Times New Roman" pitchFamily="18" charset="0"/>
              </a:rPr>
              <a:t>Сыктывкарской детской поликлинике </a:t>
            </a:r>
            <a:r>
              <a:rPr lang="ru-RU" sz="1900" dirty="0">
                <a:solidFill>
                  <a:srgbClr val="580000"/>
                </a:solidFill>
                <a:latin typeface="+mj-lt"/>
                <a:cs typeface="Times New Roman" pitchFamily="18" charset="0"/>
              </a:rPr>
              <a:t>№2»</a:t>
            </a:r>
          </a:p>
        </p:txBody>
      </p:sp>
      <p:pic>
        <p:nvPicPr>
          <p:cNvPr id="54274" name="Picture 2" descr="&amp;Pcy;&amp;rcy;&amp;acy;&amp;vcy;&amp;icy;&amp;lcy;&amp;softcy;&amp;ncy;&amp;ocy;&amp;iecy; &amp;pcy;&amp;icy;&amp;tcy;&amp;acy;&amp;ncy;&amp;icy;&amp;iecy; &amp;dcy;&amp;lcy;&amp;yacy; &amp;pcy;&amp;ocy;&amp;dcy;&amp;rcy;&amp;ocy;&amp;scy;&amp;t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5929354" cy="3947257"/>
          </a:xfrm>
          <a:prstGeom prst="rect">
            <a:avLst/>
          </a:prstGeom>
          <a:noFill/>
        </p:spPr>
      </p:pic>
      <p:pic>
        <p:nvPicPr>
          <p:cNvPr id="5" name="Рисунок 4" descr="http://static-1.rosminzdrav.ru/system/attachments/attaches/000/024/668/big/Screenshot_1.png?142771792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443" y="4828443"/>
            <a:ext cx="2029557" cy="20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2713</Words>
  <Application>Microsoft Office PowerPoint</Application>
  <PresentationFormat>Экран (4:3)</PresentationFormat>
  <Paragraphs>225</Paragraphs>
  <Slides>63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Оценка сформированности здорового образа жизни обучающихся в  профессиональных образовательных организациях.  ЗАХАРОВА СВЕТЛАНА АЛЕКСАНДРОВНА, главный врач ГБУЗ РК «Сыктывкарская детская поликлиника  № 2»  </vt:lpstr>
      <vt:lpstr>Слайд 2</vt:lpstr>
      <vt:lpstr>Слайд 3</vt:lpstr>
      <vt:lpstr>РЕЖИМ ДНЯ</vt:lpstr>
      <vt:lpstr>Слайд 5</vt:lpstr>
      <vt:lpstr>Слайд 6</vt:lpstr>
      <vt:lpstr>Слайд 7</vt:lpstr>
      <vt:lpstr>Слайд 8</vt:lpstr>
      <vt:lpstr>ПИТАНИЕ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ЭЛЕМЕНТАРНЫЕ ГИГИЕНИЧЕСКИЕ НАВЫКИ</vt:lpstr>
      <vt:lpstr>Слайд 20</vt:lpstr>
      <vt:lpstr>Слайд 21</vt:lpstr>
      <vt:lpstr>Слайд 22</vt:lpstr>
      <vt:lpstr>Слайд 23</vt:lpstr>
      <vt:lpstr>СПОРТ</vt:lpstr>
      <vt:lpstr>Слайд 25</vt:lpstr>
      <vt:lpstr>Слайд 26</vt:lpstr>
      <vt:lpstr>Слайд 27</vt:lpstr>
      <vt:lpstr>ТРАВМАТИЗМ</vt:lpstr>
      <vt:lpstr>Слайд 29</vt:lpstr>
      <vt:lpstr>Слайд 30</vt:lpstr>
      <vt:lpstr>Слайд 31</vt:lpstr>
      <vt:lpstr>Слайд 32</vt:lpstr>
      <vt:lpstr>Слайд 33</vt:lpstr>
      <vt:lpstr>ЗАБОЛЕВАНИЯ, ПЕРЕДАЮЩИЕСЯ  ПОЛОВЫМ ПУТЕМ</vt:lpstr>
      <vt:lpstr>Слайд 35</vt:lpstr>
      <vt:lpstr>Слайд 36</vt:lpstr>
      <vt:lpstr>КУРЕНИЕ</vt:lpstr>
      <vt:lpstr>Слайд 38</vt:lpstr>
      <vt:lpstr>Слайд 39</vt:lpstr>
      <vt:lpstr>Слайд 40</vt:lpstr>
      <vt:lpstr>Слайд 41</vt:lpstr>
      <vt:lpstr>Слайд 42</vt:lpstr>
      <vt:lpstr>Данные исследования  смокилайзером  (с % карбоксигемоглобина) обучающихся в ПОО, 2015г.  (570 человек: юношей-360 чел, девушек-210 чел.) </vt:lpstr>
      <vt:lpstr>АЛКОГОЛЬ</vt:lpstr>
      <vt:lpstr>Слайд 45</vt:lpstr>
      <vt:lpstr>Слайд 46</vt:lpstr>
      <vt:lpstr>Слайд 47</vt:lpstr>
      <vt:lpstr>Слайд 48</vt:lpstr>
      <vt:lpstr>Слайд 49</vt:lpstr>
      <vt:lpstr>НАРКОТИКИ</vt:lpstr>
      <vt:lpstr>Слайд 51</vt:lpstr>
      <vt:lpstr>Слайд 52</vt:lpstr>
      <vt:lpstr>Слайд 53</vt:lpstr>
      <vt:lpstr>система оказания профилактической медицинской помощи  </vt:lpstr>
      <vt:lpstr>индикаторные показатели поликлиники  </vt:lpstr>
      <vt:lpstr>индикаторные показатели поликлиники</vt:lpstr>
      <vt:lpstr> по подпрограмме «Формирование ЗОЖ»  </vt:lpstr>
      <vt:lpstr>по подпрограмме «Формирование ЗОЖ»  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209</cp:lastModifiedBy>
  <cp:revision>339</cp:revision>
  <dcterms:created xsi:type="dcterms:W3CDTF">2014-09-01T05:43:34Z</dcterms:created>
  <dcterms:modified xsi:type="dcterms:W3CDTF">2016-01-30T09:24:47Z</dcterms:modified>
</cp:coreProperties>
</file>