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8034E78-7F5D-4C2E-B375-FC64B27BC917}" styleName="Темный стиль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11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B5C3E-C439-46FA-9B47-F4F852825D0F}" type="datetimeFigureOut">
              <a:rPr lang="ru-RU" smtClean="0"/>
              <a:pPr/>
              <a:t>01.02.2016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99B4F-5482-4407-8DCE-58658DE1CE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B5C3E-C439-46FA-9B47-F4F852825D0F}" type="datetimeFigureOut">
              <a:rPr lang="ru-RU" smtClean="0"/>
              <a:pPr/>
              <a:t>01.02.2016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99B4F-5482-4407-8DCE-58658DE1CE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B5C3E-C439-46FA-9B47-F4F852825D0F}" type="datetimeFigureOut">
              <a:rPr lang="ru-RU" smtClean="0"/>
              <a:pPr/>
              <a:t>01.02.2016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99B4F-5482-4407-8DCE-58658DE1CE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B5C3E-C439-46FA-9B47-F4F852825D0F}" type="datetimeFigureOut">
              <a:rPr lang="ru-RU" smtClean="0"/>
              <a:pPr/>
              <a:t>01.02.2016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99B4F-5482-4407-8DCE-58658DE1CE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B5C3E-C439-46FA-9B47-F4F852825D0F}" type="datetimeFigureOut">
              <a:rPr lang="ru-RU" smtClean="0"/>
              <a:pPr/>
              <a:t>01.02.2016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99B4F-5482-4407-8DCE-58658DE1CE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B5C3E-C439-46FA-9B47-F4F852825D0F}" type="datetimeFigureOut">
              <a:rPr lang="ru-RU" smtClean="0"/>
              <a:pPr/>
              <a:t>01.02.2016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99B4F-5482-4407-8DCE-58658DE1CE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B5C3E-C439-46FA-9B47-F4F852825D0F}" type="datetimeFigureOut">
              <a:rPr lang="ru-RU" smtClean="0"/>
              <a:pPr/>
              <a:t>01.02.2016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99B4F-5482-4407-8DCE-58658DE1CE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B5C3E-C439-46FA-9B47-F4F852825D0F}" type="datetimeFigureOut">
              <a:rPr lang="ru-RU" smtClean="0"/>
              <a:pPr/>
              <a:t>01.02.2016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99B4F-5482-4407-8DCE-58658DE1CE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B5C3E-C439-46FA-9B47-F4F852825D0F}" type="datetimeFigureOut">
              <a:rPr lang="ru-RU" smtClean="0"/>
              <a:pPr/>
              <a:t>01.02.2016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99B4F-5482-4407-8DCE-58658DE1CE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B5C3E-C439-46FA-9B47-F4F852825D0F}" type="datetimeFigureOut">
              <a:rPr lang="ru-RU" smtClean="0"/>
              <a:pPr/>
              <a:t>01.02.2016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99B4F-5482-4407-8DCE-58658DE1CE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B5C3E-C439-46FA-9B47-F4F852825D0F}" type="datetimeFigureOut">
              <a:rPr lang="ru-RU" smtClean="0"/>
              <a:pPr/>
              <a:t>01.02.2016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ED99B4F-5482-4407-8DCE-58658DE1CE2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49B5C3E-C439-46FA-9B47-F4F852825D0F}" type="datetimeFigureOut">
              <a:rPr lang="ru-RU" smtClean="0"/>
              <a:pPr/>
              <a:t>01.02.2016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ED99B4F-5482-4407-8DCE-58658DE1CE22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ransition>
    <p:wedge/>
  </p:transition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znaina5.ru/" TargetMode="Externa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04665"/>
            <a:ext cx="7990656" cy="936103"/>
          </a:xfr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algn="l"/>
            <a:r>
              <a:rPr lang="ru-RU" sz="2000" b="1" dirty="0" smtClean="0">
                <a:solidFill>
                  <a:srgbClr val="7030A0"/>
                </a:solidFill>
                <a:latin typeface="Monotype Corsiva" pitchFamily="66" charset="0"/>
              </a:rPr>
              <a:t>                Муниципальное казенное общеобразовательное учреждение средняя        </a:t>
            </a:r>
            <a:br>
              <a:rPr lang="ru-RU" sz="2000" b="1" dirty="0" smtClean="0">
                <a:solidFill>
                  <a:srgbClr val="7030A0"/>
                </a:solidFill>
                <a:latin typeface="Monotype Corsiva" pitchFamily="66" charset="0"/>
              </a:rPr>
            </a:br>
            <a:r>
              <a:rPr lang="ru-RU" sz="2000" dirty="0" smtClean="0">
                <a:solidFill>
                  <a:srgbClr val="7030A0"/>
                </a:solidFill>
                <a:latin typeface="Monotype Corsiva" pitchFamily="66" charset="0"/>
              </a:rPr>
              <a:t>                              </a:t>
            </a:r>
            <a:r>
              <a:rPr lang="ru-RU" sz="2000" b="1" dirty="0" smtClean="0">
                <a:solidFill>
                  <a:srgbClr val="7030A0"/>
                </a:solidFill>
                <a:latin typeface="Monotype Corsiva" pitchFamily="66" charset="0"/>
              </a:rPr>
              <a:t>общеобразовательная школа №2 г.Тайшета</a:t>
            </a:r>
            <a:endParaRPr lang="ru-RU" sz="2000" b="1" dirty="0">
              <a:solidFill>
                <a:srgbClr val="7030A0"/>
              </a:solidFill>
              <a:latin typeface="Monotype Corsiva" pitchFamily="6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1556792"/>
            <a:ext cx="7848872" cy="4608512"/>
          </a:xfrm>
          <a:solidFill>
            <a:schemeClr val="accent1">
              <a:lumMod val="20000"/>
              <a:lumOff val="80000"/>
            </a:schemeClr>
          </a:solidFill>
          <a:ln>
            <a:noFill/>
            <a:prstDash val="sysDash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/>
          </a:bodyPr>
          <a:lstStyle/>
          <a:p>
            <a:r>
              <a:rPr lang="ru-RU" sz="2400" b="1" i="1" dirty="0" smtClean="0">
                <a:solidFill>
                  <a:schemeClr val="tx1"/>
                </a:solidFill>
                <a:latin typeface="Monotype Corsiva" pitchFamily="66" charset="0"/>
              </a:rPr>
              <a:t>                                         </a:t>
            </a:r>
            <a:r>
              <a:rPr lang="ru-RU" sz="2400" b="1" i="1" dirty="0" smtClean="0">
                <a:solidFill>
                  <a:schemeClr val="bg1"/>
                </a:solidFill>
                <a:latin typeface="Monotype Corsiva" pitchFamily="66" charset="0"/>
              </a:rPr>
              <a:t>Величко Ксения Александровна</a:t>
            </a:r>
          </a:p>
          <a:p>
            <a:endParaRPr lang="ru-RU" sz="1800" b="1" i="1" dirty="0">
              <a:latin typeface="Monotype Corsiva" pitchFamily="66" charset="0"/>
            </a:endParaRPr>
          </a:p>
          <a:p>
            <a:endParaRPr lang="ru-RU" sz="1800" b="1" i="1" dirty="0" smtClean="0">
              <a:latin typeface="Monotype Corsiva" pitchFamily="66" charset="0"/>
            </a:endParaRPr>
          </a:p>
          <a:p>
            <a:endParaRPr lang="ru-RU" sz="1800" b="1" i="1" dirty="0">
              <a:latin typeface="Monotype Corsiva" pitchFamily="66" charset="0"/>
            </a:endParaRPr>
          </a:p>
          <a:p>
            <a:pPr algn="l"/>
            <a:endParaRPr lang="ru-RU" sz="2400" b="1" i="1" dirty="0" smtClean="0">
              <a:solidFill>
                <a:schemeClr val="tx1"/>
              </a:solidFill>
              <a:latin typeface="Monotype Corsiva" pitchFamily="66" charset="0"/>
            </a:endParaRPr>
          </a:p>
          <a:p>
            <a:pPr algn="l"/>
            <a:r>
              <a:rPr lang="ru-RU" b="1" i="1" dirty="0" smtClean="0">
                <a:solidFill>
                  <a:schemeClr val="bg1"/>
                </a:solidFill>
                <a:latin typeface="Monotype Corsiva" pitchFamily="66" charset="0"/>
              </a:rPr>
              <a:t>«Методический семинар»</a:t>
            </a:r>
            <a:endParaRPr lang="ru-RU" b="1" i="1" dirty="0">
              <a:solidFill>
                <a:schemeClr val="bg1"/>
              </a:solidFill>
              <a:latin typeface="Monotype Corsiva" pitchFamily="66" charset="0"/>
            </a:endParaRPr>
          </a:p>
        </p:txBody>
      </p:sp>
      <p:pic>
        <p:nvPicPr>
          <p:cNvPr id="4" name="Рисунок 3" descr="Копия velichk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12160" y="2276872"/>
            <a:ext cx="1944216" cy="2448272"/>
          </a:xfrm>
          <a:prstGeom prst="rect">
            <a:avLst/>
          </a:prstGeom>
          <a:ln>
            <a:solidFill>
              <a:srgbClr val="7030A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  <a:outerShdw blurRad="50800" dist="38100" dir="8100000" algn="tr" rotWithShape="0">
              <a:prstClr val="black">
                <a:alpha val="40000"/>
              </a:prstClr>
            </a:outerShdw>
          </a:effectLst>
        </p:spPr>
      </p:pic>
      <p:pic>
        <p:nvPicPr>
          <p:cNvPr id="5" name="Рисунок 4" descr="31_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27584" y="4077072"/>
            <a:ext cx="3816424" cy="1927096"/>
          </a:xfrm>
          <a:prstGeom prst="rect">
            <a:avLst/>
          </a:prstGeom>
          <a:ln>
            <a:solidFill>
              <a:srgbClr val="7030A0"/>
            </a:solidFill>
          </a:ln>
          <a:effectLst>
            <a:glow rad="139700">
              <a:schemeClr val="accent6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  <p:transition advTm="7000"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18658"/>
          </a:xfr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  <a:prstDash val="sysDash"/>
          </a:ln>
          <a:effectLst>
            <a:glow rad="139700">
              <a:schemeClr val="accent3">
                <a:satMod val="175000"/>
                <a:alpha val="40000"/>
              </a:schemeClr>
            </a:glow>
          </a:effectLst>
        </p:spPr>
        <p:txBody>
          <a:bodyPr>
            <a:normAutofit fontScale="90000"/>
          </a:bodyPr>
          <a:lstStyle/>
          <a:p>
            <a:pPr algn="l"/>
            <a:r>
              <a:rPr lang="ru-RU" sz="2700" dirty="0" smtClean="0">
                <a:solidFill>
                  <a:schemeClr val="tx1"/>
                </a:solidFill>
                <a:latin typeface="Monotype Corsiva" pitchFamily="66" charset="0"/>
              </a:rPr>
              <a:t>                                                </a:t>
            </a:r>
            <a:r>
              <a:rPr lang="ru-RU" sz="2700" b="1" i="1" dirty="0" smtClean="0">
                <a:solidFill>
                  <a:schemeClr val="tx1"/>
                </a:solidFill>
                <a:latin typeface="Monotype Corsiva" pitchFamily="66" charset="0"/>
              </a:rPr>
              <a:t>Опыт работы</a:t>
            </a:r>
            <a:r>
              <a:rPr lang="ru-RU" sz="1600" dirty="0" smtClean="0">
                <a:solidFill>
                  <a:schemeClr val="tx1"/>
                </a:solidFill>
                <a:latin typeface="Monotype Corsiva" pitchFamily="66" charset="0"/>
              </a:rPr>
              <a:t/>
            </a:r>
            <a:br>
              <a:rPr lang="ru-RU" sz="1600" dirty="0" smtClean="0">
                <a:solidFill>
                  <a:schemeClr val="tx1"/>
                </a:solidFill>
                <a:latin typeface="Monotype Corsiva" pitchFamily="66" charset="0"/>
              </a:rPr>
            </a:br>
            <a:r>
              <a:rPr lang="ru-RU" sz="2000" b="1" i="1" u="sng" dirty="0" smtClean="0">
                <a:solidFill>
                  <a:schemeClr val="tx1"/>
                </a:solidFill>
                <a:latin typeface="Monotype Corsiva" pitchFamily="66" charset="0"/>
              </a:rPr>
              <a:t>Выступления на ШМО:</a:t>
            </a:r>
            <a:r>
              <a:rPr lang="ru-RU" sz="2000" dirty="0" smtClean="0">
                <a:solidFill>
                  <a:schemeClr val="tx1"/>
                </a:solidFill>
                <a:latin typeface="Monotype Corsiva" pitchFamily="66" charset="0"/>
              </a:rPr>
              <a:t/>
            </a:r>
            <a:br>
              <a:rPr lang="ru-RU" sz="2000" dirty="0" smtClean="0">
                <a:solidFill>
                  <a:schemeClr val="tx1"/>
                </a:solidFill>
                <a:latin typeface="Monotype Corsiva" pitchFamily="66" charset="0"/>
              </a:rPr>
            </a:br>
            <a:r>
              <a:rPr lang="ru-RU" sz="2000" b="1" i="1" dirty="0" smtClean="0">
                <a:solidFill>
                  <a:schemeClr val="tx1"/>
                </a:solidFill>
                <a:latin typeface="Monotype Corsiva" pitchFamily="66" charset="0"/>
              </a:rPr>
              <a:t>2010г – </a:t>
            </a:r>
            <a:r>
              <a:rPr lang="ru-RU" sz="2000" dirty="0" smtClean="0">
                <a:solidFill>
                  <a:schemeClr val="tx1"/>
                </a:solidFill>
                <a:latin typeface="Monotype Corsiva" pitchFamily="66" charset="0"/>
              </a:rPr>
              <a:t>«Определение способностей у обучающихся по истории»;</a:t>
            </a:r>
            <a:br>
              <a:rPr lang="ru-RU" sz="2000" dirty="0" smtClean="0">
                <a:solidFill>
                  <a:schemeClr val="tx1"/>
                </a:solidFill>
                <a:latin typeface="Monotype Corsiva" pitchFamily="66" charset="0"/>
              </a:rPr>
            </a:br>
            <a:r>
              <a:rPr lang="ru-RU" sz="2000" b="1" dirty="0" smtClean="0">
                <a:solidFill>
                  <a:schemeClr val="tx1"/>
                </a:solidFill>
                <a:latin typeface="Monotype Corsiva" pitchFamily="66" charset="0"/>
              </a:rPr>
              <a:t>2010г – </a:t>
            </a:r>
            <a:r>
              <a:rPr lang="ru-RU" sz="2000" dirty="0" smtClean="0">
                <a:solidFill>
                  <a:schemeClr val="tx1"/>
                </a:solidFill>
                <a:latin typeface="Monotype Corsiva" pitchFamily="66" charset="0"/>
              </a:rPr>
              <a:t>«Формирование ключевых компетенций учащихся на уроках истории и обществознания;</a:t>
            </a:r>
            <a:br>
              <a:rPr lang="ru-RU" sz="2000" dirty="0" smtClean="0">
                <a:solidFill>
                  <a:schemeClr val="tx1"/>
                </a:solidFill>
                <a:latin typeface="Monotype Corsiva" pitchFamily="66" charset="0"/>
              </a:rPr>
            </a:br>
            <a:r>
              <a:rPr lang="ru-RU" sz="2000" b="1" dirty="0" smtClean="0">
                <a:solidFill>
                  <a:schemeClr val="tx1"/>
                </a:solidFill>
                <a:latin typeface="Monotype Corsiva" pitchFamily="66" charset="0"/>
              </a:rPr>
              <a:t>2014г – </a:t>
            </a:r>
            <a:r>
              <a:rPr lang="ru-RU" sz="2000" dirty="0" smtClean="0">
                <a:solidFill>
                  <a:schemeClr val="tx1"/>
                </a:solidFill>
                <a:latin typeface="Monotype Corsiva" pitchFamily="66" charset="0"/>
              </a:rPr>
              <a:t>Педагогический совет «Образовательная система «Школа 2100». Предмет история, Мастер –класс;</a:t>
            </a:r>
            <a:br>
              <a:rPr lang="ru-RU" sz="2000" dirty="0" smtClean="0">
                <a:solidFill>
                  <a:schemeClr val="tx1"/>
                </a:solidFill>
                <a:latin typeface="Monotype Corsiva" pitchFamily="66" charset="0"/>
              </a:rPr>
            </a:br>
            <a:r>
              <a:rPr lang="ru-RU" sz="2000" b="1" dirty="0" smtClean="0">
                <a:solidFill>
                  <a:schemeClr val="tx1"/>
                </a:solidFill>
                <a:latin typeface="Monotype Corsiva" pitchFamily="66" charset="0"/>
              </a:rPr>
              <a:t>2014г – </a:t>
            </a:r>
            <a:r>
              <a:rPr lang="ru-RU" sz="2000" dirty="0" smtClean="0">
                <a:solidFill>
                  <a:schemeClr val="tx1"/>
                </a:solidFill>
                <a:latin typeface="Monotype Corsiva" pitchFamily="66" charset="0"/>
              </a:rPr>
              <a:t>Педагогический совет «Мастер-класс» в номинации «Использование оборудования кабинетов на уроках и внеурочной деятельности» по теме «Работа с анимированной картой на уроках истории как средство развития компетенций учащихся».</a:t>
            </a:r>
            <a:br>
              <a:rPr lang="ru-RU" sz="2000" dirty="0" smtClean="0">
                <a:solidFill>
                  <a:schemeClr val="tx1"/>
                </a:solidFill>
                <a:latin typeface="Monotype Corsiva" pitchFamily="66" charset="0"/>
              </a:rPr>
            </a:br>
            <a:r>
              <a:rPr lang="ru-RU" sz="2000" b="1" dirty="0" smtClean="0">
                <a:solidFill>
                  <a:schemeClr val="tx1"/>
                </a:solidFill>
                <a:latin typeface="Monotype Corsiva" pitchFamily="66" charset="0"/>
              </a:rPr>
              <a:t>2014г – </a:t>
            </a:r>
            <a:r>
              <a:rPr lang="ru-RU" sz="2000" dirty="0" smtClean="0">
                <a:solidFill>
                  <a:schemeClr val="tx1"/>
                </a:solidFill>
                <a:latin typeface="Monotype Corsiva" pitchFamily="66" charset="0"/>
              </a:rPr>
              <a:t>участие в рамках районного образовательного форума педагогов </a:t>
            </a:r>
            <a:r>
              <a:rPr lang="ru-RU" sz="2000" dirty="0" err="1" smtClean="0">
                <a:solidFill>
                  <a:schemeClr val="tx1"/>
                </a:solidFill>
                <a:latin typeface="Monotype Corsiva" pitchFamily="66" charset="0"/>
              </a:rPr>
              <a:t>Тайшетского</a:t>
            </a:r>
            <a:r>
              <a:rPr lang="ru-RU" sz="2000" dirty="0" smtClean="0">
                <a:solidFill>
                  <a:schemeClr val="tx1"/>
                </a:solidFill>
                <a:latin typeface="Monotype Corsiva" pitchFamily="66" charset="0"/>
              </a:rPr>
              <a:t> района в районном конкурсе «Мастер-класс» в номинации «Использование оборудования кабинетов на уроках и внеурочной деятельности» по теме «Работа с анимированной картой на уроках истории как средство развития компетенций учащихся» - 3 место, почётная грамота, приказ № 742 от 23.12.2014г.</a:t>
            </a:r>
            <a:br>
              <a:rPr lang="ru-RU" sz="2000" dirty="0" smtClean="0">
                <a:solidFill>
                  <a:schemeClr val="tx1"/>
                </a:solidFill>
                <a:latin typeface="Monotype Corsiva" pitchFamily="66" charset="0"/>
              </a:rPr>
            </a:br>
            <a:r>
              <a:rPr lang="ru-RU" sz="2000" b="1" dirty="0" smtClean="0">
                <a:solidFill>
                  <a:schemeClr val="tx1"/>
                </a:solidFill>
                <a:latin typeface="Monotype Corsiva" pitchFamily="66" charset="0"/>
              </a:rPr>
              <a:t>2015г – </a:t>
            </a:r>
            <a:r>
              <a:rPr lang="ru-RU" sz="2000" dirty="0" smtClean="0">
                <a:solidFill>
                  <a:schemeClr val="tx1"/>
                </a:solidFill>
                <a:latin typeface="Monotype Corsiva" pitchFamily="66" charset="0"/>
              </a:rPr>
              <a:t>«Опыт работы с анимированными картами на уроках истории в </a:t>
            </a:r>
            <a:r>
              <a:rPr lang="ru-RU" sz="2000" dirty="0" smtClean="0">
                <a:solidFill>
                  <a:schemeClr val="tx1"/>
                </a:solidFill>
                <a:latin typeface="Monotype Corsiva" pitchFamily="66" charset="0"/>
              </a:rPr>
              <a:t>5 </a:t>
            </a:r>
            <a:r>
              <a:rPr lang="ru-RU" sz="2000" dirty="0" smtClean="0">
                <a:solidFill>
                  <a:schemeClr val="tx1"/>
                </a:solidFill>
                <a:latin typeface="Monotype Corsiva" pitchFamily="66" charset="0"/>
              </a:rPr>
              <a:t>классе» Мастер-класс: «Город Афины: Керамик, Агора, Акрополь» Урок истории в 5 классе; «Обобщение опыта работы по теме: Особенности индивидуального подхода в обучении истории и обществознания».</a:t>
            </a:r>
            <a:r>
              <a:rPr lang="ru-RU" sz="2000" dirty="0" smtClean="0">
                <a:latin typeface="Monotype Corsiva" pitchFamily="66" charset="0"/>
              </a:rPr>
              <a:t/>
            </a:r>
            <a:br>
              <a:rPr lang="ru-RU" sz="2000" dirty="0" smtClean="0">
                <a:latin typeface="Monotype Corsiva" pitchFamily="66" charset="0"/>
              </a:rPr>
            </a:br>
            <a:endParaRPr lang="ru-RU" sz="2000" dirty="0">
              <a:latin typeface="Monotype Corsiva" pitchFamily="66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229600" cy="6120680"/>
          </a:xfr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  <a:prstDash val="sysDash"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ru-RU" sz="2000" b="1" i="1" dirty="0" smtClean="0">
                <a:solidFill>
                  <a:schemeClr val="tx1"/>
                </a:solidFill>
                <a:latin typeface="Monotype Corsiva" pitchFamily="66" charset="0"/>
              </a:rPr>
              <a:t>                                                        Мои публикации</a:t>
            </a:r>
            <a:br>
              <a:rPr lang="ru-RU" sz="2000" b="1" i="1" dirty="0" smtClean="0">
                <a:solidFill>
                  <a:schemeClr val="tx1"/>
                </a:solidFill>
                <a:latin typeface="Monotype Corsiva" pitchFamily="66" charset="0"/>
              </a:rPr>
            </a:br>
            <a:r>
              <a:rPr lang="ru-RU" sz="2000" b="1" i="1" dirty="0" smtClean="0">
                <a:solidFill>
                  <a:schemeClr val="tx1"/>
                </a:solidFill>
                <a:latin typeface="Monotype Corsiva" pitchFamily="66" charset="0"/>
              </a:rPr>
              <a:t/>
            </a:r>
            <a:br>
              <a:rPr lang="ru-RU" sz="2000" b="1" i="1" dirty="0" smtClean="0">
                <a:solidFill>
                  <a:schemeClr val="tx1"/>
                </a:solidFill>
                <a:latin typeface="Monotype Corsiva" pitchFamily="66" charset="0"/>
              </a:rPr>
            </a:br>
            <a:r>
              <a:rPr lang="ru-RU" sz="1800" b="1" i="1" dirty="0" smtClean="0">
                <a:solidFill>
                  <a:schemeClr val="tx1"/>
                </a:solidFill>
                <a:latin typeface="Monotype Corsiva" pitchFamily="66" charset="0"/>
              </a:rPr>
              <a:t>2014-2015гг – </a:t>
            </a:r>
            <a:r>
              <a:rPr lang="ru-RU" sz="1800" dirty="0" smtClean="0">
                <a:solidFill>
                  <a:schemeClr val="tx1"/>
                </a:solidFill>
                <a:latin typeface="Monotype Corsiva" pitchFamily="66" charset="0"/>
              </a:rPr>
              <a:t>Мастер – класс «Педагогические жемчужины».</a:t>
            </a:r>
            <a:br>
              <a:rPr lang="ru-RU" sz="1800" dirty="0" smtClean="0">
                <a:solidFill>
                  <a:schemeClr val="tx1"/>
                </a:solidFill>
                <a:latin typeface="Monotype Corsiva" pitchFamily="66" charset="0"/>
              </a:rPr>
            </a:br>
            <a:r>
              <a:rPr lang="ru-RU" sz="1800" dirty="0" smtClean="0">
                <a:solidFill>
                  <a:schemeClr val="tx1"/>
                </a:solidFill>
                <a:latin typeface="Monotype Corsiva" pitchFamily="66" charset="0"/>
              </a:rPr>
              <a:t/>
            </a:r>
            <a:br>
              <a:rPr lang="ru-RU" sz="1800" dirty="0" smtClean="0">
                <a:solidFill>
                  <a:schemeClr val="tx1"/>
                </a:solidFill>
                <a:latin typeface="Monotype Corsiva" pitchFamily="66" charset="0"/>
              </a:rPr>
            </a:br>
            <a:r>
              <a:rPr lang="ru-RU" sz="1800" dirty="0" smtClean="0">
                <a:solidFill>
                  <a:schemeClr val="tx1"/>
                </a:solidFill>
                <a:latin typeface="Monotype Corsiva" pitchFamily="66" charset="0"/>
              </a:rPr>
              <a:t>Ассоциация знатоков общественных наук «Энциклопедист» </a:t>
            </a:r>
            <a:r>
              <a:rPr lang="en-US" sz="1800" dirty="0" smtClean="0">
                <a:solidFill>
                  <a:srgbClr val="002060"/>
                </a:solidFill>
                <a:latin typeface="Monotype Corsiva" pitchFamily="66" charset="0"/>
                <a:hlinkClick r:id="rId2"/>
              </a:rPr>
              <a:t>http://znaina5.ru</a:t>
            </a:r>
            <a:r>
              <a:rPr lang="en-US" sz="1800" dirty="0" smtClean="0">
                <a:solidFill>
                  <a:srgbClr val="002060"/>
                </a:solidFill>
                <a:latin typeface="Monotype Corsiva" pitchFamily="66" charset="0"/>
              </a:rPr>
              <a:t>. </a:t>
            </a:r>
            <a:r>
              <a:rPr lang="ru-RU" sz="1800" dirty="0" smtClean="0">
                <a:solidFill>
                  <a:schemeClr val="tx1"/>
                </a:solidFill>
                <a:latin typeface="Monotype Corsiva" pitchFamily="66" charset="0"/>
              </a:rPr>
              <a:t>Методическая разработка урока истории для 7 класса «</a:t>
            </a:r>
            <a:r>
              <a:rPr lang="en-US" sz="1800" dirty="0" smtClean="0">
                <a:solidFill>
                  <a:schemeClr val="tx1"/>
                </a:solidFill>
                <a:latin typeface="Monotype Corsiva" pitchFamily="66" charset="0"/>
              </a:rPr>
              <a:t> </a:t>
            </a:r>
            <a:r>
              <a:rPr lang="ru-RU" sz="1800" dirty="0" smtClean="0">
                <a:solidFill>
                  <a:schemeClr val="tx1"/>
                </a:solidFill>
                <a:latin typeface="Monotype Corsiva" pitchFamily="66" charset="0"/>
              </a:rPr>
              <a:t>Реформация – новое отношение к Богу», свидетельство серия АР №02024;</a:t>
            </a:r>
            <a:br>
              <a:rPr lang="ru-RU" sz="1800" dirty="0" smtClean="0">
                <a:solidFill>
                  <a:schemeClr val="tx1"/>
                </a:solidFill>
                <a:latin typeface="Monotype Corsiva" pitchFamily="66" charset="0"/>
              </a:rPr>
            </a:br>
            <a:r>
              <a:rPr lang="ru-RU" sz="1800" dirty="0" smtClean="0">
                <a:solidFill>
                  <a:schemeClr val="tx1"/>
                </a:solidFill>
                <a:latin typeface="Monotype Corsiva" pitchFamily="66" charset="0"/>
              </a:rPr>
              <a:t/>
            </a:r>
            <a:br>
              <a:rPr lang="ru-RU" sz="1800" dirty="0" smtClean="0">
                <a:solidFill>
                  <a:schemeClr val="tx1"/>
                </a:solidFill>
                <a:latin typeface="Monotype Corsiva" pitchFamily="66" charset="0"/>
              </a:rPr>
            </a:br>
            <a:r>
              <a:rPr lang="ru-RU" sz="1800" b="1" i="1" dirty="0" smtClean="0">
                <a:solidFill>
                  <a:schemeClr val="tx1"/>
                </a:solidFill>
                <a:latin typeface="Monotype Corsiva" pitchFamily="66" charset="0"/>
              </a:rPr>
              <a:t>2014-2015гг. - </a:t>
            </a:r>
            <a:r>
              <a:rPr lang="ru-RU" sz="1800" dirty="0" smtClean="0">
                <a:solidFill>
                  <a:schemeClr val="tx1"/>
                </a:solidFill>
                <a:latin typeface="Monotype Corsiva" pitchFamily="66" charset="0"/>
              </a:rPr>
              <a:t>Мастер-класс «Педагогические жемчужины».</a:t>
            </a:r>
            <a:br>
              <a:rPr lang="ru-RU" sz="1800" dirty="0" smtClean="0">
                <a:solidFill>
                  <a:schemeClr val="tx1"/>
                </a:solidFill>
                <a:latin typeface="Monotype Corsiva" pitchFamily="66" charset="0"/>
              </a:rPr>
            </a:br>
            <a:r>
              <a:rPr lang="ru-RU" sz="1800" dirty="0" smtClean="0">
                <a:solidFill>
                  <a:schemeClr val="tx1"/>
                </a:solidFill>
                <a:latin typeface="Monotype Corsiva" pitchFamily="66" charset="0"/>
              </a:rPr>
              <a:t/>
            </a:r>
            <a:br>
              <a:rPr lang="ru-RU" sz="1800" dirty="0" smtClean="0">
                <a:solidFill>
                  <a:schemeClr val="tx1"/>
                </a:solidFill>
                <a:latin typeface="Monotype Corsiva" pitchFamily="66" charset="0"/>
              </a:rPr>
            </a:br>
            <a:r>
              <a:rPr lang="ru-RU" sz="1800" dirty="0" smtClean="0">
                <a:solidFill>
                  <a:schemeClr val="tx1"/>
                </a:solidFill>
                <a:latin typeface="Monotype Corsiva" pitchFamily="66" charset="0"/>
              </a:rPr>
              <a:t>Ассоциация знатоков  общественных наук «Энциклопедист»</a:t>
            </a:r>
            <a:br>
              <a:rPr lang="ru-RU" sz="1800" dirty="0" smtClean="0">
                <a:solidFill>
                  <a:schemeClr val="tx1"/>
                </a:solidFill>
                <a:latin typeface="Monotype Corsiva" pitchFamily="66" charset="0"/>
              </a:rPr>
            </a:br>
            <a:r>
              <a:rPr lang="ru-RU" sz="1800" dirty="0" smtClean="0">
                <a:solidFill>
                  <a:schemeClr val="tx1"/>
                </a:solidFill>
                <a:latin typeface="Monotype Corsiva" pitchFamily="66" charset="0"/>
              </a:rPr>
              <a:t> </a:t>
            </a:r>
            <a:r>
              <a:rPr lang="en-US" sz="1800" dirty="0" smtClean="0">
                <a:solidFill>
                  <a:schemeClr val="tx1"/>
                </a:solidFill>
                <a:latin typeface="Monotype Corsiva" pitchFamily="66" charset="0"/>
                <a:hlinkClick r:id="rId2"/>
              </a:rPr>
              <a:t>http://znaina5.ru</a:t>
            </a:r>
            <a:r>
              <a:rPr lang="en-US" sz="1800" dirty="0" smtClean="0">
                <a:solidFill>
                  <a:schemeClr val="tx1"/>
                </a:solidFill>
                <a:latin typeface="Monotype Corsiva" pitchFamily="66" charset="0"/>
              </a:rPr>
              <a:t>.</a:t>
            </a:r>
            <a:r>
              <a:rPr lang="ru-RU" sz="1800" dirty="0" smtClean="0">
                <a:solidFill>
                  <a:schemeClr val="tx1"/>
                </a:solidFill>
                <a:latin typeface="Monotype Corsiva" pitchFamily="66" charset="0"/>
              </a:rPr>
              <a:t> Презентация к уроку истории для 8 класса «Россия на рубеже  </a:t>
            </a:r>
            <a:r>
              <a:rPr lang="en-US" sz="1800" dirty="0" smtClean="0">
                <a:solidFill>
                  <a:schemeClr val="tx1"/>
                </a:solidFill>
                <a:latin typeface="Monotype Corsiva" pitchFamily="66" charset="0"/>
              </a:rPr>
              <a:t>XV</a:t>
            </a:r>
            <a:r>
              <a:rPr lang="ru-RU" sz="1800" dirty="0" smtClean="0">
                <a:solidFill>
                  <a:schemeClr val="tx1"/>
                </a:solidFill>
                <a:latin typeface="Monotype Corsiva" pitchFamily="66" charset="0"/>
              </a:rPr>
              <a:t>ІІІ- </a:t>
            </a:r>
            <a:r>
              <a:rPr lang="en-US" sz="1800" dirty="0" smtClean="0">
                <a:solidFill>
                  <a:schemeClr val="tx1"/>
                </a:solidFill>
                <a:latin typeface="Monotype Corsiva" pitchFamily="66" charset="0"/>
              </a:rPr>
              <a:t>X</a:t>
            </a:r>
            <a:r>
              <a:rPr lang="ru-RU" sz="1800" dirty="0" smtClean="0">
                <a:solidFill>
                  <a:schemeClr val="tx1"/>
                </a:solidFill>
                <a:latin typeface="Monotype Corsiva" pitchFamily="66" charset="0"/>
              </a:rPr>
              <a:t>І</a:t>
            </a:r>
            <a:r>
              <a:rPr lang="en-US" sz="1800" dirty="0" smtClean="0">
                <a:solidFill>
                  <a:schemeClr val="tx1"/>
                </a:solidFill>
                <a:latin typeface="Monotype Corsiva" pitchFamily="66" charset="0"/>
              </a:rPr>
              <a:t>X</a:t>
            </a:r>
            <a:r>
              <a:rPr lang="ru-RU" sz="1800" dirty="0" smtClean="0">
                <a:solidFill>
                  <a:schemeClr val="tx1"/>
                </a:solidFill>
                <a:latin typeface="Monotype Corsiva" pitchFamily="66" charset="0"/>
              </a:rPr>
              <a:t> веков», свидетельство серия АР №02043.</a:t>
            </a:r>
            <a:br>
              <a:rPr lang="ru-RU" sz="1800" dirty="0" smtClean="0">
                <a:solidFill>
                  <a:schemeClr val="tx1"/>
                </a:solidFill>
                <a:latin typeface="Monotype Corsiva" pitchFamily="66" charset="0"/>
              </a:rPr>
            </a:br>
            <a:r>
              <a:rPr lang="ru-RU" sz="1800" dirty="0" smtClean="0">
                <a:solidFill>
                  <a:schemeClr val="tx1"/>
                </a:solidFill>
                <a:latin typeface="Monotype Corsiva" pitchFamily="66" charset="0"/>
              </a:rPr>
              <a:t/>
            </a:r>
            <a:br>
              <a:rPr lang="ru-RU" sz="1800" dirty="0" smtClean="0">
                <a:solidFill>
                  <a:schemeClr val="tx1"/>
                </a:solidFill>
                <a:latin typeface="Monotype Corsiva" pitchFamily="66" charset="0"/>
              </a:rPr>
            </a:br>
            <a:r>
              <a:rPr lang="ru-RU" sz="1800" dirty="0" smtClean="0">
                <a:solidFill>
                  <a:schemeClr val="tx1"/>
                </a:solidFill>
                <a:latin typeface="Monotype Corsiva" pitchFamily="66" charset="0"/>
              </a:rPr>
              <a:t>Персональный сайт:</a:t>
            </a:r>
            <a:r>
              <a:rPr lang="en-US" sz="1800" dirty="0" smtClean="0">
                <a:solidFill>
                  <a:schemeClr val="tx1"/>
                </a:solidFill>
                <a:latin typeface="Monotype Corsiva" pitchFamily="66" charset="0"/>
              </a:rPr>
              <a:t>http://nsportal.ru/velichko – </a:t>
            </a:r>
            <a:r>
              <a:rPr lang="en-US" sz="1800" dirty="0" err="1" smtClean="0">
                <a:solidFill>
                  <a:schemeClr val="tx1"/>
                </a:solidFill>
                <a:latin typeface="Monotype Corsiva" pitchFamily="66" charset="0"/>
              </a:rPr>
              <a:t>kseniya</a:t>
            </a:r>
            <a:r>
              <a:rPr lang="en-US" sz="1800" dirty="0" smtClean="0">
                <a:solidFill>
                  <a:schemeClr val="tx1"/>
                </a:solidFill>
                <a:latin typeface="Monotype Corsiva" pitchFamily="66" charset="0"/>
              </a:rPr>
              <a:t> – </a:t>
            </a:r>
            <a:r>
              <a:rPr lang="en-US" sz="1800" dirty="0" err="1" smtClean="0">
                <a:solidFill>
                  <a:schemeClr val="tx1"/>
                </a:solidFill>
                <a:latin typeface="Monotype Corsiva" pitchFamily="66" charset="0"/>
              </a:rPr>
              <a:t>alexsandrovna</a:t>
            </a:r>
            <a:r>
              <a:rPr lang="en-US" sz="1800" dirty="0" smtClean="0">
                <a:solidFill>
                  <a:schemeClr val="tx1"/>
                </a:solidFill>
                <a:latin typeface="Monotype Corsiva" pitchFamily="66" charset="0"/>
              </a:rPr>
              <a:t>.</a:t>
            </a:r>
            <a:r>
              <a:rPr lang="ru-RU" sz="1800" dirty="0" smtClean="0">
                <a:solidFill>
                  <a:schemeClr val="tx1"/>
                </a:solidFill>
                <a:latin typeface="Monotype Corsiva" pitchFamily="66" charset="0"/>
              </a:rPr>
              <a:t>   </a:t>
            </a:r>
            <a:br>
              <a:rPr lang="ru-RU" sz="1800" dirty="0" smtClean="0">
                <a:solidFill>
                  <a:schemeClr val="tx1"/>
                </a:solidFill>
                <a:latin typeface="Monotype Corsiva" pitchFamily="66" charset="0"/>
              </a:rPr>
            </a:br>
            <a:r>
              <a:rPr lang="ru-RU" sz="1800" dirty="0" smtClean="0">
                <a:solidFill>
                  <a:schemeClr val="tx1"/>
                </a:solidFill>
                <a:latin typeface="Monotype Corsiva" pitchFamily="66" charset="0"/>
              </a:rPr>
              <a:t/>
            </a:r>
            <a:br>
              <a:rPr lang="ru-RU" sz="1800" dirty="0" smtClean="0">
                <a:solidFill>
                  <a:schemeClr val="tx1"/>
                </a:solidFill>
                <a:latin typeface="Monotype Corsiva" pitchFamily="66" charset="0"/>
              </a:rPr>
            </a:br>
            <a:r>
              <a:rPr lang="en-US" sz="1800" dirty="0" smtClean="0">
                <a:latin typeface="Monotype Corsiva" pitchFamily="66" charset="0"/>
              </a:rPr>
              <a:t/>
            </a:r>
            <a:br>
              <a:rPr lang="en-US" sz="1800" dirty="0" smtClean="0">
                <a:latin typeface="Monotype Corsiva" pitchFamily="66" charset="0"/>
              </a:rPr>
            </a:br>
            <a:r>
              <a:rPr lang="ru-RU" sz="1800" dirty="0" smtClean="0">
                <a:solidFill>
                  <a:srgbClr val="C00000"/>
                </a:solidFill>
                <a:latin typeface="Monotype Corsiva" pitchFamily="66" charset="0"/>
              </a:rPr>
              <a:t>                                                           </a:t>
            </a:r>
            <a:r>
              <a:rPr lang="ru-RU" sz="2400" b="1" i="1" dirty="0" smtClean="0">
                <a:solidFill>
                  <a:srgbClr val="C00000"/>
                </a:solidFill>
                <a:latin typeface="Monotype Corsiva" pitchFamily="66" charset="0"/>
              </a:rPr>
              <a:t>Спасибо за внимание!      </a:t>
            </a:r>
            <a:endParaRPr lang="ru-RU" sz="2400" b="1" i="1" dirty="0">
              <a:solidFill>
                <a:srgbClr val="C0000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50706"/>
          </a:xfr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  <a:prstDash val="sysDash"/>
          </a:ln>
          <a:effectLst>
            <a:glow rad="139700">
              <a:schemeClr val="accent2">
                <a:satMod val="175000"/>
                <a:alpha val="40000"/>
              </a:schemeClr>
            </a:glow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algn="l"/>
            <a:r>
              <a:rPr lang="ru-RU" sz="2000" dirty="0" smtClean="0">
                <a:solidFill>
                  <a:schemeClr val="tx1"/>
                </a:solidFill>
                <a:latin typeface="Monotype Corsiva" pitchFamily="66" charset="0"/>
              </a:rPr>
              <a:t>В настоящее время имею первую квалификационную категорию, срок её действия 30.03.2015г – 30.03.2020г. Распоряжение министерства образования Иркутской области № 275- м </a:t>
            </a:r>
            <a:r>
              <a:rPr lang="ru-RU" sz="2000" dirty="0" err="1" smtClean="0">
                <a:solidFill>
                  <a:schemeClr val="tx1"/>
                </a:solidFill>
                <a:latin typeface="Monotype Corsiva" pitchFamily="66" charset="0"/>
              </a:rPr>
              <a:t>р</a:t>
            </a:r>
            <a:r>
              <a:rPr lang="ru-RU" sz="2000" dirty="0" smtClean="0">
                <a:solidFill>
                  <a:schemeClr val="tx1"/>
                </a:solidFill>
                <a:latin typeface="Monotype Corsiva" pitchFamily="66" charset="0"/>
              </a:rPr>
              <a:t> от 06.04.2015г, с 30.03.2015г. Приказ УО № от 15.04.2015г.</a:t>
            </a:r>
            <a:br>
              <a:rPr lang="ru-RU" sz="2000" dirty="0" smtClean="0">
                <a:solidFill>
                  <a:schemeClr val="tx1"/>
                </a:solidFill>
                <a:latin typeface="Monotype Corsiva" pitchFamily="66" charset="0"/>
              </a:rPr>
            </a:br>
            <a:r>
              <a:rPr lang="ru-RU" sz="2000" b="1" u="sng" dirty="0" smtClean="0">
                <a:solidFill>
                  <a:schemeClr val="tx1"/>
                </a:solidFill>
                <a:latin typeface="Monotype Corsiva" pitchFamily="66" charset="0"/>
              </a:rPr>
              <a:t>Сообщаю о себе следующие сведения:</a:t>
            </a:r>
            <a:r>
              <a:rPr lang="ru-RU" sz="2000" dirty="0" smtClean="0">
                <a:solidFill>
                  <a:schemeClr val="tx1"/>
                </a:solidFill>
                <a:latin typeface="Monotype Corsiva" pitchFamily="66" charset="0"/>
              </a:rPr>
              <a:t/>
            </a:r>
            <a:br>
              <a:rPr lang="ru-RU" sz="2000" dirty="0" smtClean="0">
                <a:solidFill>
                  <a:schemeClr val="tx1"/>
                </a:solidFill>
                <a:latin typeface="Monotype Corsiva" pitchFamily="66" charset="0"/>
              </a:rPr>
            </a:br>
            <a:r>
              <a:rPr lang="ru-RU" sz="2000" dirty="0" smtClean="0">
                <a:solidFill>
                  <a:schemeClr val="tx1"/>
                </a:solidFill>
                <a:latin typeface="Monotype Corsiva" pitchFamily="66" charset="0"/>
              </a:rPr>
              <a:t>1. Образование высшее, 2005 год, Братский  государственный университет, специальность история, квалификация учитель истории</a:t>
            </a:r>
            <a:br>
              <a:rPr lang="ru-RU" sz="2000" dirty="0" smtClean="0">
                <a:solidFill>
                  <a:schemeClr val="tx1"/>
                </a:solidFill>
                <a:latin typeface="Monotype Corsiva" pitchFamily="66" charset="0"/>
              </a:rPr>
            </a:br>
            <a:r>
              <a:rPr lang="ru-RU" sz="2000" dirty="0" smtClean="0">
                <a:solidFill>
                  <a:schemeClr val="tx1"/>
                </a:solidFill>
                <a:latin typeface="Monotype Corsiva" pitchFamily="66" charset="0"/>
              </a:rPr>
              <a:t>2. Стаж педагогической работы 10лет</a:t>
            </a:r>
            <a:br>
              <a:rPr lang="ru-RU" sz="2000" dirty="0" smtClean="0">
                <a:solidFill>
                  <a:schemeClr val="tx1"/>
                </a:solidFill>
                <a:latin typeface="Monotype Corsiva" pitchFamily="66" charset="0"/>
              </a:rPr>
            </a:br>
            <a:r>
              <a:rPr lang="ru-RU" sz="2000" dirty="0" smtClean="0">
                <a:solidFill>
                  <a:schemeClr val="tx1"/>
                </a:solidFill>
                <a:latin typeface="Monotype Corsiva" pitchFamily="66" charset="0"/>
              </a:rPr>
              <a:t>в данной должности 10 лет 8 месяцев</a:t>
            </a:r>
            <a:br>
              <a:rPr lang="ru-RU" sz="2000" dirty="0" smtClean="0">
                <a:solidFill>
                  <a:schemeClr val="tx1"/>
                </a:solidFill>
                <a:latin typeface="Monotype Corsiva" pitchFamily="66" charset="0"/>
              </a:rPr>
            </a:br>
            <a:r>
              <a:rPr lang="ru-RU" sz="2000" dirty="0" smtClean="0">
                <a:solidFill>
                  <a:schemeClr val="tx1"/>
                </a:solidFill>
                <a:latin typeface="Monotype Corsiva" pitchFamily="66" charset="0"/>
              </a:rPr>
              <a:t>в данной организации 9 лет 5 месяцев</a:t>
            </a:r>
            <a:br>
              <a:rPr lang="ru-RU" sz="2000" dirty="0" smtClean="0">
                <a:solidFill>
                  <a:schemeClr val="tx1"/>
                </a:solidFill>
                <a:latin typeface="Monotype Corsiva" pitchFamily="66" charset="0"/>
              </a:rPr>
            </a:br>
            <a:r>
              <a:rPr lang="ru-RU" sz="2000" u="sng" dirty="0" smtClean="0">
                <a:solidFill>
                  <a:schemeClr val="tx1"/>
                </a:solidFill>
                <a:latin typeface="Monotype Corsiva" pitchFamily="66" charset="0"/>
              </a:rPr>
              <a:t>3. Прошла курсы повышения квалификации:</a:t>
            </a:r>
            <a:r>
              <a:rPr lang="ru-RU" sz="2000" dirty="0" smtClean="0">
                <a:solidFill>
                  <a:schemeClr val="tx1"/>
                </a:solidFill>
                <a:latin typeface="Monotype Corsiva" pitchFamily="66" charset="0"/>
              </a:rPr>
              <a:t/>
            </a:r>
            <a:br>
              <a:rPr lang="ru-RU" sz="2000" dirty="0" smtClean="0">
                <a:solidFill>
                  <a:schemeClr val="tx1"/>
                </a:solidFill>
                <a:latin typeface="Monotype Corsiva" pitchFamily="66" charset="0"/>
              </a:rPr>
            </a:br>
            <a:r>
              <a:rPr lang="ru-RU" sz="2000" dirty="0" smtClean="0">
                <a:solidFill>
                  <a:schemeClr val="tx1"/>
                </a:solidFill>
                <a:latin typeface="Monotype Corsiva" pitchFamily="66" charset="0"/>
              </a:rPr>
              <a:t>- 2014год Свидетельство № 0094, ННОУ «Центр ИВТ» «Современные информационные компьютерные технологии в образовательном процессе» (144 часа)</a:t>
            </a:r>
            <a:br>
              <a:rPr lang="ru-RU" sz="2000" dirty="0" smtClean="0">
                <a:solidFill>
                  <a:schemeClr val="tx1"/>
                </a:solidFill>
                <a:latin typeface="Monotype Corsiva" pitchFamily="66" charset="0"/>
              </a:rPr>
            </a:br>
            <a:r>
              <a:rPr lang="ru-RU" sz="2000" dirty="0" smtClean="0">
                <a:solidFill>
                  <a:schemeClr val="tx1"/>
                </a:solidFill>
                <a:latin typeface="Monotype Corsiva" pitchFamily="66" charset="0"/>
              </a:rPr>
              <a:t>- 2015 год Удостоверение ПК № 00861103, НОУ ВПО «САПЭУ» Центр дополнительного образования по  дополнительной профессиональной программе «Педагогическая деятельность в условиях реализации ФГОС. </a:t>
            </a:r>
            <a:br>
              <a:rPr lang="ru-RU" sz="2000" dirty="0" smtClean="0">
                <a:solidFill>
                  <a:schemeClr val="tx1"/>
                </a:solidFill>
                <a:latin typeface="Monotype Corsiva" pitchFamily="66" charset="0"/>
              </a:rPr>
            </a:br>
            <a:r>
              <a:rPr lang="ru-RU" sz="2000" dirty="0" smtClean="0">
                <a:solidFill>
                  <a:schemeClr val="tx1"/>
                </a:solidFill>
                <a:latin typeface="Monotype Corsiva" pitchFamily="66" charset="0"/>
              </a:rPr>
              <a:t>Формирование познавательно-творческой, исследовательской, коммуникативной, рефлексивной и личностной  компетенции педагога» (72 час).</a:t>
            </a:r>
            <a:r>
              <a:rPr lang="ru-RU" sz="2000" dirty="0" smtClean="0">
                <a:latin typeface="Monotype Corsiva" pitchFamily="66" charset="0"/>
              </a:rPr>
              <a:t/>
            </a:r>
            <a:br>
              <a:rPr lang="ru-RU" sz="2000" dirty="0" smtClean="0">
                <a:latin typeface="Monotype Corsiva" pitchFamily="66" charset="0"/>
              </a:rPr>
            </a:br>
            <a:r>
              <a:rPr lang="ru-RU" sz="1800" dirty="0" smtClean="0">
                <a:latin typeface="Monotype Corsiva" pitchFamily="66" charset="0"/>
              </a:rPr>
              <a:t/>
            </a:r>
            <a:br>
              <a:rPr lang="ru-RU" sz="1800" dirty="0" smtClean="0">
                <a:latin typeface="Monotype Corsiva" pitchFamily="66" charset="0"/>
              </a:rPr>
            </a:br>
            <a:endParaRPr lang="ru-RU" sz="1800" dirty="0">
              <a:latin typeface="Monotype Corsiva" pitchFamily="66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404664"/>
            <a:ext cx="8280920" cy="2736304"/>
          </a:xfrm>
          <a:solidFill>
            <a:schemeClr val="accent1">
              <a:lumMod val="40000"/>
              <a:lumOff val="60000"/>
            </a:schemeClr>
          </a:solidFill>
          <a:ln>
            <a:solidFill>
              <a:srgbClr val="002060"/>
            </a:solidFill>
            <a:prstDash val="sysDash"/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txBody>
          <a:bodyPr>
            <a:normAutofit fontScale="90000"/>
          </a:bodyPr>
          <a:lstStyle/>
          <a:p>
            <a:pPr algn="l"/>
            <a:r>
              <a:rPr lang="ru-RU" sz="2700" dirty="0" smtClean="0">
                <a:solidFill>
                  <a:schemeClr val="tx1"/>
                </a:solidFill>
                <a:latin typeface="Monotype Corsiva" pitchFamily="66" charset="0"/>
              </a:rPr>
              <a:t>Имею положительную динамику результатов освоения образовательных программ обучающимися:</a:t>
            </a:r>
            <a:br>
              <a:rPr lang="ru-RU" sz="2700" dirty="0" smtClean="0">
                <a:solidFill>
                  <a:schemeClr val="tx1"/>
                </a:solidFill>
                <a:latin typeface="Monotype Corsiva" pitchFamily="66" charset="0"/>
              </a:rPr>
            </a:br>
            <a:r>
              <a:rPr lang="ru-RU" sz="2700" dirty="0" smtClean="0">
                <a:solidFill>
                  <a:schemeClr val="tx1"/>
                </a:solidFill>
                <a:latin typeface="Monotype Corsiva" pitchFamily="66" charset="0"/>
              </a:rPr>
              <a:t/>
            </a:r>
            <a:br>
              <a:rPr lang="ru-RU" sz="2700" dirty="0" smtClean="0">
                <a:solidFill>
                  <a:schemeClr val="tx1"/>
                </a:solidFill>
                <a:latin typeface="Monotype Corsiva" pitchFamily="66" charset="0"/>
              </a:rPr>
            </a:br>
            <a:r>
              <a:rPr lang="ru-RU" sz="1800" dirty="0" smtClean="0">
                <a:solidFill>
                  <a:schemeClr val="tx1"/>
                </a:solidFill>
                <a:latin typeface="Monotype Corsiva" pitchFamily="66" charset="0"/>
              </a:rPr>
              <a:t/>
            </a:r>
            <a:br>
              <a:rPr lang="ru-RU" sz="1800" dirty="0" smtClean="0">
                <a:solidFill>
                  <a:schemeClr val="tx1"/>
                </a:solidFill>
                <a:latin typeface="Monotype Corsiva" pitchFamily="66" charset="0"/>
              </a:rPr>
            </a:br>
            <a:r>
              <a:rPr lang="ru-RU" sz="1800" dirty="0" smtClean="0">
                <a:solidFill>
                  <a:schemeClr val="tx1"/>
                </a:solidFill>
                <a:latin typeface="Monotype Corsiva" pitchFamily="66" charset="0"/>
              </a:rPr>
              <a:t> </a:t>
            </a:r>
            <a:r>
              <a:rPr lang="ru-RU" sz="3200" b="1" u="sng" dirty="0" smtClean="0">
                <a:solidFill>
                  <a:schemeClr val="tx1"/>
                </a:solidFill>
                <a:latin typeface="Monotype Corsiva" pitchFamily="66" charset="0"/>
              </a:rPr>
              <a:t>История</a:t>
            </a:r>
            <a:br>
              <a:rPr lang="ru-RU" sz="3200" b="1" u="sng" dirty="0" smtClean="0">
                <a:solidFill>
                  <a:schemeClr val="tx1"/>
                </a:solidFill>
                <a:latin typeface="Monotype Corsiva" pitchFamily="66" charset="0"/>
              </a:rPr>
            </a:br>
            <a:r>
              <a:rPr lang="ru-RU" sz="3200" b="1" u="sng" dirty="0" smtClean="0">
                <a:solidFill>
                  <a:schemeClr val="tx1"/>
                </a:solidFill>
                <a:latin typeface="Monotype Corsiva" pitchFamily="66" charset="0"/>
              </a:rPr>
              <a:t/>
            </a:r>
            <a:br>
              <a:rPr lang="ru-RU" sz="3200" b="1" u="sng" dirty="0" smtClean="0">
                <a:solidFill>
                  <a:schemeClr val="tx1"/>
                </a:solidFill>
                <a:latin typeface="Monotype Corsiva" pitchFamily="66" charset="0"/>
              </a:rPr>
            </a:br>
            <a:endParaRPr lang="ru-RU" sz="3200" b="1" u="sng" dirty="0">
              <a:solidFill>
                <a:schemeClr val="tx1"/>
              </a:solidFill>
              <a:latin typeface="Monotype Corsiva" pitchFamily="66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323530" y="3356994"/>
          <a:ext cx="8280916" cy="2664294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1612212"/>
                <a:gridCol w="1319084"/>
                <a:gridCol w="1341821"/>
                <a:gridCol w="1335933"/>
                <a:gridCol w="1335933"/>
                <a:gridCol w="1335933"/>
              </a:tblGrid>
              <a:tr h="542045"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Monotype Corsiva" pitchFamily="66" charset="0"/>
                        </a:rPr>
                        <a:t>2009/2010</a:t>
                      </a:r>
                      <a:endParaRPr lang="ru-RU" sz="1400" dirty="0">
                        <a:solidFill>
                          <a:schemeClr val="tx1"/>
                        </a:solidFill>
                        <a:latin typeface="Monotype Corsiva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Monotype Corsiva" pitchFamily="66" charset="0"/>
                        </a:rPr>
                        <a:t>2010/2011</a:t>
                      </a:r>
                      <a:endParaRPr lang="ru-RU" sz="1400" dirty="0">
                        <a:solidFill>
                          <a:schemeClr val="tx1"/>
                        </a:solidFill>
                        <a:latin typeface="Monotype Corsiva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Monotype Corsiva" pitchFamily="66" charset="0"/>
                        </a:rPr>
                        <a:t>2011/2012</a:t>
                      </a:r>
                      <a:endParaRPr lang="ru-RU" sz="1400" dirty="0">
                        <a:solidFill>
                          <a:schemeClr val="tx1"/>
                        </a:solidFill>
                        <a:latin typeface="Monotype Corsiva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Monotype Corsiva" pitchFamily="66" charset="0"/>
                        </a:rPr>
                        <a:t>2012/2013</a:t>
                      </a:r>
                      <a:endParaRPr lang="ru-RU" sz="1400" dirty="0">
                        <a:solidFill>
                          <a:schemeClr val="tx1"/>
                        </a:solidFill>
                        <a:latin typeface="Monotype Corsiva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Monotype Corsiva" pitchFamily="66" charset="0"/>
                        </a:rPr>
                        <a:t>2013/2014</a:t>
                      </a:r>
                      <a:endParaRPr lang="ru-RU" sz="1400" dirty="0">
                        <a:solidFill>
                          <a:schemeClr val="tx1"/>
                        </a:solidFill>
                        <a:latin typeface="Monotype Corsiva" pitchFamily="66" charset="0"/>
                      </a:endParaRPr>
                    </a:p>
                  </a:txBody>
                  <a:tcPr/>
                </a:tc>
              </a:tr>
              <a:tr h="578184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Monotype Corsiva" pitchFamily="66" charset="0"/>
                        </a:rPr>
                        <a:t>Успеваемость</a:t>
                      </a:r>
                      <a:endParaRPr lang="ru-RU" sz="1400" dirty="0">
                        <a:latin typeface="Monotype Corsiva" pitchFamily="66" charset="0"/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Monotype Corsiva" pitchFamily="66" charset="0"/>
                        </a:rPr>
                        <a:t>100%</a:t>
                      </a:r>
                      <a:endParaRPr lang="ru-RU" sz="1400" dirty="0">
                        <a:latin typeface="Monotype Corsiva" pitchFamily="66" charset="0"/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Monotype Corsiva" pitchFamily="66" charset="0"/>
                        </a:rPr>
                        <a:t>100%</a:t>
                      </a:r>
                      <a:endParaRPr lang="ru-RU" sz="1400" dirty="0">
                        <a:latin typeface="Monotype Corsiva" pitchFamily="66" charset="0"/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Monotype Corsiva" pitchFamily="66" charset="0"/>
                        </a:rPr>
                        <a:t>Декретный отпуск</a:t>
                      </a:r>
                      <a:endParaRPr lang="ru-RU" sz="1400" dirty="0">
                        <a:latin typeface="Monotype Corsiva" pitchFamily="66" charset="0"/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Monotype Corsiva" pitchFamily="66" charset="0"/>
                        </a:rPr>
                        <a:t>Декретный отпуск</a:t>
                      </a:r>
                      <a:endParaRPr lang="ru-RU" sz="1400" dirty="0">
                        <a:latin typeface="Monotype Corsiva" pitchFamily="66" charset="0"/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Monotype Corsiva" pitchFamily="66" charset="0"/>
                        </a:rPr>
                        <a:t>100%</a:t>
                      </a:r>
                      <a:endParaRPr lang="ru-RU" sz="1400" dirty="0">
                        <a:latin typeface="Monotype Corsiva" pitchFamily="66" charset="0"/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727806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Monotype Corsiva" pitchFamily="66" charset="0"/>
                        </a:rPr>
                        <a:t>Среднее качество</a:t>
                      </a:r>
                      <a:endParaRPr lang="ru-RU" sz="1400" dirty="0">
                        <a:latin typeface="Monotype Corsiva" pitchFamily="66" charset="0"/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Monotype Corsiva" pitchFamily="66" charset="0"/>
                        </a:rPr>
                        <a:t>55%</a:t>
                      </a:r>
                      <a:endParaRPr lang="ru-RU" sz="1400" dirty="0">
                        <a:latin typeface="Monotype Corsiva" pitchFamily="66" charset="0"/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Monotype Corsiva" pitchFamily="66" charset="0"/>
                        </a:rPr>
                        <a:t>64%</a:t>
                      </a:r>
                      <a:endParaRPr lang="ru-RU" sz="1400" dirty="0">
                        <a:latin typeface="Monotype Corsiva" pitchFamily="66" charset="0"/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Monotype Corsiva" pitchFamily="66" charset="0"/>
                        </a:rPr>
                        <a:t>Декретный отпуск</a:t>
                      </a:r>
                      <a:endParaRPr lang="ru-RU" sz="1400" dirty="0">
                        <a:latin typeface="Monotype Corsiva" pitchFamily="66" charset="0"/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Monotype Corsiva" pitchFamily="66" charset="0"/>
                        </a:rPr>
                        <a:t>Декретный отпуск</a:t>
                      </a:r>
                      <a:endParaRPr lang="ru-RU" sz="1400" dirty="0">
                        <a:latin typeface="Monotype Corsiva" pitchFamily="66" charset="0"/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Monotype Corsiva" pitchFamily="66" charset="0"/>
                        </a:rPr>
                        <a:t>67%</a:t>
                      </a:r>
                      <a:endParaRPr lang="ru-RU" sz="1400" dirty="0">
                        <a:latin typeface="Monotype Corsiva" pitchFamily="66" charset="0"/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816259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Monotype Corsiva" pitchFamily="66" charset="0"/>
                        </a:rPr>
                        <a:t>Среднее качество по муниципальному</a:t>
                      </a:r>
                      <a:r>
                        <a:rPr lang="ru-RU" sz="1400" baseline="0" dirty="0" smtClean="0">
                          <a:latin typeface="Monotype Corsiva" pitchFamily="66" charset="0"/>
                        </a:rPr>
                        <a:t> образованию</a:t>
                      </a:r>
                      <a:endParaRPr lang="ru-RU" sz="1400" dirty="0">
                        <a:latin typeface="Monotype Corsiva" pitchFamily="66" charset="0"/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Monotype Corsiva" pitchFamily="66" charset="0"/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Monotype Corsiva" pitchFamily="66" charset="0"/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Monotype Corsiva" pitchFamily="66" charset="0"/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Monotype Corsiva" pitchFamily="66" charset="0"/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Monotype Corsiva" pitchFamily="66" charset="0"/>
                        </a:rPr>
                        <a:t>66,4%</a:t>
                      </a:r>
                      <a:endParaRPr lang="ru-RU" sz="1400" dirty="0">
                        <a:latin typeface="Monotype Corsiva" pitchFamily="66" charset="0"/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352928" cy="2520280"/>
          </a:xfr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  <a:prstDash val="sysDash"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>
            <a:normAutofit fontScale="90000"/>
          </a:bodyPr>
          <a:lstStyle/>
          <a:p>
            <a:pPr algn="l"/>
            <a:r>
              <a:rPr lang="ru-RU" sz="2700" dirty="0" smtClean="0">
                <a:solidFill>
                  <a:schemeClr val="tx1"/>
                </a:solidFill>
                <a:latin typeface="Monotype Corsiva" pitchFamily="66" charset="0"/>
              </a:rPr>
              <a:t>Имею положительную динамику результатов освоения образовательных программ обучающимися:</a:t>
            </a:r>
            <a:br>
              <a:rPr lang="ru-RU" sz="2700" dirty="0" smtClean="0">
                <a:solidFill>
                  <a:schemeClr val="tx1"/>
                </a:solidFill>
                <a:latin typeface="Monotype Corsiva" pitchFamily="66" charset="0"/>
              </a:rPr>
            </a:br>
            <a:r>
              <a:rPr lang="ru-RU" sz="2700" dirty="0" smtClean="0">
                <a:solidFill>
                  <a:schemeClr val="tx1"/>
                </a:solidFill>
                <a:latin typeface="Monotype Corsiva" pitchFamily="66" charset="0"/>
              </a:rPr>
              <a:t/>
            </a:r>
            <a:br>
              <a:rPr lang="ru-RU" sz="2700" dirty="0" smtClean="0">
                <a:solidFill>
                  <a:schemeClr val="tx1"/>
                </a:solidFill>
                <a:latin typeface="Monotype Corsiva" pitchFamily="66" charset="0"/>
              </a:rPr>
            </a:br>
            <a:r>
              <a:rPr lang="ru-RU" sz="2700" dirty="0" smtClean="0">
                <a:solidFill>
                  <a:schemeClr val="tx1"/>
                </a:solidFill>
                <a:latin typeface="Monotype Corsiva" pitchFamily="66" charset="0"/>
              </a:rPr>
              <a:t/>
            </a:r>
            <a:br>
              <a:rPr lang="ru-RU" sz="2700" dirty="0" smtClean="0">
                <a:solidFill>
                  <a:schemeClr val="tx1"/>
                </a:solidFill>
                <a:latin typeface="Monotype Corsiva" pitchFamily="66" charset="0"/>
              </a:rPr>
            </a:br>
            <a:r>
              <a:rPr lang="ru-RU" sz="1800" dirty="0" smtClean="0">
                <a:solidFill>
                  <a:schemeClr val="tx1"/>
                </a:solidFill>
                <a:latin typeface="Monotype Corsiva" pitchFamily="66" charset="0"/>
              </a:rPr>
              <a:t/>
            </a:r>
            <a:br>
              <a:rPr lang="ru-RU" sz="1800" dirty="0" smtClean="0">
                <a:solidFill>
                  <a:schemeClr val="tx1"/>
                </a:solidFill>
                <a:latin typeface="Monotype Corsiva" pitchFamily="66" charset="0"/>
              </a:rPr>
            </a:br>
            <a:r>
              <a:rPr lang="ru-RU" sz="3100" b="1" u="sng" dirty="0" smtClean="0">
                <a:solidFill>
                  <a:schemeClr val="tx1"/>
                </a:solidFill>
                <a:latin typeface="Monotype Corsiva" pitchFamily="66" charset="0"/>
              </a:rPr>
              <a:t>Обществознание</a:t>
            </a:r>
            <a:r>
              <a:rPr lang="ru-RU" sz="3200" b="1" u="sng" dirty="0" smtClean="0">
                <a:solidFill>
                  <a:schemeClr val="tx1"/>
                </a:solidFill>
                <a:latin typeface="Monotype Corsiva" pitchFamily="66" charset="0"/>
              </a:rPr>
              <a:t/>
            </a:r>
            <a:br>
              <a:rPr lang="ru-RU" sz="3200" b="1" u="sng" dirty="0" smtClean="0">
                <a:solidFill>
                  <a:schemeClr val="tx1"/>
                </a:solidFill>
                <a:latin typeface="Monotype Corsiva" pitchFamily="66" charset="0"/>
              </a:rPr>
            </a:br>
            <a:endParaRPr lang="ru-RU" sz="3200" u="sng" dirty="0">
              <a:solidFill>
                <a:schemeClr val="tx1"/>
              </a:solidFill>
              <a:latin typeface="Monotype Corsiva" pitchFamily="66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395536" y="2996950"/>
          <a:ext cx="8280918" cy="36004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15993"/>
                <a:gridCol w="1307513"/>
                <a:gridCol w="1234874"/>
                <a:gridCol w="1307513"/>
                <a:gridCol w="1234872"/>
                <a:gridCol w="1380153"/>
              </a:tblGrid>
              <a:tr h="707377">
                <a:tc gridSpan="6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Monotype Corsiva" pitchFamily="66" charset="0"/>
                        </a:rPr>
                        <a:t>Учебный год</a:t>
                      </a:r>
                      <a:endParaRPr lang="ru-RU" dirty="0">
                        <a:solidFill>
                          <a:schemeClr val="tx1"/>
                        </a:solidFill>
                        <a:latin typeface="Monotype Corsiva" pitchFamily="66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707377">
                <a:tc>
                  <a:txBody>
                    <a:bodyPr/>
                    <a:lstStyle/>
                    <a:p>
                      <a:endParaRPr lang="ru-RU" sz="1400" dirty="0">
                        <a:latin typeface="Monotype Corsiva" pitchFamily="66" charset="0"/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Monotype Corsiva" pitchFamily="66" charset="0"/>
                        </a:rPr>
                        <a:t>2009/2010</a:t>
                      </a:r>
                      <a:endParaRPr lang="ru-RU" sz="1400" dirty="0">
                        <a:latin typeface="Monotype Corsiva" pitchFamily="66" charset="0"/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Monotype Corsiva" pitchFamily="66" charset="0"/>
                        </a:rPr>
                        <a:t>2010/2011</a:t>
                      </a:r>
                      <a:endParaRPr lang="ru-RU" sz="1400" dirty="0">
                        <a:latin typeface="Monotype Corsiva" pitchFamily="66" charset="0"/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Monotype Corsiva" pitchFamily="66" charset="0"/>
                        </a:rPr>
                        <a:t>2011/2012</a:t>
                      </a:r>
                      <a:endParaRPr lang="ru-RU" sz="1400" dirty="0">
                        <a:latin typeface="Monotype Corsiva" pitchFamily="66" charset="0"/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Monotype Corsiva" pitchFamily="66" charset="0"/>
                        </a:rPr>
                        <a:t>2012/2013</a:t>
                      </a:r>
                      <a:endParaRPr lang="ru-RU" sz="1400" dirty="0">
                        <a:latin typeface="Monotype Corsiva" pitchFamily="66" charset="0"/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Monotype Corsiva" pitchFamily="66" charset="0"/>
                        </a:rPr>
                        <a:t>2013/2014</a:t>
                      </a:r>
                      <a:endParaRPr lang="ru-RU" sz="1400" dirty="0">
                        <a:latin typeface="Monotype Corsiva" pitchFamily="66" charset="0"/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707377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Monotype Corsiva" pitchFamily="66" charset="0"/>
                        </a:rPr>
                        <a:t>Успеваемость</a:t>
                      </a:r>
                      <a:endParaRPr lang="ru-RU" sz="1400" dirty="0">
                        <a:latin typeface="Monotype Corsiva" pitchFamily="66" charset="0"/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Monotype Corsiva" pitchFamily="66" charset="0"/>
                        </a:rPr>
                        <a:t>100%</a:t>
                      </a:r>
                      <a:endParaRPr lang="ru-RU" sz="1400" dirty="0">
                        <a:latin typeface="Monotype Corsiva" pitchFamily="66" charset="0"/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Monotype Corsiva" pitchFamily="66" charset="0"/>
                        </a:rPr>
                        <a:t>100%</a:t>
                      </a:r>
                      <a:endParaRPr lang="ru-RU" sz="1400" dirty="0">
                        <a:latin typeface="Monotype Corsiva" pitchFamily="66" charset="0"/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Monotype Corsiva" pitchFamily="66" charset="0"/>
                        </a:rPr>
                        <a:t>Декретный отпуск</a:t>
                      </a:r>
                      <a:endParaRPr lang="ru-RU" sz="1400" dirty="0">
                        <a:latin typeface="Monotype Corsiva" pitchFamily="66" charset="0"/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Monotype Corsiva" pitchFamily="66" charset="0"/>
                        </a:rPr>
                        <a:t>Декретный отпуск</a:t>
                      </a:r>
                      <a:endParaRPr lang="ru-RU" sz="1400" dirty="0">
                        <a:latin typeface="Monotype Corsiva" pitchFamily="66" charset="0"/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Monotype Corsiva" pitchFamily="66" charset="0"/>
                        </a:rPr>
                        <a:t>100%</a:t>
                      </a:r>
                      <a:endParaRPr lang="ru-RU" sz="1400" dirty="0">
                        <a:latin typeface="Monotype Corsiva" pitchFamily="66" charset="0"/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707377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Monotype Corsiva" pitchFamily="66" charset="0"/>
                        </a:rPr>
                        <a:t>Среднее качество</a:t>
                      </a:r>
                      <a:endParaRPr lang="ru-RU" sz="1400" dirty="0">
                        <a:latin typeface="Monotype Corsiva" pitchFamily="66" charset="0"/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Monotype Corsiva" pitchFamily="66" charset="0"/>
                        </a:rPr>
                        <a:t>70%</a:t>
                      </a:r>
                      <a:endParaRPr lang="ru-RU" sz="1400" dirty="0">
                        <a:latin typeface="Monotype Corsiva" pitchFamily="66" charset="0"/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Monotype Corsiva" pitchFamily="66" charset="0"/>
                        </a:rPr>
                        <a:t>71%</a:t>
                      </a:r>
                      <a:endParaRPr lang="ru-RU" sz="1400" dirty="0">
                        <a:latin typeface="Monotype Corsiva" pitchFamily="66" charset="0"/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Monotype Corsiva" pitchFamily="66" charset="0"/>
                        </a:rPr>
                        <a:t>Декретный отпуск</a:t>
                      </a:r>
                      <a:endParaRPr lang="ru-RU" sz="1400" dirty="0">
                        <a:latin typeface="Monotype Corsiva" pitchFamily="66" charset="0"/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Monotype Corsiva" pitchFamily="66" charset="0"/>
                        </a:rPr>
                        <a:t>Декретный отпуск</a:t>
                      </a:r>
                      <a:endParaRPr lang="ru-RU" sz="1400" dirty="0">
                        <a:latin typeface="Monotype Corsiva" pitchFamily="66" charset="0"/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Monotype Corsiva" pitchFamily="66" charset="0"/>
                        </a:rPr>
                        <a:t>81%</a:t>
                      </a:r>
                      <a:endParaRPr lang="ru-RU" sz="1400" dirty="0">
                        <a:latin typeface="Monotype Corsiva" pitchFamily="66" charset="0"/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770896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Monotype Corsiva" pitchFamily="66" charset="0"/>
                        </a:rPr>
                        <a:t>Среднее качество по муниципальному образованию</a:t>
                      </a:r>
                      <a:endParaRPr lang="ru-RU" sz="1400" dirty="0">
                        <a:latin typeface="Monotype Corsiva" pitchFamily="66" charset="0"/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Monotype Corsiva" pitchFamily="66" charset="0"/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Monotype Corsiva" pitchFamily="66" charset="0"/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Monotype Corsiva" pitchFamily="66" charset="0"/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Monotype Corsiva" pitchFamily="66" charset="0"/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Monotype Corsiva" pitchFamily="66" charset="0"/>
                        </a:rPr>
                        <a:t>69,7%</a:t>
                      </a:r>
                      <a:endParaRPr lang="ru-RU" sz="1400" dirty="0">
                        <a:latin typeface="Monotype Corsiva" pitchFamily="66" charset="0"/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80920" cy="6120680"/>
          </a:xfr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  <a:prstDash val="sysDash"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>
            <a:normAutofit fontScale="90000"/>
          </a:bodyPr>
          <a:lstStyle/>
          <a:p>
            <a:pPr algn="l"/>
            <a:r>
              <a:rPr lang="ru-RU" sz="2200" b="1" dirty="0" smtClean="0">
                <a:solidFill>
                  <a:schemeClr val="tx1"/>
                </a:solidFill>
                <a:latin typeface="Monotype Corsiva" pitchFamily="66" charset="0"/>
              </a:rPr>
              <a:t/>
            </a:r>
            <a:br>
              <a:rPr lang="ru-RU" sz="2200" b="1" dirty="0" smtClean="0">
                <a:solidFill>
                  <a:schemeClr val="tx1"/>
                </a:solidFill>
                <a:latin typeface="Monotype Corsiva" pitchFamily="66" charset="0"/>
              </a:rPr>
            </a:br>
            <a:r>
              <a:rPr lang="ru-RU" sz="2200" b="1" dirty="0" smtClean="0">
                <a:solidFill>
                  <a:schemeClr val="tx1"/>
                </a:solidFill>
                <a:latin typeface="Monotype Corsiva" pitchFamily="66" charset="0"/>
              </a:rPr>
              <a:t>Вношу  личный вклад в повышение качества образования:</a:t>
            </a:r>
            <a:r>
              <a:rPr lang="ru-RU" sz="2000" b="1" dirty="0" smtClean="0">
                <a:solidFill>
                  <a:schemeClr val="tx1"/>
                </a:solidFill>
                <a:latin typeface="Monotype Corsiva" pitchFamily="66" charset="0"/>
              </a:rPr>
              <a:t/>
            </a:r>
            <a:br>
              <a:rPr lang="ru-RU" sz="2000" b="1" dirty="0" smtClean="0">
                <a:solidFill>
                  <a:schemeClr val="tx1"/>
                </a:solidFill>
                <a:latin typeface="Monotype Corsiva" pitchFamily="66" charset="0"/>
              </a:rPr>
            </a:br>
            <a:r>
              <a:rPr lang="ru-RU" sz="2200" dirty="0" smtClean="0">
                <a:solidFill>
                  <a:schemeClr val="tx1"/>
                </a:solidFill>
                <a:latin typeface="Monotype Corsiva" pitchFamily="66" charset="0"/>
              </a:rPr>
              <a:t>совершенствую методы обучения и воспитания, с 2010г работаю над темой по самообразованию « Формирование ключевых компетенций как эффективного средства в реализации личностно ориентированного подхода к развитию обучающихся через информационные технологии». В своей работе широко использую такие методы и приёмы формирования ключевых компетенций: как решение проблемных задач и обсуждение проблемных ситуаций; дискуссия учащихся, столкновение их субъективных позиций;</a:t>
            </a:r>
            <a:br>
              <a:rPr lang="ru-RU" sz="2200" dirty="0" smtClean="0">
                <a:solidFill>
                  <a:schemeClr val="tx1"/>
                </a:solidFill>
                <a:latin typeface="Monotype Corsiva" pitchFamily="66" charset="0"/>
              </a:rPr>
            </a:br>
            <a:r>
              <a:rPr lang="ru-RU" sz="2200" dirty="0" smtClean="0">
                <a:solidFill>
                  <a:schemeClr val="tx1"/>
                </a:solidFill>
                <a:latin typeface="Monotype Corsiva" pitchFamily="66" charset="0"/>
              </a:rPr>
              <a:t>проектная деятельность (исследовательские, творческие, ролевые, </a:t>
            </a:r>
            <a:r>
              <a:rPr lang="ru-RU" sz="2200" dirty="0" err="1" smtClean="0">
                <a:solidFill>
                  <a:schemeClr val="tx1"/>
                </a:solidFill>
                <a:latin typeface="Monotype Corsiva" pitchFamily="66" charset="0"/>
              </a:rPr>
              <a:t>практико</a:t>
            </a:r>
            <a:r>
              <a:rPr lang="ru-RU" sz="2200" dirty="0" smtClean="0">
                <a:solidFill>
                  <a:schemeClr val="tx1"/>
                </a:solidFill>
                <a:latin typeface="Monotype Corsiva" pitchFamily="66" charset="0"/>
              </a:rPr>
              <a:t> – ориентированные мини – проекты и проекты, имеющие жизненный конспект). Всё это позволяет формировать ключевые компетенции. </a:t>
            </a:r>
            <a:r>
              <a:rPr lang="ru-RU" sz="2000" dirty="0" smtClean="0">
                <a:solidFill>
                  <a:schemeClr val="tx1"/>
                </a:solidFill>
                <a:latin typeface="Monotype Corsiva" pitchFamily="66" charset="0"/>
              </a:rPr>
              <a:t/>
            </a:r>
            <a:br>
              <a:rPr lang="ru-RU" sz="2000" dirty="0" smtClean="0">
                <a:solidFill>
                  <a:schemeClr val="tx1"/>
                </a:solidFill>
                <a:latin typeface="Monotype Corsiva" pitchFamily="66" charset="0"/>
              </a:rPr>
            </a:br>
            <a:r>
              <a:rPr lang="ru-RU" sz="2000" dirty="0" smtClean="0">
                <a:solidFill>
                  <a:schemeClr val="tx1"/>
                </a:solidFill>
                <a:latin typeface="Monotype Corsiva" pitchFamily="66" charset="0"/>
              </a:rPr>
              <a:t>                       </a:t>
            </a:r>
            <a:r>
              <a:rPr lang="ru-RU" sz="2000" b="1" u="sng" dirty="0" smtClean="0">
                <a:solidFill>
                  <a:schemeClr val="tx1"/>
                </a:solidFill>
                <a:latin typeface="Monotype Corsiva" pitchFamily="66" charset="0"/>
              </a:rPr>
              <a:t>Результаты работы по формированию ключевых компетенций:   </a:t>
            </a:r>
            <a:r>
              <a:rPr lang="ru-RU" sz="2000" b="1" dirty="0" smtClean="0">
                <a:solidFill>
                  <a:schemeClr val="tx1"/>
                </a:solidFill>
                <a:latin typeface="Monotype Corsiva" pitchFamily="66" charset="0"/>
              </a:rPr>
              <a:t/>
            </a:r>
            <a:br>
              <a:rPr lang="ru-RU" sz="2000" b="1" dirty="0" smtClean="0">
                <a:solidFill>
                  <a:schemeClr val="tx1"/>
                </a:solidFill>
                <a:latin typeface="Monotype Corsiva" pitchFamily="66" charset="0"/>
              </a:rPr>
            </a:br>
            <a:r>
              <a:rPr lang="ru-RU" sz="2000" b="1" dirty="0" smtClean="0">
                <a:solidFill>
                  <a:schemeClr val="tx1"/>
                </a:solidFill>
                <a:latin typeface="Monotype Corsiva" pitchFamily="66" charset="0"/>
              </a:rPr>
              <a:t/>
            </a:r>
            <a:br>
              <a:rPr lang="ru-RU" sz="2000" b="1" dirty="0" smtClean="0">
                <a:solidFill>
                  <a:schemeClr val="tx1"/>
                </a:solidFill>
                <a:latin typeface="Monotype Corsiva" pitchFamily="66" charset="0"/>
              </a:rPr>
            </a:br>
            <a:r>
              <a:rPr lang="ru-RU" sz="1800" b="1" dirty="0" smtClean="0">
                <a:solidFill>
                  <a:schemeClr val="tx1"/>
                </a:solidFill>
                <a:latin typeface="Monotype Corsiva" pitchFamily="66" charset="0"/>
              </a:rPr>
              <a:t>Виды компетенций                             Уровень развития ключевых компетенций у  учащихся  в %</a:t>
            </a:r>
            <a:r>
              <a:rPr lang="ru-RU" sz="2000" dirty="0" smtClean="0">
                <a:solidFill>
                  <a:schemeClr val="tx1"/>
                </a:solidFill>
                <a:latin typeface="Monotype Corsiva" pitchFamily="66" charset="0"/>
              </a:rPr>
              <a:t/>
            </a:r>
            <a:br>
              <a:rPr lang="ru-RU" sz="2000" dirty="0" smtClean="0">
                <a:solidFill>
                  <a:schemeClr val="tx1"/>
                </a:solidFill>
                <a:latin typeface="Monotype Corsiva" pitchFamily="66" charset="0"/>
              </a:rPr>
            </a:br>
            <a:r>
              <a:rPr lang="ru-RU" sz="2000" dirty="0" smtClean="0">
                <a:solidFill>
                  <a:schemeClr val="tx1"/>
                </a:solidFill>
                <a:latin typeface="Monotype Corsiva" pitchFamily="66" charset="0"/>
              </a:rPr>
              <a:t>                                                                           </a:t>
            </a:r>
            <a:r>
              <a:rPr lang="ru-RU" sz="1400" dirty="0" smtClean="0">
                <a:solidFill>
                  <a:schemeClr val="tx1"/>
                </a:solidFill>
                <a:latin typeface="Monotype Corsiva" pitchFamily="66" charset="0"/>
              </a:rPr>
              <a:t>2010год                                                       2014год</a:t>
            </a:r>
            <a:r>
              <a:rPr lang="ru-RU" sz="2000" dirty="0" smtClean="0">
                <a:solidFill>
                  <a:schemeClr val="tx1"/>
                </a:solidFill>
                <a:latin typeface="Monotype Corsiva" pitchFamily="66" charset="0"/>
              </a:rPr>
              <a:t/>
            </a:r>
            <a:br>
              <a:rPr lang="ru-RU" sz="2000" dirty="0" smtClean="0">
                <a:solidFill>
                  <a:schemeClr val="tx1"/>
                </a:solidFill>
                <a:latin typeface="Monotype Corsiva" pitchFamily="66" charset="0"/>
              </a:rPr>
            </a:br>
            <a:r>
              <a:rPr lang="ru-RU" sz="2000" dirty="0" smtClean="0">
                <a:solidFill>
                  <a:schemeClr val="tx1"/>
                </a:solidFill>
                <a:latin typeface="Monotype Corsiva" pitchFamily="66" charset="0"/>
              </a:rPr>
              <a:t/>
            </a:r>
            <a:br>
              <a:rPr lang="ru-RU" sz="2000" dirty="0" smtClean="0">
                <a:solidFill>
                  <a:schemeClr val="tx1"/>
                </a:solidFill>
                <a:latin typeface="Monotype Corsiva" pitchFamily="66" charset="0"/>
              </a:rPr>
            </a:br>
            <a:r>
              <a:rPr lang="ru-RU" sz="1800" dirty="0" smtClean="0">
                <a:solidFill>
                  <a:schemeClr val="tx1"/>
                </a:solidFill>
                <a:latin typeface="Monotype Corsiva" pitchFamily="66" charset="0"/>
              </a:rPr>
              <a:t>Когнитивная                                                               30%                                                  39%                                                       Предметно - ориентированная                                  25%                                                  45%                                                                                                 Коммуникативная                                                      50%                                                  67%                                                                                           </a:t>
            </a:r>
            <a:r>
              <a:rPr lang="ru-RU" sz="1800" dirty="0" err="1" smtClean="0">
                <a:solidFill>
                  <a:schemeClr val="tx1"/>
                </a:solidFill>
                <a:latin typeface="Monotype Corsiva" pitchFamily="66" charset="0"/>
              </a:rPr>
              <a:t>Метапредметная</a:t>
            </a:r>
            <a:r>
              <a:rPr lang="ru-RU" sz="1800" dirty="0" smtClean="0">
                <a:solidFill>
                  <a:schemeClr val="tx1"/>
                </a:solidFill>
                <a:latin typeface="Monotype Corsiva" pitchFamily="66" charset="0"/>
              </a:rPr>
              <a:t>                                                         34%                                                 48%                                                                        </a:t>
            </a:r>
            <a:endParaRPr lang="ru-RU" sz="1800" dirty="0">
              <a:solidFill>
                <a:schemeClr val="tx1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6048672"/>
          </a:xfr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  <a:prstDash val="sysDash"/>
          </a:ln>
          <a:effectLst>
            <a:glow rad="139700">
              <a:schemeClr val="accent3">
                <a:satMod val="175000"/>
                <a:alpha val="40000"/>
              </a:schemeClr>
            </a:glow>
          </a:effectLst>
        </p:spPr>
        <p:txBody>
          <a:bodyPr>
            <a:normAutofit fontScale="90000"/>
          </a:bodyPr>
          <a:lstStyle/>
          <a:p>
            <a:pPr algn="l"/>
            <a:r>
              <a:rPr lang="ru-RU" sz="1800" b="1" i="1" dirty="0" smtClean="0">
                <a:latin typeface="Monotype Corsiva" pitchFamily="66" charset="0"/>
              </a:rPr>
              <a:t>                                                                  </a:t>
            </a:r>
            <a:br>
              <a:rPr lang="ru-RU" sz="1800" b="1" i="1" dirty="0" smtClean="0">
                <a:latin typeface="Monotype Corsiva" pitchFamily="66" charset="0"/>
              </a:rPr>
            </a:br>
            <a:r>
              <a:rPr lang="ru-RU" sz="1800" b="1" i="1" dirty="0" smtClean="0">
                <a:latin typeface="Monotype Corsiva" pitchFamily="66" charset="0"/>
              </a:rPr>
              <a:t>                                                                     </a:t>
            </a:r>
            <a:br>
              <a:rPr lang="ru-RU" sz="1800" b="1" i="1" dirty="0" smtClean="0">
                <a:latin typeface="Monotype Corsiva" pitchFamily="66" charset="0"/>
              </a:rPr>
            </a:br>
            <a:r>
              <a:rPr lang="ru-RU" sz="1800" b="1" i="1" dirty="0" smtClean="0">
                <a:latin typeface="Monotype Corsiva" pitchFamily="66" charset="0"/>
              </a:rPr>
              <a:t/>
            </a:r>
            <a:br>
              <a:rPr lang="ru-RU" sz="1800" b="1" i="1" dirty="0" smtClean="0">
                <a:latin typeface="Monotype Corsiva" pitchFamily="66" charset="0"/>
              </a:rPr>
            </a:br>
            <a:r>
              <a:rPr lang="ru-RU" sz="1800" b="1" i="1" dirty="0" smtClean="0">
                <a:latin typeface="Monotype Corsiva" pitchFamily="66" charset="0"/>
              </a:rPr>
              <a:t/>
            </a:r>
            <a:br>
              <a:rPr lang="ru-RU" sz="1800" b="1" i="1" dirty="0" smtClean="0">
                <a:latin typeface="Monotype Corsiva" pitchFamily="66" charset="0"/>
              </a:rPr>
            </a:br>
            <a:r>
              <a:rPr lang="ru-RU" sz="1800" b="1" i="1" dirty="0" smtClean="0">
                <a:latin typeface="Monotype Corsiva" pitchFamily="66" charset="0"/>
              </a:rPr>
              <a:t/>
            </a:r>
            <a:br>
              <a:rPr lang="ru-RU" sz="1800" b="1" i="1" dirty="0" smtClean="0">
                <a:latin typeface="Monotype Corsiva" pitchFamily="66" charset="0"/>
              </a:rPr>
            </a:br>
            <a:r>
              <a:rPr lang="ru-RU" sz="1800" b="1" i="1" dirty="0" smtClean="0">
                <a:latin typeface="Monotype Corsiva" pitchFamily="66" charset="0"/>
              </a:rPr>
              <a:t/>
            </a:r>
            <a:br>
              <a:rPr lang="ru-RU" sz="1800" b="1" i="1" dirty="0" smtClean="0">
                <a:latin typeface="Monotype Corsiva" pitchFamily="66" charset="0"/>
              </a:rPr>
            </a:br>
            <a:r>
              <a:rPr lang="ru-RU" sz="1800" b="1" i="1" dirty="0" smtClean="0">
                <a:latin typeface="Monotype Corsiva" pitchFamily="66" charset="0"/>
              </a:rPr>
              <a:t/>
            </a:r>
            <a:br>
              <a:rPr lang="ru-RU" sz="1800" b="1" i="1" dirty="0" smtClean="0">
                <a:latin typeface="Monotype Corsiva" pitchFamily="66" charset="0"/>
              </a:rPr>
            </a:br>
            <a:r>
              <a:rPr lang="ru-RU" sz="1800" b="1" i="1" dirty="0" smtClean="0">
                <a:latin typeface="Monotype Corsiva" pitchFamily="66" charset="0"/>
              </a:rPr>
              <a:t/>
            </a:r>
            <a:br>
              <a:rPr lang="ru-RU" sz="1800" b="1" i="1" dirty="0" smtClean="0">
                <a:latin typeface="Monotype Corsiva" pitchFamily="66" charset="0"/>
              </a:rPr>
            </a:br>
            <a:r>
              <a:rPr lang="ru-RU" sz="1800" b="1" i="1" dirty="0" smtClean="0">
                <a:latin typeface="Monotype Corsiva" pitchFamily="66" charset="0"/>
              </a:rPr>
              <a:t/>
            </a:r>
            <a:br>
              <a:rPr lang="ru-RU" sz="1800" b="1" i="1" dirty="0" smtClean="0">
                <a:latin typeface="Monotype Corsiva" pitchFamily="66" charset="0"/>
              </a:rPr>
            </a:br>
            <a:r>
              <a:rPr lang="ru-RU" sz="1800" b="1" i="1" dirty="0" smtClean="0">
                <a:latin typeface="Monotype Corsiva" pitchFamily="66" charset="0"/>
              </a:rPr>
              <a:t>                                </a:t>
            </a:r>
            <a:br>
              <a:rPr lang="ru-RU" sz="1800" b="1" i="1" dirty="0" smtClean="0">
                <a:latin typeface="Monotype Corsiva" pitchFamily="66" charset="0"/>
              </a:rPr>
            </a:br>
            <a:r>
              <a:rPr lang="ru-RU" sz="1800" b="1" i="1" dirty="0" smtClean="0">
                <a:latin typeface="Monotype Corsiva" pitchFamily="66" charset="0"/>
              </a:rPr>
              <a:t/>
            </a:r>
            <a:br>
              <a:rPr lang="ru-RU" sz="1800" b="1" i="1" dirty="0" smtClean="0">
                <a:latin typeface="Monotype Corsiva" pitchFamily="66" charset="0"/>
              </a:rPr>
            </a:br>
            <a:r>
              <a:rPr lang="ru-RU" sz="1800" b="1" i="1" dirty="0" smtClean="0">
                <a:latin typeface="Monotype Corsiva" pitchFamily="66" charset="0"/>
              </a:rPr>
              <a:t/>
            </a:r>
            <a:br>
              <a:rPr lang="ru-RU" sz="1800" b="1" i="1" dirty="0" smtClean="0">
                <a:latin typeface="Monotype Corsiva" pitchFamily="66" charset="0"/>
              </a:rPr>
            </a:br>
            <a:r>
              <a:rPr lang="ru-RU" sz="1800" b="1" i="1" dirty="0" smtClean="0">
                <a:latin typeface="Monotype Corsiva" pitchFamily="66" charset="0"/>
              </a:rPr>
              <a:t/>
            </a:r>
            <a:br>
              <a:rPr lang="ru-RU" sz="1800" b="1" i="1" dirty="0" smtClean="0">
                <a:latin typeface="Monotype Corsiva" pitchFamily="66" charset="0"/>
              </a:rPr>
            </a:br>
            <a:r>
              <a:rPr lang="ru-RU" sz="1800" b="1" i="1" dirty="0" smtClean="0">
                <a:latin typeface="Monotype Corsiva" pitchFamily="66" charset="0"/>
              </a:rPr>
              <a:t/>
            </a:r>
            <a:br>
              <a:rPr lang="ru-RU" sz="1800" b="1" i="1" dirty="0" smtClean="0">
                <a:latin typeface="Monotype Corsiva" pitchFamily="66" charset="0"/>
              </a:rPr>
            </a:br>
            <a:r>
              <a:rPr lang="ru-RU" sz="1800" b="1" i="1" dirty="0" smtClean="0">
                <a:latin typeface="Monotype Corsiva" pitchFamily="66" charset="0"/>
              </a:rPr>
              <a:t>   </a:t>
            </a:r>
            <a:r>
              <a:rPr lang="ru-RU" sz="1800" b="1" i="1" dirty="0" smtClean="0">
                <a:solidFill>
                  <a:schemeClr val="tx1"/>
                </a:solidFill>
                <a:latin typeface="Monotype Corsiva" pitchFamily="66" charset="0"/>
              </a:rPr>
              <a:t>ДОСТИЖЕНИЯ:    </a:t>
            </a:r>
            <a:br>
              <a:rPr lang="ru-RU" sz="1800" b="1" i="1" dirty="0" smtClean="0">
                <a:solidFill>
                  <a:schemeClr val="tx1"/>
                </a:solidFill>
                <a:latin typeface="Monotype Corsiva" pitchFamily="66" charset="0"/>
              </a:rPr>
            </a:br>
            <a:r>
              <a:rPr lang="ru-RU" sz="1800" b="1" i="1" dirty="0" smtClean="0">
                <a:solidFill>
                  <a:schemeClr val="tx1"/>
                </a:solidFill>
                <a:latin typeface="Monotype Corsiva" pitchFamily="66" charset="0"/>
              </a:rPr>
              <a:t>                                                                       </a:t>
            </a:r>
            <a:br>
              <a:rPr lang="ru-RU" sz="1800" b="1" i="1" dirty="0" smtClean="0">
                <a:solidFill>
                  <a:schemeClr val="tx1"/>
                </a:solidFill>
                <a:latin typeface="Monotype Corsiva" pitchFamily="66" charset="0"/>
              </a:rPr>
            </a:br>
            <a:r>
              <a:rPr lang="ru-RU" sz="1800" b="1" i="1" dirty="0" smtClean="0">
                <a:solidFill>
                  <a:schemeClr val="tx1"/>
                </a:solidFill>
                <a:latin typeface="Monotype Corsiva" pitchFamily="66" charset="0"/>
              </a:rPr>
              <a:t> </a:t>
            </a:r>
            <a:br>
              <a:rPr lang="ru-RU" sz="1800" b="1" i="1" dirty="0" smtClean="0">
                <a:solidFill>
                  <a:schemeClr val="tx1"/>
                </a:solidFill>
                <a:latin typeface="Monotype Corsiva" pitchFamily="66" charset="0"/>
              </a:rPr>
            </a:br>
            <a:r>
              <a:rPr lang="ru-RU" sz="1800" b="1" i="1" dirty="0" smtClean="0">
                <a:solidFill>
                  <a:schemeClr val="tx1"/>
                </a:solidFill>
                <a:latin typeface="Monotype Corsiva" pitchFamily="66" charset="0"/>
              </a:rPr>
              <a:t/>
            </a:r>
            <a:br>
              <a:rPr lang="ru-RU" sz="1800" b="1" i="1" dirty="0" smtClean="0">
                <a:solidFill>
                  <a:schemeClr val="tx1"/>
                </a:solidFill>
                <a:latin typeface="Monotype Corsiva" pitchFamily="66" charset="0"/>
              </a:rPr>
            </a:br>
            <a:r>
              <a:rPr lang="ru-RU" sz="1800" b="1" i="1" dirty="0" smtClean="0">
                <a:solidFill>
                  <a:schemeClr val="tx1"/>
                </a:solidFill>
                <a:latin typeface="Monotype Corsiva" pitchFamily="66" charset="0"/>
              </a:rPr>
              <a:t>                                                                           </a:t>
            </a:r>
            <a:r>
              <a:rPr lang="ru-RU" sz="2200" b="1" i="1" dirty="0" smtClean="0">
                <a:solidFill>
                  <a:schemeClr val="tx1"/>
                </a:solidFill>
                <a:latin typeface="Monotype Corsiva" pitchFamily="66" charset="0"/>
              </a:rPr>
              <a:t>Достижения:</a:t>
            </a:r>
            <a:r>
              <a:rPr lang="ru-RU" sz="1800" b="1" i="1" dirty="0" smtClean="0">
                <a:solidFill>
                  <a:schemeClr val="tx1"/>
                </a:solidFill>
                <a:latin typeface="Monotype Corsiva" pitchFamily="66" charset="0"/>
              </a:rPr>
              <a:t/>
            </a:r>
            <a:br>
              <a:rPr lang="ru-RU" sz="1800" b="1" i="1" dirty="0" smtClean="0">
                <a:solidFill>
                  <a:schemeClr val="tx1"/>
                </a:solidFill>
                <a:latin typeface="Monotype Corsiva" pitchFamily="66" charset="0"/>
              </a:rPr>
            </a:br>
            <a:r>
              <a:rPr lang="ru-RU" sz="1800" b="1" i="1" u="sng" dirty="0" smtClean="0">
                <a:solidFill>
                  <a:schemeClr val="tx1"/>
                </a:solidFill>
                <a:latin typeface="Monotype Corsiva" pitchFamily="66" charset="0"/>
              </a:rPr>
              <a:t>Всероссийская олимпиада по истории</a:t>
            </a:r>
            <a:r>
              <a:rPr lang="ru-RU" sz="1800" b="1" i="1" dirty="0" smtClean="0">
                <a:solidFill>
                  <a:schemeClr val="tx1"/>
                </a:solidFill>
                <a:latin typeface="Monotype Corsiva" pitchFamily="66" charset="0"/>
              </a:rPr>
              <a:t/>
            </a:r>
            <a:br>
              <a:rPr lang="ru-RU" sz="1800" b="1" i="1" dirty="0" smtClean="0">
                <a:solidFill>
                  <a:schemeClr val="tx1"/>
                </a:solidFill>
                <a:latin typeface="Monotype Corsiva" pitchFamily="66" charset="0"/>
              </a:rPr>
            </a:br>
            <a:r>
              <a:rPr lang="ru-RU" sz="1600" dirty="0" smtClean="0">
                <a:solidFill>
                  <a:schemeClr val="tx1"/>
                </a:solidFill>
                <a:latin typeface="Monotype Corsiva" pitchFamily="66" charset="0"/>
              </a:rPr>
              <a:t>2014г – Авдеенко Максим                       6б класс        50 место;</a:t>
            </a:r>
            <a:br>
              <a:rPr lang="ru-RU" sz="1600" dirty="0" smtClean="0">
                <a:solidFill>
                  <a:schemeClr val="tx1"/>
                </a:solidFill>
                <a:latin typeface="Monotype Corsiva" pitchFamily="66" charset="0"/>
              </a:rPr>
            </a:br>
            <a:r>
              <a:rPr lang="ru-RU" sz="1600" dirty="0" smtClean="0">
                <a:solidFill>
                  <a:schemeClr val="tx1"/>
                </a:solidFill>
                <a:latin typeface="Monotype Corsiva" pitchFamily="66" charset="0"/>
              </a:rPr>
              <a:t>2014г – </a:t>
            </a:r>
            <a:r>
              <a:rPr lang="ru-RU" sz="1600" dirty="0" err="1" smtClean="0">
                <a:solidFill>
                  <a:schemeClr val="tx1"/>
                </a:solidFill>
                <a:latin typeface="Monotype Corsiva" pitchFamily="66" charset="0"/>
              </a:rPr>
              <a:t>Камишкерцева</a:t>
            </a:r>
            <a:r>
              <a:rPr lang="ru-RU" sz="1600" dirty="0" smtClean="0">
                <a:solidFill>
                  <a:schemeClr val="tx1"/>
                </a:solidFill>
                <a:latin typeface="Monotype Corsiva" pitchFamily="66" charset="0"/>
              </a:rPr>
              <a:t> Анастасия        6б класс        59 место;</a:t>
            </a:r>
            <a:br>
              <a:rPr lang="ru-RU" sz="1600" dirty="0" smtClean="0">
                <a:solidFill>
                  <a:schemeClr val="tx1"/>
                </a:solidFill>
                <a:latin typeface="Monotype Corsiva" pitchFamily="66" charset="0"/>
              </a:rPr>
            </a:br>
            <a:r>
              <a:rPr lang="ru-RU" sz="1600" dirty="0" smtClean="0">
                <a:solidFill>
                  <a:schemeClr val="tx1"/>
                </a:solidFill>
                <a:latin typeface="Monotype Corsiva" pitchFamily="66" charset="0"/>
              </a:rPr>
              <a:t>2014г – Осипов Иван                               6б класс        75 место;</a:t>
            </a:r>
            <a:br>
              <a:rPr lang="ru-RU" sz="1600" dirty="0" smtClean="0">
                <a:solidFill>
                  <a:schemeClr val="tx1"/>
                </a:solidFill>
                <a:latin typeface="Monotype Corsiva" pitchFamily="66" charset="0"/>
              </a:rPr>
            </a:br>
            <a:r>
              <a:rPr lang="ru-RU" sz="1600" dirty="0" smtClean="0">
                <a:solidFill>
                  <a:schemeClr val="tx1"/>
                </a:solidFill>
                <a:latin typeface="Monotype Corsiva" pitchFamily="66" charset="0"/>
              </a:rPr>
              <a:t>2015г – </a:t>
            </a:r>
            <a:r>
              <a:rPr lang="ru-RU" sz="1600" dirty="0" err="1" smtClean="0">
                <a:solidFill>
                  <a:schemeClr val="tx1"/>
                </a:solidFill>
                <a:latin typeface="Monotype Corsiva" pitchFamily="66" charset="0"/>
              </a:rPr>
              <a:t>Голято</a:t>
            </a:r>
            <a:r>
              <a:rPr lang="ru-RU" sz="1600" dirty="0" smtClean="0">
                <a:solidFill>
                  <a:schemeClr val="tx1"/>
                </a:solidFill>
                <a:latin typeface="Monotype Corsiva" pitchFamily="66" charset="0"/>
              </a:rPr>
              <a:t> Екатерина                    6а класс        2 место /диплом/;</a:t>
            </a:r>
            <a:br>
              <a:rPr lang="ru-RU" sz="1600" dirty="0" smtClean="0">
                <a:solidFill>
                  <a:schemeClr val="tx1"/>
                </a:solidFill>
                <a:latin typeface="Monotype Corsiva" pitchFamily="66" charset="0"/>
              </a:rPr>
            </a:br>
            <a:r>
              <a:rPr lang="ru-RU" sz="1600" dirty="0" smtClean="0">
                <a:solidFill>
                  <a:schemeClr val="tx1"/>
                </a:solidFill>
                <a:latin typeface="Monotype Corsiva" pitchFamily="66" charset="0"/>
              </a:rPr>
              <a:t>2015г – </a:t>
            </a:r>
            <a:r>
              <a:rPr lang="ru-RU" sz="1600" dirty="0" err="1" smtClean="0">
                <a:solidFill>
                  <a:schemeClr val="tx1"/>
                </a:solidFill>
                <a:latin typeface="Monotype Corsiva" pitchFamily="66" charset="0"/>
              </a:rPr>
              <a:t>Конькова</a:t>
            </a:r>
            <a:r>
              <a:rPr lang="ru-RU" sz="1600" dirty="0" smtClean="0">
                <a:solidFill>
                  <a:schemeClr val="tx1"/>
                </a:solidFill>
                <a:latin typeface="Monotype Corsiva" pitchFamily="66" charset="0"/>
              </a:rPr>
              <a:t> Мрина                        6б класс        2 место /диплом/</a:t>
            </a:r>
            <a:br>
              <a:rPr lang="ru-RU" sz="1600" dirty="0" smtClean="0">
                <a:solidFill>
                  <a:schemeClr val="tx1"/>
                </a:solidFill>
                <a:latin typeface="Monotype Corsiva" pitchFamily="66" charset="0"/>
              </a:rPr>
            </a:br>
            <a:r>
              <a:rPr lang="ru-RU" sz="1800" dirty="0" smtClean="0">
                <a:solidFill>
                  <a:schemeClr val="tx1"/>
                </a:solidFill>
                <a:latin typeface="Monotype Corsiva" pitchFamily="66" charset="0"/>
              </a:rPr>
              <a:t/>
            </a:r>
            <a:br>
              <a:rPr lang="ru-RU" sz="1800" dirty="0" smtClean="0">
                <a:solidFill>
                  <a:schemeClr val="tx1"/>
                </a:solidFill>
                <a:latin typeface="Monotype Corsiva" pitchFamily="66" charset="0"/>
              </a:rPr>
            </a:br>
            <a:r>
              <a:rPr lang="ru-RU" sz="1800" b="1" i="1" u="sng" dirty="0" smtClean="0">
                <a:solidFill>
                  <a:schemeClr val="tx1"/>
                </a:solidFill>
                <a:latin typeface="Monotype Corsiva" pitchFamily="66" charset="0"/>
              </a:rPr>
              <a:t>Всероссийский конкурс – «</a:t>
            </a:r>
            <a:r>
              <a:rPr lang="ru-RU" sz="1800" b="1" i="1" u="sng" dirty="0" err="1" smtClean="0">
                <a:solidFill>
                  <a:schemeClr val="tx1"/>
                </a:solidFill>
                <a:latin typeface="Monotype Corsiva" pitchFamily="66" charset="0"/>
              </a:rPr>
              <a:t>Альбус</a:t>
            </a:r>
            <a:r>
              <a:rPr lang="ru-RU" sz="1800" b="1" i="1" u="sng" dirty="0" smtClean="0">
                <a:solidFill>
                  <a:schemeClr val="tx1"/>
                </a:solidFill>
                <a:latin typeface="Monotype Corsiva" pitchFamily="66" charset="0"/>
              </a:rPr>
              <a:t>»</a:t>
            </a:r>
            <a:br>
              <a:rPr lang="ru-RU" sz="1800" b="1" i="1" u="sng" dirty="0" smtClean="0">
                <a:solidFill>
                  <a:schemeClr val="tx1"/>
                </a:solidFill>
                <a:latin typeface="Monotype Corsiva" pitchFamily="66" charset="0"/>
              </a:rPr>
            </a:br>
            <a:r>
              <a:rPr lang="ru-RU" sz="1600" dirty="0" smtClean="0">
                <a:solidFill>
                  <a:schemeClr val="tx1"/>
                </a:solidFill>
                <a:latin typeface="Monotype Corsiva" pitchFamily="66" charset="0"/>
              </a:rPr>
              <a:t>2014г – </a:t>
            </a:r>
            <a:r>
              <a:rPr lang="ru-RU" sz="1600" b="1" dirty="0" smtClean="0">
                <a:solidFill>
                  <a:schemeClr val="tx1"/>
                </a:solidFill>
                <a:latin typeface="Monotype Corsiva" pitchFamily="66" charset="0"/>
              </a:rPr>
              <a:t>история </a:t>
            </a:r>
            <a:r>
              <a:rPr lang="ru-RU" sz="1600" dirty="0" smtClean="0">
                <a:solidFill>
                  <a:schemeClr val="tx1"/>
                </a:solidFill>
                <a:latin typeface="Monotype Corsiva" pitchFamily="66" charset="0"/>
              </a:rPr>
              <a:t>– </a:t>
            </a:r>
            <a:r>
              <a:rPr lang="ru-RU" sz="1600" dirty="0" err="1" smtClean="0">
                <a:solidFill>
                  <a:schemeClr val="tx1"/>
                </a:solidFill>
                <a:latin typeface="Monotype Corsiva" pitchFamily="66" charset="0"/>
              </a:rPr>
              <a:t>Малутина</a:t>
            </a:r>
            <a:r>
              <a:rPr lang="ru-RU" sz="1600" dirty="0" smtClean="0">
                <a:solidFill>
                  <a:schemeClr val="tx1"/>
                </a:solidFill>
                <a:latin typeface="Monotype Corsiva" pitchFamily="66" charset="0"/>
              </a:rPr>
              <a:t> Мария, Ганихина Дарья 6а класс – 5место /диплом/.</a:t>
            </a:r>
            <a:br>
              <a:rPr lang="ru-RU" sz="1600" dirty="0" smtClean="0">
                <a:solidFill>
                  <a:schemeClr val="tx1"/>
                </a:solidFill>
                <a:latin typeface="Monotype Corsiva" pitchFamily="66" charset="0"/>
              </a:rPr>
            </a:br>
            <a:r>
              <a:rPr lang="ru-RU" sz="1600" b="1" dirty="0" smtClean="0">
                <a:solidFill>
                  <a:schemeClr val="tx1"/>
                </a:solidFill>
                <a:latin typeface="Monotype Corsiva" pitchFamily="66" charset="0"/>
              </a:rPr>
              <a:t>Участники: </a:t>
            </a:r>
            <a:r>
              <a:rPr lang="ru-RU" sz="1600" dirty="0" err="1" smtClean="0">
                <a:solidFill>
                  <a:schemeClr val="tx1"/>
                </a:solidFill>
                <a:latin typeface="Monotype Corsiva" pitchFamily="66" charset="0"/>
              </a:rPr>
              <a:t>Еродавкина</a:t>
            </a:r>
            <a:r>
              <a:rPr lang="ru-RU" sz="1600" dirty="0" smtClean="0">
                <a:solidFill>
                  <a:schemeClr val="tx1"/>
                </a:solidFill>
                <a:latin typeface="Monotype Corsiva" pitchFamily="66" charset="0"/>
              </a:rPr>
              <a:t> Виктория 8а класс –диплом; </a:t>
            </a:r>
            <a:r>
              <a:rPr lang="ru-RU" sz="1600" dirty="0" err="1" smtClean="0">
                <a:solidFill>
                  <a:schemeClr val="tx1"/>
                </a:solidFill>
                <a:latin typeface="Monotype Corsiva" pitchFamily="66" charset="0"/>
              </a:rPr>
              <a:t>Волохо</a:t>
            </a:r>
            <a:r>
              <a:rPr lang="ru-RU" sz="1600" dirty="0" smtClean="0">
                <a:solidFill>
                  <a:schemeClr val="tx1"/>
                </a:solidFill>
                <a:latin typeface="Monotype Corsiva" pitchFamily="66" charset="0"/>
              </a:rPr>
              <a:t> Данил 8б класс –диплом; </a:t>
            </a:r>
            <a:r>
              <a:rPr lang="ru-RU" sz="1600" dirty="0" err="1" smtClean="0">
                <a:solidFill>
                  <a:schemeClr val="tx1"/>
                </a:solidFill>
                <a:latin typeface="Monotype Corsiva" pitchFamily="66" charset="0"/>
              </a:rPr>
              <a:t>Кричко</a:t>
            </a:r>
            <a:r>
              <a:rPr lang="ru-RU" sz="1600" dirty="0" smtClean="0">
                <a:solidFill>
                  <a:schemeClr val="tx1"/>
                </a:solidFill>
                <a:latin typeface="Monotype Corsiva" pitchFamily="66" charset="0"/>
              </a:rPr>
              <a:t> Данил 8б класс –диплом; </a:t>
            </a:r>
            <a:r>
              <a:rPr lang="ru-RU" sz="1600" dirty="0" err="1" smtClean="0">
                <a:solidFill>
                  <a:schemeClr val="tx1"/>
                </a:solidFill>
                <a:latin typeface="Monotype Corsiva" pitchFamily="66" charset="0"/>
              </a:rPr>
              <a:t>Афян</a:t>
            </a:r>
            <a:r>
              <a:rPr lang="ru-RU" sz="1600" dirty="0" smtClean="0">
                <a:solidFill>
                  <a:schemeClr val="tx1"/>
                </a:solidFill>
                <a:latin typeface="Monotype Corsiva" pitchFamily="66" charset="0"/>
              </a:rPr>
              <a:t> Арина 8а класс –диплом.</a:t>
            </a:r>
            <a:br>
              <a:rPr lang="ru-RU" sz="1600" dirty="0" smtClean="0">
                <a:solidFill>
                  <a:schemeClr val="tx1"/>
                </a:solidFill>
                <a:latin typeface="Monotype Corsiva" pitchFamily="66" charset="0"/>
              </a:rPr>
            </a:br>
            <a:r>
              <a:rPr lang="ru-RU" sz="1600" dirty="0" smtClean="0">
                <a:solidFill>
                  <a:schemeClr val="tx1"/>
                </a:solidFill>
                <a:latin typeface="Monotype Corsiva" pitchFamily="66" charset="0"/>
              </a:rPr>
              <a:t>2015г – </a:t>
            </a:r>
            <a:r>
              <a:rPr lang="ru-RU" sz="1600" b="1" dirty="0" smtClean="0">
                <a:solidFill>
                  <a:schemeClr val="tx1"/>
                </a:solidFill>
                <a:latin typeface="Monotype Corsiva" pitchFamily="66" charset="0"/>
              </a:rPr>
              <a:t>история </a:t>
            </a:r>
            <a:r>
              <a:rPr lang="ru-RU" sz="1600" dirty="0" smtClean="0">
                <a:solidFill>
                  <a:schemeClr val="tx1"/>
                </a:solidFill>
                <a:latin typeface="Monotype Corsiva" pitchFamily="66" charset="0"/>
              </a:rPr>
              <a:t>– </a:t>
            </a:r>
            <a:r>
              <a:rPr lang="ru-RU" sz="1600" dirty="0" err="1" smtClean="0">
                <a:solidFill>
                  <a:schemeClr val="tx1"/>
                </a:solidFill>
                <a:latin typeface="Monotype Corsiva" pitchFamily="66" charset="0"/>
              </a:rPr>
              <a:t>Николайченко</a:t>
            </a:r>
            <a:r>
              <a:rPr lang="ru-RU" sz="1600" dirty="0" smtClean="0">
                <a:solidFill>
                  <a:schemeClr val="tx1"/>
                </a:solidFill>
                <a:latin typeface="Monotype Corsiva" pitchFamily="66" charset="0"/>
              </a:rPr>
              <a:t> Алёна, </a:t>
            </a:r>
            <a:r>
              <a:rPr lang="ru-RU" sz="1600" dirty="0" err="1" smtClean="0">
                <a:solidFill>
                  <a:schemeClr val="tx1"/>
                </a:solidFill>
                <a:latin typeface="Monotype Corsiva" pitchFamily="66" charset="0"/>
              </a:rPr>
              <a:t>Таюрская</a:t>
            </a:r>
            <a:r>
              <a:rPr lang="ru-RU" sz="1600" dirty="0" smtClean="0">
                <a:solidFill>
                  <a:schemeClr val="tx1"/>
                </a:solidFill>
                <a:latin typeface="Monotype Corsiva" pitchFamily="66" charset="0"/>
              </a:rPr>
              <a:t> Ольга 5б класс – 4 место /диплом/; </a:t>
            </a:r>
            <a:br>
              <a:rPr lang="ru-RU" sz="1600" dirty="0" smtClean="0">
                <a:solidFill>
                  <a:schemeClr val="tx1"/>
                </a:solidFill>
                <a:latin typeface="Monotype Corsiva" pitchFamily="66" charset="0"/>
              </a:rPr>
            </a:br>
            <a:r>
              <a:rPr lang="ru-RU" sz="1600" dirty="0" smtClean="0">
                <a:solidFill>
                  <a:schemeClr val="tx1"/>
                </a:solidFill>
                <a:latin typeface="Monotype Corsiva" pitchFamily="66" charset="0"/>
              </a:rPr>
              <a:t>Семёнова Ольга 5а класс -12 мест /диплом/; </a:t>
            </a:r>
            <a:r>
              <a:rPr lang="ru-RU" sz="1600" dirty="0" err="1" smtClean="0">
                <a:solidFill>
                  <a:schemeClr val="tx1"/>
                </a:solidFill>
                <a:latin typeface="Monotype Corsiva" pitchFamily="66" charset="0"/>
              </a:rPr>
              <a:t>Голято</a:t>
            </a:r>
            <a:r>
              <a:rPr lang="ru-RU" sz="1600" dirty="0" smtClean="0">
                <a:solidFill>
                  <a:schemeClr val="tx1"/>
                </a:solidFill>
                <a:latin typeface="Monotype Corsiva" pitchFamily="66" charset="0"/>
              </a:rPr>
              <a:t> Екатерина 5а класс -7место /диплом/; </a:t>
            </a:r>
            <a:r>
              <a:rPr lang="ru-RU" sz="1600" dirty="0" err="1" smtClean="0">
                <a:solidFill>
                  <a:schemeClr val="tx1"/>
                </a:solidFill>
                <a:latin typeface="Monotype Corsiva" pitchFamily="66" charset="0"/>
              </a:rPr>
              <a:t>Даций</a:t>
            </a:r>
            <a:r>
              <a:rPr lang="ru-RU" sz="1600" dirty="0" smtClean="0">
                <a:solidFill>
                  <a:schemeClr val="tx1"/>
                </a:solidFill>
                <a:latin typeface="Monotype Corsiva" pitchFamily="66" charset="0"/>
              </a:rPr>
              <a:t> Маргарита 5а класс -12 место /диплом/; </a:t>
            </a:r>
            <a:r>
              <a:rPr lang="ru-RU" sz="1600" dirty="0" err="1" smtClean="0">
                <a:solidFill>
                  <a:schemeClr val="tx1"/>
                </a:solidFill>
                <a:latin typeface="Monotype Corsiva" pitchFamily="66" charset="0"/>
              </a:rPr>
              <a:t>Бобко</a:t>
            </a:r>
            <a:r>
              <a:rPr lang="ru-RU" sz="1600" dirty="0" smtClean="0">
                <a:solidFill>
                  <a:schemeClr val="tx1"/>
                </a:solidFill>
                <a:latin typeface="Monotype Corsiva" pitchFamily="66" charset="0"/>
              </a:rPr>
              <a:t> Анастасия 5б класс -15 место/диплом/; Крюковская Александра 5в класс -21 место /диплом/; </a:t>
            </a:r>
            <a:r>
              <a:rPr lang="ru-RU" sz="1600" dirty="0" err="1" smtClean="0">
                <a:solidFill>
                  <a:schemeClr val="tx1"/>
                </a:solidFill>
                <a:latin typeface="Monotype Corsiva" pitchFamily="66" charset="0"/>
              </a:rPr>
              <a:t>Кричко</a:t>
            </a:r>
            <a:r>
              <a:rPr lang="ru-RU" sz="1600" dirty="0" smtClean="0">
                <a:solidFill>
                  <a:schemeClr val="tx1"/>
                </a:solidFill>
                <a:latin typeface="Monotype Corsiva" pitchFamily="66" charset="0"/>
              </a:rPr>
              <a:t> Владимир 8а класс – 8место /диплом/; </a:t>
            </a:r>
            <a:r>
              <a:rPr lang="ru-RU" sz="1600" dirty="0" err="1" smtClean="0">
                <a:solidFill>
                  <a:schemeClr val="tx1"/>
                </a:solidFill>
                <a:latin typeface="Monotype Corsiva" pitchFamily="66" charset="0"/>
              </a:rPr>
              <a:t>Волохо</a:t>
            </a:r>
            <a:r>
              <a:rPr lang="ru-RU" sz="1600" dirty="0" smtClean="0">
                <a:solidFill>
                  <a:schemeClr val="tx1"/>
                </a:solidFill>
                <a:latin typeface="Monotype Corsiva" pitchFamily="66" charset="0"/>
              </a:rPr>
              <a:t> Даниил 8б класс -11 место /диплом/.</a:t>
            </a:r>
            <a:r>
              <a:rPr lang="ru-RU" sz="1800" dirty="0" smtClean="0">
                <a:solidFill>
                  <a:schemeClr val="tx1"/>
                </a:solidFill>
                <a:latin typeface="Monotype Corsiva" pitchFamily="66" charset="0"/>
              </a:rPr>
              <a:t/>
            </a:r>
            <a:br>
              <a:rPr lang="ru-RU" sz="1800" dirty="0" smtClean="0">
                <a:solidFill>
                  <a:schemeClr val="tx1"/>
                </a:solidFill>
                <a:latin typeface="Monotype Corsiva" pitchFamily="66" charset="0"/>
              </a:rPr>
            </a:br>
            <a:r>
              <a:rPr lang="ru-RU" sz="1800" b="1" i="1" u="sng" dirty="0" smtClean="0">
                <a:solidFill>
                  <a:schemeClr val="tx1"/>
                </a:solidFill>
                <a:latin typeface="Monotype Corsiva" pitchFamily="66" charset="0"/>
              </a:rPr>
              <a:t>Региональный уровень:</a:t>
            </a:r>
            <a:br>
              <a:rPr lang="ru-RU" sz="1800" b="1" i="1" u="sng" dirty="0" smtClean="0">
                <a:solidFill>
                  <a:schemeClr val="tx1"/>
                </a:solidFill>
                <a:latin typeface="Monotype Corsiva" pitchFamily="66" charset="0"/>
              </a:rPr>
            </a:br>
            <a:r>
              <a:rPr lang="ru-RU" sz="1600" dirty="0" smtClean="0">
                <a:solidFill>
                  <a:schemeClr val="tx1"/>
                </a:solidFill>
                <a:latin typeface="Monotype Corsiva" pitchFamily="66" charset="0"/>
              </a:rPr>
              <a:t>2014г – </a:t>
            </a:r>
            <a:r>
              <a:rPr lang="ru-RU" sz="1600" b="1" dirty="0" smtClean="0">
                <a:solidFill>
                  <a:schemeClr val="tx1"/>
                </a:solidFill>
                <a:latin typeface="Monotype Corsiva" pitchFamily="66" charset="0"/>
              </a:rPr>
              <a:t>олимпиада по обществознанию </a:t>
            </a:r>
            <a:r>
              <a:rPr lang="ru-RU" sz="1600" dirty="0" smtClean="0">
                <a:solidFill>
                  <a:schemeClr val="tx1"/>
                </a:solidFill>
                <a:latin typeface="Monotype Corsiva" pitchFamily="66" charset="0"/>
              </a:rPr>
              <a:t>– </a:t>
            </a:r>
            <a:r>
              <a:rPr lang="ru-RU" sz="1600" dirty="0" err="1" smtClean="0">
                <a:solidFill>
                  <a:schemeClr val="tx1"/>
                </a:solidFill>
                <a:latin typeface="Monotype Corsiva" pitchFamily="66" charset="0"/>
              </a:rPr>
              <a:t>Кричко</a:t>
            </a:r>
            <a:r>
              <a:rPr lang="ru-RU" sz="1600" dirty="0" smtClean="0">
                <a:solidFill>
                  <a:schemeClr val="tx1"/>
                </a:solidFill>
                <a:latin typeface="Monotype Corsiva" pitchFamily="66" charset="0"/>
              </a:rPr>
              <a:t> Юрий 6в класс -15 место /сертификат/; Осипов Иван 6б класс -16 место /сертификат/. </a:t>
            </a:r>
            <a:r>
              <a:rPr lang="ru-RU" sz="1600" b="1" dirty="0" smtClean="0">
                <a:solidFill>
                  <a:schemeClr val="tx1"/>
                </a:solidFill>
                <a:latin typeface="Monotype Corsiva" pitchFamily="66" charset="0"/>
              </a:rPr>
              <a:t>Олимпиада по истории </a:t>
            </a:r>
            <a:r>
              <a:rPr lang="ru-RU" sz="1600" dirty="0" smtClean="0">
                <a:solidFill>
                  <a:schemeClr val="tx1"/>
                </a:solidFill>
                <a:latin typeface="Monotype Corsiva" pitchFamily="66" charset="0"/>
              </a:rPr>
              <a:t>– </a:t>
            </a:r>
            <a:r>
              <a:rPr lang="ru-RU" sz="1600" dirty="0" err="1" smtClean="0">
                <a:solidFill>
                  <a:schemeClr val="tx1"/>
                </a:solidFill>
                <a:latin typeface="Monotype Corsiva" pitchFamily="66" charset="0"/>
              </a:rPr>
              <a:t>Николайченко</a:t>
            </a:r>
            <a:r>
              <a:rPr lang="ru-RU" sz="1600" dirty="0" smtClean="0">
                <a:solidFill>
                  <a:schemeClr val="tx1"/>
                </a:solidFill>
                <a:latin typeface="Monotype Corsiva" pitchFamily="66" charset="0"/>
              </a:rPr>
              <a:t> Алёна 6б класс -4место /диплом/; Авдеенко Максим 6б класс -15место /сертификат/; </a:t>
            </a:r>
            <a:r>
              <a:rPr lang="ru-RU" sz="1600" dirty="0" err="1" smtClean="0">
                <a:solidFill>
                  <a:schemeClr val="tx1"/>
                </a:solidFill>
                <a:latin typeface="Monotype Corsiva" pitchFamily="66" charset="0"/>
              </a:rPr>
              <a:t>Камишкерцева</a:t>
            </a:r>
            <a:r>
              <a:rPr lang="ru-RU" sz="1600" dirty="0" smtClean="0">
                <a:solidFill>
                  <a:schemeClr val="tx1"/>
                </a:solidFill>
                <a:latin typeface="Monotype Corsiva" pitchFamily="66" charset="0"/>
              </a:rPr>
              <a:t> Анастасия 6б класс -19 место /сертификат/; Осипов Иван 6б класс -25место /сертификат/. </a:t>
            </a:r>
            <a:br>
              <a:rPr lang="ru-RU" sz="1600" dirty="0" smtClean="0">
                <a:solidFill>
                  <a:schemeClr val="tx1"/>
                </a:solidFill>
                <a:latin typeface="Monotype Corsiva" pitchFamily="66" charset="0"/>
              </a:rPr>
            </a:br>
            <a:r>
              <a:rPr lang="ru-RU" sz="1600" b="1" i="1" dirty="0" smtClean="0">
                <a:solidFill>
                  <a:schemeClr val="tx1"/>
                </a:solidFill>
                <a:latin typeface="Monotype Corsiva" pitchFamily="66" charset="0"/>
              </a:rPr>
              <a:t>Конкурс «Золотое Руно»: 2014г – </a:t>
            </a:r>
            <a:r>
              <a:rPr lang="ru-RU" sz="1600" dirty="0" err="1" smtClean="0">
                <a:solidFill>
                  <a:schemeClr val="tx1"/>
                </a:solidFill>
                <a:latin typeface="Monotype Corsiva" pitchFamily="66" charset="0"/>
              </a:rPr>
              <a:t>Быргазов</a:t>
            </a:r>
            <a:r>
              <a:rPr lang="ru-RU" sz="1600" dirty="0" smtClean="0">
                <a:solidFill>
                  <a:schemeClr val="tx1"/>
                </a:solidFill>
                <a:latin typeface="Monotype Corsiva" pitchFamily="66" charset="0"/>
              </a:rPr>
              <a:t> Максим 6в класс – место в школе 1, место в регионе 64 /сертификат; </a:t>
            </a:r>
            <a:r>
              <a:rPr lang="ru-RU" sz="1600" dirty="0" err="1" smtClean="0">
                <a:solidFill>
                  <a:schemeClr val="tx1"/>
                </a:solidFill>
                <a:latin typeface="Monotype Corsiva" pitchFamily="66" charset="0"/>
              </a:rPr>
              <a:t>Пенина</a:t>
            </a:r>
            <a:r>
              <a:rPr lang="ru-RU" sz="1600" dirty="0" smtClean="0">
                <a:solidFill>
                  <a:schemeClr val="tx1"/>
                </a:solidFill>
                <a:latin typeface="Monotype Corsiva" pitchFamily="66" charset="0"/>
              </a:rPr>
              <a:t> Ксения 6б класс– место в школе 1, место в регионе 64 /сертификат/; Николаева Алёна 6в класс –место в школе 1, место в регионе 115 /сертификат/.</a:t>
            </a:r>
            <a:br>
              <a:rPr lang="ru-RU" sz="1600" dirty="0" smtClean="0">
                <a:solidFill>
                  <a:schemeClr val="tx1"/>
                </a:solidFill>
                <a:latin typeface="Monotype Corsiva" pitchFamily="66" charset="0"/>
              </a:rPr>
            </a:br>
            <a:r>
              <a:rPr lang="ru-RU" sz="1600" b="1" dirty="0" smtClean="0">
                <a:solidFill>
                  <a:schemeClr val="tx1"/>
                </a:solidFill>
                <a:latin typeface="Monotype Corsiva" pitchFamily="66" charset="0"/>
              </a:rPr>
              <a:t>2015г </a:t>
            </a:r>
            <a:r>
              <a:rPr lang="ru-RU" sz="1600" dirty="0" smtClean="0">
                <a:solidFill>
                  <a:schemeClr val="tx1"/>
                </a:solidFill>
                <a:latin typeface="Monotype Corsiva" pitchFamily="66" charset="0"/>
              </a:rPr>
              <a:t>– </a:t>
            </a:r>
            <a:r>
              <a:rPr lang="ru-RU" sz="1600" dirty="0" err="1" smtClean="0">
                <a:solidFill>
                  <a:schemeClr val="tx1"/>
                </a:solidFill>
                <a:latin typeface="Monotype Corsiva" pitchFamily="66" charset="0"/>
              </a:rPr>
              <a:t>Мякотин</a:t>
            </a:r>
            <a:r>
              <a:rPr lang="ru-RU" sz="1600" dirty="0" smtClean="0">
                <a:solidFill>
                  <a:schemeClr val="tx1"/>
                </a:solidFill>
                <a:latin typeface="Monotype Corsiva" pitchFamily="66" charset="0"/>
              </a:rPr>
              <a:t> Илья 8а класс –место в школе 1, место в регионе 1 /диплом/.</a:t>
            </a:r>
            <a:r>
              <a:rPr lang="ru-RU" sz="1800" dirty="0" smtClean="0">
                <a:solidFill>
                  <a:schemeClr val="tx1"/>
                </a:solidFill>
                <a:latin typeface="Monotype Corsiva" pitchFamily="66" charset="0"/>
              </a:rPr>
              <a:t/>
            </a:r>
            <a:br>
              <a:rPr lang="ru-RU" sz="1800" dirty="0" smtClean="0">
                <a:solidFill>
                  <a:schemeClr val="tx1"/>
                </a:solidFill>
                <a:latin typeface="Monotype Corsiva" pitchFamily="66" charset="0"/>
              </a:rPr>
            </a:br>
            <a:r>
              <a:rPr lang="ru-RU" sz="1800" dirty="0" smtClean="0">
                <a:latin typeface="Monotype Corsiva" pitchFamily="66" charset="0"/>
              </a:rPr>
              <a:t/>
            </a:r>
            <a:br>
              <a:rPr lang="ru-RU" sz="1800" dirty="0" smtClean="0">
                <a:latin typeface="Monotype Corsiva" pitchFamily="66" charset="0"/>
              </a:rPr>
            </a:br>
            <a:endParaRPr lang="ru-RU" sz="1800" dirty="0">
              <a:latin typeface="Monotype Corsiva" pitchFamily="66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02634"/>
          </a:xfr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  <a:prstDash val="sysDash"/>
          </a:ln>
          <a:effectLst>
            <a:glow rad="139700">
              <a:schemeClr val="accent3">
                <a:satMod val="175000"/>
                <a:alpha val="40000"/>
              </a:schemeClr>
            </a:glow>
          </a:effectLst>
        </p:spPr>
        <p:txBody>
          <a:bodyPr>
            <a:normAutofit/>
          </a:bodyPr>
          <a:lstStyle/>
          <a:p>
            <a:pPr algn="l"/>
            <a:r>
              <a:rPr lang="ru-RU" sz="2000" b="1" i="1" u="sng" dirty="0" smtClean="0">
                <a:solidFill>
                  <a:schemeClr val="tx1"/>
                </a:solidFill>
                <a:latin typeface="Monotype Corsiva" pitchFamily="66" charset="0"/>
              </a:rPr>
              <a:t>Муниципальная олимпиада по истории участники:</a:t>
            </a:r>
            <a:r>
              <a:rPr lang="ru-RU" sz="1600" b="1" i="1" dirty="0" smtClean="0">
                <a:solidFill>
                  <a:schemeClr val="tx1"/>
                </a:solidFill>
                <a:latin typeface="Monotype Corsiva" pitchFamily="66" charset="0"/>
              </a:rPr>
              <a:t/>
            </a:r>
            <a:br>
              <a:rPr lang="ru-RU" sz="1600" b="1" i="1" dirty="0" smtClean="0">
                <a:solidFill>
                  <a:schemeClr val="tx1"/>
                </a:solidFill>
                <a:latin typeface="Monotype Corsiva" pitchFamily="66" charset="0"/>
              </a:rPr>
            </a:br>
            <a:r>
              <a:rPr lang="ru-RU" sz="1600" b="1" i="1" dirty="0" smtClean="0">
                <a:solidFill>
                  <a:schemeClr val="tx1"/>
                </a:solidFill>
                <a:latin typeface="Monotype Corsiva" pitchFamily="66" charset="0"/>
              </a:rPr>
              <a:t/>
            </a:r>
            <a:br>
              <a:rPr lang="ru-RU" sz="1600" b="1" i="1" dirty="0" smtClean="0">
                <a:solidFill>
                  <a:schemeClr val="tx1"/>
                </a:solidFill>
                <a:latin typeface="Monotype Corsiva" pitchFamily="66" charset="0"/>
              </a:rPr>
            </a:br>
            <a:r>
              <a:rPr lang="ru-RU" sz="1600" dirty="0" smtClean="0">
                <a:solidFill>
                  <a:schemeClr val="tx1"/>
                </a:solidFill>
                <a:latin typeface="Monotype Corsiva" pitchFamily="66" charset="0"/>
              </a:rPr>
              <a:t>2010г – Бояркина Елена 10а класс</a:t>
            </a:r>
            <a:br>
              <a:rPr lang="ru-RU" sz="1600" dirty="0" smtClean="0">
                <a:solidFill>
                  <a:schemeClr val="tx1"/>
                </a:solidFill>
                <a:latin typeface="Monotype Corsiva" pitchFamily="66" charset="0"/>
              </a:rPr>
            </a:br>
            <a:r>
              <a:rPr lang="ru-RU" sz="1600" dirty="0" smtClean="0">
                <a:solidFill>
                  <a:schemeClr val="tx1"/>
                </a:solidFill>
                <a:latin typeface="Monotype Corsiva" pitchFamily="66" charset="0"/>
              </a:rPr>
              <a:t>2011г – </a:t>
            </a:r>
            <a:r>
              <a:rPr lang="ru-RU" sz="1600" dirty="0" err="1" smtClean="0">
                <a:solidFill>
                  <a:schemeClr val="tx1"/>
                </a:solidFill>
                <a:latin typeface="Monotype Corsiva" pitchFamily="66" charset="0"/>
              </a:rPr>
              <a:t>Новокшонова</a:t>
            </a:r>
            <a:r>
              <a:rPr lang="ru-RU" sz="1600" dirty="0" smtClean="0">
                <a:solidFill>
                  <a:schemeClr val="tx1"/>
                </a:solidFill>
                <a:latin typeface="Monotype Corsiva" pitchFamily="66" charset="0"/>
              </a:rPr>
              <a:t> Виктория 8б класс; Романченко Дарья 9б класс</a:t>
            </a:r>
            <a:br>
              <a:rPr lang="ru-RU" sz="1600" dirty="0" smtClean="0">
                <a:solidFill>
                  <a:schemeClr val="tx1"/>
                </a:solidFill>
                <a:latin typeface="Monotype Corsiva" pitchFamily="66" charset="0"/>
              </a:rPr>
            </a:br>
            <a:r>
              <a:rPr lang="ru-RU" sz="1600" dirty="0" smtClean="0">
                <a:solidFill>
                  <a:schemeClr val="tx1"/>
                </a:solidFill>
                <a:latin typeface="Monotype Corsiva" pitchFamily="66" charset="0"/>
              </a:rPr>
              <a:t>2014г – </a:t>
            </a:r>
            <a:r>
              <a:rPr lang="ru-RU" sz="1600" dirty="0" err="1" smtClean="0">
                <a:solidFill>
                  <a:schemeClr val="tx1"/>
                </a:solidFill>
                <a:latin typeface="Monotype Corsiva" pitchFamily="66" charset="0"/>
              </a:rPr>
              <a:t>Киячко</a:t>
            </a:r>
            <a:r>
              <a:rPr lang="ru-RU" sz="1600" dirty="0" smtClean="0">
                <a:solidFill>
                  <a:schemeClr val="tx1"/>
                </a:solidFill>
                <a:latin typeface="Monotype Corsiva" pitchFamily="66" charset="0"/>
              </a:rPr>
              <a:t> Владимир 8а класс; </a:t>
            </a:r>
            <a:r>
              <a:rPr lang="ru-RU" sz="1600" dirty="0" err="1" smtClean="0">
                <a:solidFill>
                  <a:schemeClr val="tx1"/>
                </a:solidFill>
                <a:latin typeface="Monotype Corsiva" pitchFamily="66" charset="0"/>
              </a:rPr>
              <a:t>Малышенко</a:t>
            </a:r>
            <a:r>
              <a:rPr lang="ru-RU" sz="1600" dirty="0" smtClean="0">
                <a:solidFill>
                  <a:schemeClr val="tx1"/>
                </a:solidFill>
                <a:latin typeface="Monotype Corsiva" pitchFamily="66" charset="0"/>
              </a:rPr>
              <a:t> Андрей 8б класс</a:t>
            </a:r>
            <a:br>
              <a:rPr lang="ru-RU" sz="1600" dirty="0" smtClean="0">
                <a:solidFill>
                  <a:schemeClr val="tx1"/>
                </a:solidFill>
                <a:latin typeface="Monotype Corsiva" pitchFamily="66" charset="0"/>
              </a:rPr>
            </a:br>
            <a:r>
              <a:rPr lang="ru-RU" sz="1600" dirty="0" smtClean="0">
                <a:solidFill>
                  <a:schemeClr val="tx1"/>
                </a:solidFill>
                <a:latin typeface="Monotype Corsiva" pitchFamily="66" charset="0"/>
              </a:rPr>
              <a:t>2015г – </a:t>
            </a:r>
            <a:r>
              <a:rPr lang="ru-RU" sz="1600" dirty="0" err="1" smtClean="0">
                <a:solidFill>
                  <a:schemeClr val="tx1"/>
                </a:solidFill>
                <a:latin typeface="Monotype Corsiva" pitchFamily="66" charset="0"/>
              </a:rPr>
              <a:t>Криячко</a:t>
            </a:r>
            <a:r>
              <a:rPr lang="ru-RU" sz="1600" dirty="0" smtClean="0">
                <a:solidFill>
                  <a:schemeClr val="tx1"/>
                </a:solidFill>
                <a:latin typeface="Monotype Corsiva" pitchFamily="66" charset="0"/>
              </a:rPr>
              <a:t> Владимир 9а класс; </a:t>
            </a:r>
            <a:r>
              <a:rPr lang="ru-RU" sz="1600" dirty="0" err="1" smtClean="0">
                <a:solidFill>
                  <a:schemeClr val="tx1"/>
                </a:solidFill>
                <a:latin typeface="Monotype Corsiva" pitchFamily="66" charset="0"/>
              </a:rPr>
              <a:t>Цукало</a:t>
            </a:r>
            <a:r>
              <a:rPr lang="ru-RU" sz="1600" dirty="0" smtClean="0">
                <a:solidFill>
                  <a:schemeClr val="tx1"/>
                </a:solidFill>
                <a:latin typeface="Monotype Corsiva" pitchFamily="66" charset="0"/>
              </a:rPr>
              <a:t> Дмитрий 9б класс.</a:t>
            </a:r>
            <a:br>
              <a:rPr lang="ru-RU" sz="1600" dirty="0" smtClean="0">
                <a:solidFill>
                  <a:schemeClr val="tx1"/>
                </a:solidFill>
                <a:latin typeface="Monotype Corsiva" pitchFamily="66" charset="0"/>
              </a:rPr>
            </a:br>
            <a:r>
              <a:rPr lang="ru-RU" sz="1600" dirty="0" smtClean="0">
                <a:solidFill>
                  <a:schemeClr val="tx1"/>
                </a:solidFill>
                <a:latin typeface="Monotype Corsiva" pitchFamily="66" charset="0"/>
              </a:rPr>
              <a:t/>
            </a:r>
            <a:br>
              <a:rPr lang="ru-RU" sz="1600" dirty="0" smtClean="0">
                <a:solidFill>
                  <a:schemeClr val="tx1"/>
                </a:solidFill>
                <a:latin typeface="Monotype Corsiva" pitchFamily="66" charset="0"/>
              </a:rPr>
            </a:br>
            <a:r>
              <a:rPr lang="ru-RU" sz="1800" b="1" i="1" u="sng" dirty="0" smtClean="0">
                <a:solidFill>
                  <a:schemeClr val="tx1"/>
                </a:solidFill>
                <a:latin typeface="Monotype Corsiva" pitchFamily="66" charset="0"/>
              </a:rPr>
              <a:t>Муниципальная олимпиада по обществознанию участники</a:t>
            </a:r>
            <a:r>
              <a:rPr lang="ru-RU" sz="1600" dirty="0" smtClean="0">
                <a:solidFill>
                  <a:schemeClr val="tx1"/>
                </a:solidFill>
                <a:latin typeface="Monotype Corsiva" pitchFamily="66" charset="0"/>
              </a:rPr>
              <a:t>:</a:t>
            </a:r>
            <a:br>
              <a:rPr lang="ru-RU" sz="1600" dirty="0" smtClean="0">
                <a:solidFill>
                  <a:schemeClr val="tx1"/>
                </a:solidFill>
                <a:latin typeface="Monotype Corsiva" pitchFamily="66" charset="0"/>
              </a:rPr>
            </a:br>
            <a:r>
              <a:rPr lang="ru-RU" sz="1600" dirty="0" smtClean="0">
                <a:solidFill>
                  <a:schemeClr val="tx1"/>
                </a:solidFill>
                <a:latin typeface="Monotype Corsiva" pitchFamily="66" charset="0"/>
              </a:rPr>
              <a:t>2010г – </a:t>
            </a:r>
            <a:r>
              <a:rPr lang="ru-RU" sz="1600" dirty="0" err="1" smtClean="0">
                <a:solidFill>
                  <a:schemeClr val="tx1"/>
                </a:solidFill>
                <a:latin typeface="Monotype Corsiva" pitchFamily="66" charset="0"/>
              </a:rPr>
              <a:t>Ромейко</a:t>
            </a:r>
            <a:r>
              <a:rPr lang="ru-RU" sz="1600" dirty="0" smtClean="0">
                <a:solidFill>
                  <a:schemeClr val="tx1"/>
                </a:solidFill>
                <a:latin typeface="Monotype Corsiva" pitchFamily="66" charset="0"/>
              </a:rPr>
              <a:t> Светлана  10б класс</a:t>
            </a:r>
            <a:br>
              <a:rPr lang="ru-RU" sz="1600" dirty="0" smtClean="0">
                <a:solidFill>
                  <a:schemeClr val="tx1"/>
                </a:solidFill>
                <a:latin typeface="Monotype Corsiva" pitchFamily="66" charset="0"/>
              </a:rPr>
            </a:br>
            <a:r>
              <a:rPr lang="ru-RU" sz="1600" dirty="0" smtClean="0">
                <a:solidFill>
                  <a:schemeClr val="tx1"/>
                </a:solidFill>
                <a:latin typeface="Monotype Corsiva" pitchFamily="66" charset="0"/>
              </a:rPr>
              <a:t>2011г – </a:t>
            </a:r>
            <a:r>
              <a:rPr lang="ru-RU" sz="1600" dirty="0" err="1" smtClean="0">
                <a:solidFill>
                  <a:schemeClr val="tx1"/>
                </a:solidFill>
                <a:latin typeface="Monotype Corsiva" pitchFamily="66" charset="0"/>
              </a:rPr>
              <a:t>Грамзина</a:t>
            </a:r>
            <a:r>
              <a:rPr lang="ru-RU" sz="1600" dirty="0" smtClean="0">
                <a:solidFill>
                  <a:schemeClr val="tx1"/>
                </a:solidFill>
                <a:latin typeface="Monotype Corsiva" pitchFamily="66" charset="0"/>
              </a:rPr>
              <a:t> Екатерина 8а класс; </a:t>
            </a:r>
            <a:r>
              <a:rPr lang="ru-RU" sz="1600" dirty="0" err="1" smtClean="0">
                <a:solidFill>
                  <a:schemeClr val="tx1"/>
                </a:solidFill>
                <a:latin typeface="Monotype Corsiva" pitchFamily="66" charset="0"/>
              </a:rPr>
              <a:t>Хван</a:t>
            </a:r>
            <a:r>
              <a:rPr lang="ru-RU" sz="1600" dirty="0" smtClean="0">
                <a:solidFill>
                  <a:schemeClr val="tx1"/>
                </a:solidFill>
                <a:latin typeface="Monotype Corsiva" pitchFamily="66" charset="0"/>
              </a:rPr>
              <a:t> Евгения 9б класс</a:t>
            </a:r>
            <a:br>
              <a:rPr lang="ru-RU" sz="1600" dirty="0" smtClean="0">
                <a:solidFill>
                  <a:schemeClr val="tx1"/>
                </a:solidFill>
                <a:latin typeface="Monotype Corsiva" pitchFamily="66" charset="0"/>
              </a:rPr>
            </a:br>
            <a:r>
              <a:rPr lang="ru-RU" sz="1600" dirty="0" smtClean="0">
                <a:solidFill>
                  <a:schemeClr val="tx1"/>
                </a:solidFill>
                <a:latin typeface="Monotype Corsiva" pitchFamily="66" charset="0"/>
              </a:rPr>
              <a:t>2014г – </a:t>
            </a:r>
            <a:r>
              <a:rPr lang="ru-RU" sz="1600" dirty="0" err="1" smtClean="0">
                <a:solidFill>
                  <a:schemeClr val="tx1"/>
                </a:solidFill>
                <a:latin typeface="Monotype Corsiva" pitchFamily="66" charset="0"/>
              </a:rPr>
              <a:t>Афян</a:t>
            </a:r>
            <a:r>
              <a:rPr lang="ru-RU" sz="1600" dirty="0" smtClean="0">
                <a:solidFill>
                  <a:schemeClr val="tx1"/>
                </a:solidFill>
                <a:latin typeface="Monotype Corsiva" pitchFamily="66" charset="0"/>
              </a:rPr>
              <a:t> Арина 9а класс</a:t>
            </a:r>
            <a:br>
              <a:rPr lang="ru-RU" sz="1600" dirty="0" smtClean="0">
                <a:solidFill>
                  <a:schemeClr val="tx1"/>
                </a:solidFill>
                <a:latin typeface="Monotype Corsiva" pitchFamily="66" charset="0"/>
              </a:rPr>
            </a:br>
            <a:r>
              <a:rPr lang="ru-RU" sz="1600" dirty="0" smtClean="0">
                <a:solidFill>
                  <a:schemeClr val="tx1"/>
                </a:solidFill>
                <a:latin typeface="Monotype Corsiva" pitchFamily="66" charset="0"/>
              </a:rPr>
              <a:t>2015г – Щепина Наталья 9б класс; </a:t>
            </a:r>
            <a:r>
              <a:rPr lang="ru-RU" sz="1600" dirty="0" err="1" smtClean="0">
                <a:solidFill>
                  <a:schemeClr val="tx1"/>
                </a:solidFill>
                <a:latin typeface="Monotype Corsiva" pitchFamily="66" charset="0"/>
              </a:rPr>
              <a:t>Шалаева</a:t>
            </a:r>
            <a:r>
              <a:rPr lang="ru-RU" sz="1600" dirty="0" smtClean="0">
                <a:solidFill>
                  <a:schemeClr val="tx1"/>
                </a:solidFill>
                <a:latin typeface="Monotype Corsiva" pitchFamily="66" charset="0"/>
              </a:rPr>
              <a:t> Валерия 9б </a:t>
            </a:r>
            <a:r>
              <a:rPr lang="ru-RU" sz="1600" dirty="0" smtClean="0">
                <a:solidFill>
                  <a:schemeClr val="tx1"/>
                </a:solidFill>
                <a:latin typeface="Monotype Corsiva" pitchFamily="66" charset="0"/>
              </a:rPr>
              <a:t>класс.</a:t>
            </a:r>
            <a:r>
              <a:rPr lang="ru-RU" sz="1600" dirty="0" smtClean="0">
                <a:solidFill>
                  <a:schemeClr val="tx1"/>
                </a:solidFill>
                <a:latin typeface="Monotype Corsiva" pitchFamily="66" charset="0"/>
              </a:rPr>
              <a:t/>
            </a:r>
            <a:br>
              <a:rPr lang="ru-RU" sz="1600" dirty="0" smtClean="0">
                <a:solidFill>
                  <a:schemeClr val="tx1"/>
                </a:solidFill>
                <a:latin typeface="Monotype Corsiva" pitchFamily="66" charset="0"/>
              </a:rPr>
            </a:br>
            <a:r>
              <a:rPr lang="ru-RU" sz="1600" dirty="0" smtClean="0">
                <a:solidFill>
                  <a:schemeClr val="tx1"/>
                </a:solidFill>
                <a:latin typeface="Monotype Corsiva" pitchFamily="66" charset="0"/>
              </a:rPr>
              <a:t/>
            </a:r>
            <a:br>
              <a:rPr lang="ru-RU" sz="1600" dirty="0" smtClean="0">
                <a:solidFill>
                  <a:schemeClr val="tx1"/>
                </a:solidFill>
                <a:latin typeface="Monotype Corsiva" pitchFamily="66" charset="0"/>
              </a:rPr>
            </a:br>
            <a:r>
              <a:rPr lang="ru-RU" sz="1600" dirty="0" smtClean="0">
                <a:solidFill>
                  <a:schemeClr val="tx1"/>
                </a:solidFill>
                <a:latin typeface="Monotype Corsiva" pitchFamily="66" charset="0"/>
              </a:rPr>
              <a:t/>
            </a:r>
            <a:br>
              <a:rPr lang="ru-RU" sz="1600" dirty="0" smtClean="0">
                <a:solidFill>
                  <a:schemeClr val="tx1"/>
                </a:solidFill>
                <a:latin typeface="Monotype Corsiva" pitchFamily="66" charset="0"/>
              </a:rPr>
            </a:br>
            <a:r>
              <a:rPr lang="ru-RU" sz="1600" b="1" i="1" dirty="0" smtClean="0">
                <a:solidFill>
                  <a:schemeClr val="tx1"/>
                </a:solidFill>
                <a:latin typeface="Monotype Corsiva" pitchFamily="66" charset="0"/>
              </a:rPr>
              <a:t>2015г – районный конкурс </a:t>
            </a:r>
            <a:r>
              <a:rPr lang="ru-RU" sz="1600" dirty="0" smtClean="0">
                <a:solidFill>
                  <a:schemeClr val="tx1"/>
                </a:solidFill>
                <a:latin typeface="Monotype Corsiva" pitchFamily="66" charset="0"/>
              </a:rPr>
              <a:t>– «Рассказ о судьбе ветерана Великой Отечественной войны, труженика тыла, ветерана Труда» в  районной краеведческой маёвке «На привале», посвящённой 70-летию Победы в Великой Отечественной войне и 90-летию образования </a:t>
            </a:r>
            <a:r>
              <a:rPr lang="ru-RU" sz="1600" dirty="0" err="1" smtClean="0">
                <a:solidFill>
                  <a:schemeClr val="tx1"/>
                </a:solidFill>
                <a:latin typeface="Monotype Corsiva" pitchFamily="66" charset="0"/>
              </a:rPr>
              <a:t>Тайшетского</a:t>
            </a:r>
            <a:r>
              <a:rPr lang="ru-RU" sz="1600" dirty="0" smtClean="0">
                <a:solidFill>
                  <a:schemeClr val="tx1"/>
                </a:solidFill>
                <a:latin typeface="Monotype Corsiva" pitchFamily="66" charset="0"/>
              </a:rPr>
              <a:t> района – отряд «Будущее за нами» - 2 место /диплом/.</a:t>
            </a:r>
            <a:br>
              <a:rPr lang="ru-RU" sz="1600" dirty="0" smtClean="0">
                <a:solidFill>
                  <a:schemeClr val="tx1"/>
                </a:solidFill>
                <a:latin typeface="Monotype Corsiva" pitchFamily="66" charset="0"/>
              </a:rPr>
            </a:br>
            <a:r>
              <a:rPr lang="ru-RU" sz="1600" b="1" i="1" dirty="0" smtClean="0">
                <a:solidFill>
                  <a:schemeClr val="tx1"/>
                </a:solidFill>
                <a:latin typeface="Monotype Corsiva" pitchFamily="66" charset="0"/>
              </a:rPr>
              <a:t>2015г – заочный районный конкурс электронных презентаций </a:t>
            </a:r>
            <a:r>
              <a:rPr lang="ru-RU" sz="1600" dirty="0" smtClean="0">
                <a:solidFill>
                  <a:schemeClr val="tx1"/>
                </a:solidFill>
                <a:latin typeface="Monotype Corsiva" pitchFamily="66" charset="0"/>
              </a:rPr>
              <a:t>«Герои Великой войны», посвящённый войне и 90-летию  образования  </a:t>
            </a:r>
            <a:r>
              <a:rPr lang="ru-RU" sz="1600" dirty="0" err="1" smtClean="0">
                <a:solidFill>
                  <a:schemeClr val="tx1"/>
                </a:solidFill>
                <a:latin typeface="Monotype Corsiva" pitchFamily="66" charset="0"/>
              </a:rPr>
              <a:t>Тайшетского</a:t>
            </a:r>
            <a:r>
              <a:rPr lang="ru-RU" sz="1600" dirty="0" smtClean="0">
                <a:solidFill>
                  <a:schemeClr val="tx1"/>
                </a:solidFill>
                <a:latin typeface="Monotype Corsiva" pitchFamily="66" charset="0"/>
              </a:rPr>
              <a:t> района – </a:t>
            </a:r>
            <a:r>
              <a:rPr lang="ru-RU" sz="1600" dirty="0" err="1" smtClean="0">
                <a:solidFill>
                  <a:schemeClr val="tx1"/>
                </a:solidFill>
                <a:latin typeface="Monotype Corsiva" pitchFamily="66" charset="0"/>
              </a:rPr>
              <a:t>Даций</a:t>
            </a:r>
            <a:r>
              <a:rPr lang="ru-RU" sz="1600" dirty="0" smtClean="0">
                <a:solidFill>
                  <a:schemeClr val="tx1"/>
                </a:solidFill>
                <a:latin typeface="Monotype Corsiva" pitchFamily="66" charset="0"/>
              </a:rPr>
              <a:t> Маргарита 5 а класс -2 место /диплом/;</a:t>
            </a:r>
            <a:br>
              <a:rPr lang="ru-RU" sz="1600" dirty="0" smtClean="0">
                <a:solidFill>
                  <a:schemeClr val="tx1"/>
                </a:solidFill>
                <a:latin typeface="Monotype Corsiva" pitchFamily="66" charset="0"/>
              </a:rPr>
            </a:br>
            <a:r>
              <a:rPr lang="ru-RU" sz="1600" b="1" i="1" dirty="0" smtClean="0">
                <a:solidFill>
                  <a:schemeClr val="tx1"/>
                </a:solidFill>
                <a:latin typeface="Monotype Corsiva" pitchFamily="66" charset="0"/>
              </a:rPr>
              <a:t>2015г – районная краеведческая игра «</a:t>
            </a:r>
            <a:r>
              <a:rPr lang="ru-RU" sz="1600" b="1" i="1" dirty="0" err="1" smtClean="0">
                <a:solidFill>
                  <a:schemeClr val="tx1"/>
                </a:solidFill>
                <a:latin typeface="Monotype Corsiva" pitchFamily="66" charset="0"/>
              </a:rPr>
              <a:t>Тайшетский</a:t>
            </a:r>
            <a:r>
              <a:rPr lang="ru-RU" sz="1600" b="1" i="1" dirty="0" smtClean="0">
                <a:solidFill>
                  <a:schemeClr val="tx1"/>
                </a:solidFill>
                <a:latin typeface="Monotype Corsiva" pitchFamily="66" charset="0"/>
              </a:rPr>
              <a:t> район </a:t>
            </a:r>
            <a:r>
              <a:rPr lang="ru-RU" sz="1600" dirty="0" smtClean="0">
                <a:solidFill>
                  <a:schemeClr val="tx1"/>
                </a:solidFill>
                <a:latin typeface="Monotype Corsiva" pitchFamily="66" charset="0"/>
              </a:rPr>
              <a:t>– удивительный уголок России» - команда «Краевед» 6а класс –участие, благодарственное письмо, сертификат.</a:t>
            </a:r>
            <a:endParaRPr lang="ru-RU" sz="1600" dirty="0">
              <a:solidFill>
                <a:schemeClr val="tx1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74642"/>
          </a:xfr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  <a:prstDash val="sysDash"/>
          </a:ln>
          <a:effectLst>
            <a:glow rad="139700">
              <a:schemeClr val="accent3">
                <a:satMod val="175000"/>
                <a:alpha val="40000"/>
              </a:schemeClr>
            </a:glow>
          </a:effectLst>
        </p:spPr>
        <p:txBody>
          <a:bodyPr>
            <a:normAutofit fontScale="90000"/>
          </a:bodyPr>
          <a:lstStyle/>
          <a:p>
            <a:pPr algn="l"/>
            <a:r>
              <a:rPr lang="ru-RU" sz="2200" b="1" i="1" dirty="0" smtClean="0">
                <a:solidFill>
                  <a:schemeClr val="tx1"/>
                </a:solidFill>
                <a:latin typeface="Monotype Corsiva" pitchFamily="66" charset="0"/>
              </a:rPr>
              <a:t>                                                    Внеурочная деятельность:</a:t>
            </a:r>
            <a:r>
              <a:rPr lang="ru-RU" sz="2200" b="1" i="1" u="sng" dirty="0" smtClean="0">
                <a:solidFill>
                  <a:schemeClr val="tx1"/>
                </a:solidFill>
                <a:latin typeface="Monotype Corsiva" pitchFamily="66" charset="0"/>
              </a:rPr>
              <a:t/>
            </a:r>
            <a:br>
              <a:rPr lang="ru-RU" sz="2200" b="1" i="1" u="sng" dirty="0" smtClean="0">
                <a:solidFill>
                  <a:schemeClr val="tx1"/>
                </a:solidFill>
                <a:latin typeface="Monotype Corsiva" pitchFamily="66" charset="0"/>
              </a:rPr>
            </a:br>
            <a:r>
              <a:rPr lang="ru-RU" sz="2200" b="1" i="1" u="sng" dirty="0" smtClean="0">
                <a:solidFill>
                  <a:schemeClr val="tx1"/>
                </a:solidFill>
                <a:latin typeface="Monotype Corsiva" pitchFamily="66" charset="0"/>
              </a:rPr>
              <a:t/>
            </a:r>
            <a:br>
              <a:rPr lang="ru-RU" sz="2200" b="1" i="1" u="sng" dirty="0" smtClean="0">
                <a:solidFill>
                  <a:schemeClr val="tx1"/>
                </a:solidFill>
                <a:latin typeface="Monotype Corsiva" pitchFamily="66" charset="0"/>
              </a:rPr>
            </a:br>
            <a:r>
              <a:rPr lang="ru-RU" sz="1800" dirty="0" smtClean="0">
                <a:solidFill>
                  <a:schemeClr val="tx1"/>
                </a:solidFill>
                <a:latin typeface="Monotype Corsiva" pitchFamily="66" charset="0"/>
              </a:rPr>
              <a:t/>
            </a:r>
            <a:br>
              <a:rPr lang="ru-RU" sz="1800" dirty="0" smtClean="0">
                <a:solidFill>
                  <a:schemeClr val="tx1"/>
                </a:solidFill>
                <a:latin typeface="Monotype Corsiva" pitchFamily="66" charset="0"/>
              </a:rPr>
            </a:br>
            <a:r>
              <a:rPr lang="ru-RU" sz="2200" b="1" i="1" dirty="0" smtClean="0">
                <a:solidFill>
                  <a:schemeClr val="tx1"/>
                </a:solidFill>
                <a:latin typeface="Monotype Corsiva" pitchFamily="66" charset="0"/>
              </a:rPr>
              <a:t>2009-2010гг – </a:t>
            </a:r>
            <a:r>
              <a:rPr lang="ru-RU" sz="2200" dirty="0" smtClean="0">
                <a:solidFill>
                  <a:schemeClr val="tx1"/>
                </a:solidFill>
                <a:latin typeface="Monotype Corsiva" pitchFamily="66" charset="0"/>
              </a:rPr>
              <a:t>« Служители Фемиды» (8-9кл); «Семейное право для несовершеннолетних» (9кл); «Семейные права детей» (8-9кл); «Права и ответственность ребёнка по российскому законодательству» (8-9кл).</a:t>
            </a:r>
            <a:br>
              <a:rPr lang="ru-RU" sz="2200" dirty="0" smtClean="0">
                <a:solidFill>
                  <a:schemeClr val="tx1"/>
                </a:solidFill>
                <a:latin typeface="Monotype Corsiva" pitchFamily="66" charset="0"/>
              </a:rPr>
            </a:br>
            <a:r>
              <a:rPr lang="ru-RU" sz="2200" dirty="0" smtClean="0">
                <a:solidFill>
                  <a:schemeClr val="tx1"/>
                </a:solidFill>
                <a:latin typeface="Monotype Corsiva" pitchFamily="66" charset="0"/>
              </a:rPr>
              <a:t/>
            </a:r>
            <a:br>
              <a:rPr lang="ru-RU" sz="2200" dirty="0" smtClean="0">
                <a:solidFill>
                  <a:schemeClr val="tx1"/>
                </a:solidFill>
                <a:latin typeface="Monotype Corsiva" pitchFamily="66" charset="0"/>
              </a:rPr>
            </a:br>
            <a:r>
              <a:rPr lang="ru-RU" sz="2200" b="1" i="1" dirty="0" smtClean="0">
                <a:solidFill>
                  <a:schemeClr val="tx1"/>
                </a:solidFill>
                <a:latin typeface="Monotype Corsiva" pitchFamily="66" charset="0"/>
              </a:rPr>
              <a:t>2010-2011гг – </a:t>
            </a:r>
            <a:r>
              <a:rPr lang="ru-RU" sz="2200" dirty="0" smtClean="0">
                <a:solidFill>
                  <a:schemeClr val="tx1"/>
                </a:solidFill>
                <a:latin typeface="Monotype Corsiva" pitchFamily="66" charset="0"/>
              </a:rPr>
              <a:t>«Право и политика» (9кл); «Право и экономика» (10кл);</a:t>
            </a:r>
            <a:br>
              <a:rPr lang="ru-RU" sz="2200" dirty="0" smtClean="0">
                <a:solidFill>
                  <a:schemeClr val="tx1"/>
                </a:solidFill>
                <a:latin typeface="Monotype Corsiva" pitchFamily="66" charset="0"/>
              </a:rPr>
            </a:br>
            <a:r>
              <a:rPr lang="ru-RU" sz="2200" dirty="0" smtClean="0">
                <a:solidFill>
                  <a:schemeClr val="tx1"/>
                </a:solidFill>
                <a:latin typeface="Monotype Corsiva" pitchFamily="66" charset="0"/>
              </a:rPr>
              <a:t/>
            </a:r>
            <a:br>
              <a:rPr lang="ru-RU" sz="2200" dirty="0" smtClean="0">
                <a:solidFill>
                  <a:schemeClr val="tx1"/>
                </a:solidFill>
                <a:latin typeface="Monotype Corsiva" pitchFamily="66" charset="0"/>
              </a:rPr>
            </a:br>
            <a:r>
              <a:rPr lang="ru-RU" sz="2200" b="1" i="1" dirty="0" smtClean="0">
                <a:solidFill>
                  <a:schemeClr val="tx1"/>
                </a:solidFill>
                <a:latin typeface="Monotype Corsiva" pitchFamily="66" charset="0"/>
              </a:rPr>
              <a:t>2015-2016гг – </a:t>
            </a:r>
            <a:r>
              <a:rPr lang="ru-RU" sz="2200" dirty="0" smtClean="0">
                <a:solidFill>
                  <a:schemeClr val="tx1"/>
                </a:solidFill>
                <a:latin typeface="Monotype Corsiva" pitchFamily="66" charset="0"/>
              </a:rPr>
              <a:t>«Закон и общество» (9кл);</a:t>
            </a:r>
            <a:br>
              <a:rPr lang="ru-RU" sz="2200" dirty="0" smtClean="0">
                <a:solidFill>
                  <a:schemeClr val="tx1"/>
                </a:solidFill>
                <a:latin typeface="Monotype Corsiva" pitchFamily="66" charset="0"/>
              </a:rPr>
            </a:br>
            <a:r>
              <a:rPr lang="ru-RU" sz="2200" dirty="0" smtClean="0">
                <a:solidFill>
                  <a:schemeClr val="tx1"/>
                </a:solidFill>
                <a:latin typeface="Monotype Corsiva" pitchFamily="66" charset="0"/>
              </a:rPr>
              <a:t/>
            </a:r>
            <a:br>
              <a:rPr lang="ru-RU" sz="2200" dirty="0" smtClean="0">
                <a:solidFill>
                  <a:schemeClr val="tx1"/>
                </a:solidFill>
                <a:latin typeface="Monotype Corsiva" pitchFamily="66" charset="0"/>
              </a:rPr>
            </a:br>
            <a:r>
              <a:rPr lang="ru-RU" sz="2200" b="1" i="1" dirty="0" smtClean="0">
                <a:solidFill>
                  <a:schemeClr val="tx1"/>
                </a:solidFill>
                <a:latin typeface="Monotype Corsiva" pitchFamily="66" charset="0"/>
              </a:rPr>
              <a:t>2014-2015гг – </a:t>
            </a:r>
            <a:r>
              <a:rPr lang="ru-RU" sz="2200" dirty="0" smtClean="0">
                <a:solidFill>
                  <a:schemeClr val="tx1"/>
                </a:solidFill>
                <a:latin typeface="Monotype Corsiva" pitchFamily="66" charset="0"/>
              </a:rPr>
              <a:t>Кружок «Краевед» по авторской программе (5а </a:t>
            </a:r>
            <a:r>
              <a:rPr lang="ru-RU" sz="2200" dirty="0" err="1" smtClean="0">
                <a:solidFill>
                  <a:schemeClr val="tx1"/>
                </a:solidFill>
                <a:latin typeface="Monotype Corsiva" pitchFamily="66" charset="0"/>
              </a:rPr>
              <a:t>кл</a:t>
            </a:r>
            <a:r>
              <a:rPr lang="ru-RU" sz="2200" dirty="0" smtClean="0">
                <a:solidFill>
                  <a:schemeClr val="tx1"/>
                </a:solidFill>
                <a:latin typeface="Monotype Corsiva" pitchFamily="66" charset="0"/>
              </a:rPr>
              <a:t>);</a:t>
            </a:r>
            <a:br>
              <a:rPr lang="ru-RU" sz="2200" dirty="0" smtClean="0">
                <a:solidFill>
                  <a:schemeClr val="tx1"/>
                </a:solidFill>
                <a:latin typeface="Monotype Corsiva" pitchFamily="66" charset="0"/>
              </a:rPr>
            </a:br>
            <a:r>
              <a:rPr lang="ru-RU" sz="2200" dirty="0" smtClean="0">
                <a:solidFill>
                  <a:schemeClr val="tx1"/>
                </a:solidFill>
                <a:latin typeface="Monotype Corsiva" pitchFamily="66" charset="0"/>
              </a:rPr>
              <a:t/>
            </a:r>
            <a:br>
              <a:rPr lang="ru-RU" sz="2200" dirty="0" smtClean="0">
                <a:solidFill>
                  <a:schemeClr val="tx1"/>
                </a:solidFill>
                <a:latin typeface="Monotype Corsiva" pitchFamily="66" charset="0"/>
              </a:rPr>
            </a:br>
            <a:r>
              <a:rPr lang="ru-RU" sz="2200" b="1" i="1" dirty="0" smtClean="0">
                <a:solidFill>
                  <a:schemeClr val="tx1"/>
                </a:solidFill>
                <a:latin typeface="Monotype Corsiva" pitchFamily="66" charset="0"/>
              </a:rPr>
              <a:t>2015-2016гг – </a:t>
            </a:r>
            <a:r>
              <a:rPr lang="ru-RU" sz="2200" dirty="0" smtClean="0">
                <a:solidFill>
                  <a:schemeClr val="tx1"/>
                </a:solidFill>
                <a:latin typeface="Monotype Corsiva" pitchFamily="66" charset="0"/>
              </a:rPr>
              <a:t>Кружок «Краевед» по авторской программе (6а </a:t>
            </a:r>
            <a:r>
              <a:rPr lang="ru-RU" sz="2200" dirty="0" err="1" smtClean="0">
                <a:solidFill>
                  <a:schemeClr val="tx1"/>
                </a:solidFill>
                <a:latin typeface="Monotype Corsiva" pitchFamily="66" charset="0"/>
              </a:rPr>
              <a:t>кл</a:t>
            </a:r>
            <a:r>
              <a:rPr lang="ru-RU" sz="2200" dirty="0" smtClean="0">
                <a:solidFill>
                  <a:schemeClr val="tx1"/>
                </a:solidFill>
                <a:latin typeface="Monotype Corsiva" pitchFamily="66" charset="0"/>
              </a:rPr>
              <a:t>);</a:t>
            </a:r>
            <a:br>
              <a:rPr lang="ru-RU" sz="2200" dirty="0" smtClean="0">
                <a:solidFill>
                  <a:schemeClr val="tx1"/>
                </a:solidFill>
                <a:latin typeface="Monotype Corsiva" pitchFamily="66" charset="0"/>
              </a:rPr>
            </a:br>
            <a:r>
              <a:rPr lang="ru-RU" sz="2200" dirty="0" smtClean="0">
                <a:solidFill>
                  <a:schemeClr val="tx1"/>
                </a:solidFill>
                <a:latin typeface="Monotype Corsiva" pitchFamily="66" charset="0"/>
              </a:rPr>
              <a:t/>
            </a:r>
            <a:br>
              <a:rPr lang="ru-RU" sz="2200" dirty="0" smtClean="0">
                <a:solidFill>
                  <a:schemeClr val="tx1"/>
                </a:solidFill>
                <a:latin typeface="Monotype Corsiva" pitchFamily="66" charset="0"/>
              </a:rPr>
            </a:br>
            <a:r>
              <a:rPr lang="ru-RU" sz="2200" b="1" i="1" dirty="0" smtClean="0">
                <a:solidFill>
                  <a:schemeClr val="tx1"/>
                </a:solidFill>
                <a:latin typeface="Monotype Corsiva" pitchFamily="66" charset="0"/>
              </a:rPr>
              <a:t>2016-2016гг – </a:t>
            </a:r>
            <a:r>
              <a:rPr lang="ru-RU" sz="2200" dirty="0" smtClean="0">
                <a:solidFill>
                  <a:schemeClr val="tx1"/>
                </a:solidFill>
                <a:latin typeface="Monotype Corsiva" pitchFamily="66" charset="0"/>
              </a:rPr>
              <a:t>Школьная газета «Большая перемена».</a:t>
            </a:r>
            <a:br>
              <a:rPr lang="ru-RU" sz="2200" dirty="0" smtClean="0">
                <a:solidFill>
                  <a:schemeClr val="tx1"/>
                </a:solidFill>
                <a:latin typeface="Monotype Corsiva" pitchFamily="66" charset="0"/>
              </a:rPr>
            </a:br>
            <a:r>
              <a:rPr lang="ru-RU" sz="2200" dirty="0" smtClean="0">
                <a:latin typeface="Monotype Corsiva" pitchFamily="66" charset="0"/>
              </a:rPr>
              <a:t/>
            </a:r>
            <a:br>
              <a:rPr lang="ru-RU" sz="2200" dirty="0" smtClean="0">
                <a:latin typeface="Monotype Corsiva" pitchFamily="66" charset="0"/>
              </a:rPr>
            </a:br>
            <a:endParaRPr lang="ru-RU" sz="2200" dirty="0">
              <a:latin typeface="Monotype Corsiva" pitchFamily="66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458618"/>
          </a:xfr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  <a:prstDash val="sysDash"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>
            <a:normAutofit fontScale="90000"/>
          </a:bodyPr>
          <a:lstStyle/>
          <a:p>
            <a:pPr algn="l"/>
            <a:r>
              <a:rPr lang="ru-RU" sz="2400" b="1" i="1" dirty="0" smtClean="0">
                <a:latin typeface="Monotype Corsiva" pitchFamily="66" charset="0"/>
              </a:rPr>
              <a:t>                                                </a:t>
            </a:r>
            <a:r>
              <a:rPr lang="ru-RU" sz="2400" b="1" i="1" dirty="0" smtClean="0">
                <a:solidFill>
                  <a:schemeClr val="tx1"/>
                </a:solidFill>
                <a:latin typeface="Monotype Corsiva" pitchFamily="66" charset="0"/>
              </a:rPr>
              <a:t>Мои достижения</a:t>
            </a:r>
            <a:br>
              <a:rPr lang="ru-RU" sz="2400" b="1" i="1" dirty="0" smtClean="0">
                <a:solidFill>
                  <a:schemeClr val="tx1"/>
                </a:solidFill>
                <a:latin typeface="Monotype Corsiva" pitchFamily="66" charset="0"/>
              </a:rPr>
            </a:br>
            <a:r>
              <a:rPr lang="ru-RU" sz="2400" b="1" i="1" u="sng" dirty="0" smtClean="0">
                <a:solidFill>
                  <a:schemeClr val="tx1"/>
                </a:solidFill>
                <a:latin typeface="Monotype Corsiva" pitchFamily="66" charset="0"/>
              </a:rPr>
              <a:t/>
            </a:r>
            <a:br>
              <a:rPr lang="ru-RU" sz="2400" b="1" i="1" u="sng" dirty="0" smtClean="0">
                <a:solidFill>
                  <a:schemeClr val="tx1"/>
                </a:solidFill>
                <a:latin typeface="Monotype Corsiva" pitchFamily="66" charset="0"/>
              </a:rPr>
            </a:br>
            <a:r>
              <a:rPr lang="ru-RU" sz="2400" b="1" i="1" dirty="0" smtClean="0">
                <a:solidFill>
                  <a:schemeClr val="tx1"/>
                </a:solidFill>
                <a:latin typeface="Monotype Corsiva" pitchFamily="66" charset="0"/>
              </a:rPr>
              <a:t>2010г – </a:t>
            </a:r>
            <a:r>
              <a:rPr lang="ru-RU" sz="2400" dirty="0" smtClean="0">
                <a:solidFill>
                  <a:schemeClr val="tx1"/>
                </a:solidFill>
                <a:latin typeface="Monotype Corsiva" pitchFamily="66" charset="0"/>
              </a:rPr>
              <a:t>за  активное участие в мероприятиях «Недели молодого специалиста», благодарность </a:t>
            </a:r>
            <a:r>
              <a:rPr lang="ru-RU" sz="2400" dirty="0" smtClean="0">
                <a:solidFill>
                  <a:schemeClr val="tx1"/>
                </a:solidFill>
                <a:latin typeface="Monotype Corsiva" pitchFamily="66" charset="0"/>
              </a:rPr>
              <a:t>МБОУ </a:t>
            </a:r>
            <a:r>
              <a:rPr lang="ru-RU" sz="2400" dirty="0" smtClean="0">
                <a:solidFill>
                  <a:schemeClr val="tx1"/>
                </a:solidFill>
                <a:latin typeface="Monotype Corsiva" pitchFamily="66" charset="0"/>
              </a:rPr>
              <a:t>СОШ №2 г.Тайшета;</a:t>
            </a:r>
            <a:br>
              <a:rPr lang="ru-RU" sz="2400" dirty="0" smtClean="0">
                <a:solidFill>
                  <a:schemeClr val="tx1"/>
                </a:solidFill>
                <a:latin typeface="Monotype Corsiva" pitchFamily="66" charset="0"/>
              </a:rPr>
            </a:br>
            <a:r>
              <a:rPr lang="ru-RU" sz="2400" b="1" i="1" dirty="0" smtClean="0">
                <a:solidFill>
                  <a:schemeClr val="tx1"/>
                </a:solidFill>
                <a:latin typeface="Monotype Corsiva" pitchFamily="66" charset="0"/>
              </a:rPr>
              <a:t>2010г – </a:t>
            </a:r>
            <a:r>
              <a:rPr lang="ru-RU" sz="2400" dirty="0" smtClean="0">
                <a:solidFill>
                  <a:schemeClr val="tx1"/>
                </a:solidFill>
                <a:latin typeface="Monotype Corsiva" pitchFamily="66" charset="0"/>
              </a:rPr>
              <a:t>открытый урок по истории Отечества «Династический кризис 1825г. Выступление декабристов» 8а класс;</a:t>
            </a:r>
            <a:br>
              <a:rPr lang="ru-RU" sz="2400" dirty="0" smtClean="0">
                <a:solidFill>
                  <a:schemeClr val="tx1"/>
                </a:solidFill>
                <a:latin typeface="Monotype Corsiva" pitchFamily="66" charset="0"/>
              </a:rPr>
            </a:br>
            <a:r>
              <a:rPr lang="ru-RU" sz="2400" b="1" i="1" dirty="0" smtClean="0">
                <a:solidFill>
                  <a:schemeClr val="tx1"/>
                </a:solidFill>
                <a:latin typeface="Monotype Corsiva" pitchFamily="66" charset="0"/>
              </a:rPr>
              <a:t>2014г – </a:t>
            </a:r>
            <a:r>
              <a:rPr lang="ru-RU" sz="2400" dirty="0" smtClean="0">
                <a:solidFill>
                  <a:schemeClr val="tx1"/>
                </a:solidFill>
                <a:latin typeface="Monotype Corsiva" pitchFamily="66" charset="0"/>
              </a:rPr>
              <a:t>школьный конкурс «Мой лучший урок», «Город Афины: Керамик, Агора, Акрополь», 5б класс диплом;</a:t>
            </a:r>
            <a:br>
              <a:rPr lang="ru-RU" sz="2400" dirty="0" smtClean="0">
                <a:solidFill>
                  <a:schemeClr val="tx1"/>
                </a:solidFill>
                <a:latin typeface="Monotype Corsiva" pitchFamily="66" charset="0"/>
              </a:rPr>
            </a:br>
            <a:r>
              <a:rPr lang="ru-RU" sz="2400" b="1" i="1" dirty="0" smtClean="0">
                <a:solidFill>
                  <a:schemeClr val="tx1"/>
                </a:solidFill>
                <a:latin typeface="Monotype Corsiva" pitchFamily="66" charset="0"/>
              </a:rPr>
              <a:t>2014г – </a:t>
            </a:r>
            <a:r>
              <a:rPr lang="ru-RU" sz="2400" dirty="0" smtClean="0">
                <a:solidFill>
                  <a:schemeClr val="tx1"/>
                </a:solidFill>
                <a:latin typeface="Monotype Corsiva" pitchFamily="66" charset="0"/>
              </a:rPr>
              <a:t>4 Всероссийский сетевой конкурс «Профессиональный успех -21» направление «Методические разработки в образовательном процессе», диплом призёра;</a:t>
            </a:r>
            <a:br>
              <a:rPr lang="ru-RU" sz="2400" dirty="0" smtClean="0">
                <a:solidFill>
                  <a:schemeClr val="tx1"/>
                </a:solidFill>
                <a:latin typeface="Monotype Corsiva" pitchFamily="66" charset="0"/>
              </a:rPr>
            </a:br>
            <a:r>
              <a:rPr lang="ru-RU" sz="2400" b="1" i="1" dirty="0" smtClean="0">
                <a:solidFill>
                  <a:schemeClr val="tx1"/>
                </a:solidFill>
                <a:latin typeface="Monotype Corsiva" pitchFamily="66" charset="0"/>
              </a:rPr>
              <a:t>2014г -</a:t>
            </a:r>
            <a:r>
              <a:rPr lang="ru-RU" sz="2400" dirty="0" smtClean="0">
                <a:solidFill>
                  <a:schemeClr val="tx1"/>
                </a:solidFill>
                <a:latin typeface="Monotype Corsiva" pitchFamily="66" charset="0"/>
              </a:rPr>
              <a:t>5 Всероссийский сетевой конкурс «Профессиональный успех -21» направление «Современный урок (занятие) «Реформация –новое отношение к Богу», диплом призёра.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endParaRPr lang="ru-RU" sz="1800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206</TotalTime>
  <Words>160</Words>
  <Application>Microsoft Office PowerPoint</Application>
  <PresentationFormat>Экран (4:3)</PresentationFormat>
  <Paragraphs>56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Поток</vt:lpstr>
      <vt:lpstr>                Муниципальное казенное общеобразовательное учреждение средняя                                       общеобразовательная школа №2 г.Тайшета</vt:lpstr>
      <vt:lpstr>В настоящее время имею первую квалификационную категорию, срок её действия 30.03.2015г – 30.03.2020г. Распоряжение министерства образования Иркутской области № 275- м р от 06.04.2015г, с 30.03.2015г. Приказ УО № от 15.04.2015г. Сообщаю о себе следующие сведения: 1. Образование высшее, 2005 год, Братский  государственный университет, специальность история, квалификация учитель истории 2. Стаж педагогической работы 10лет в данной должности 10 лет 8 месяцев в данной организации 9 лет 5 месяцев 3. Прошла курсы повышения квалификации: - 2014год Свидетельство № 0094, ННОУ «Центр ИВТ» «Современные информационные компьютерные технологии в образовательном процессе» (144 часа) - 2015 год Удостоверение ПК № 00861103, НОУ ВПО «САПЭУ» Центр дополнительного образования по  дополнительной профессиональной программе «Педагогическая деятельность в условиях реализации ФГОС.  Формирование познавательно-творческой, исследовательской, коммуникативной, рефлексивной и личностной  компетенции педагога» (72 час).  </vt:lpstr>
      <vt:lpstr>Имею положительную динамику результатов освоения образовательных программ обучающимися:    История  </vt:lpstr>
      <vt:lpstr>Имею положительную динамику результатов освоения образовательных программ обучающимися:    Обществознание </vt:lpstr>
      <vt:lpstr> Вношу  личный вклад в повышение качества образования: совершенствую методы обучения и воспитания, с 2010г работаю над темой по самообразованию « Формирование ключевых компетенций как эффективного средства в реализации личностно ориентированного подхода к развитию обучающихся через информационные технологии». В своей работе широко использую такие методы и приёмы формирования ключевых компетенций: как решение проблемных задач и обсуждение проблемных ситуаций; дискуссия учащихся, столкновение их субъективных позиций; проектная деятельность (исследовательские, творческие, ролевые, практико – ориентированные мини – проекты и проекты, имеющие жизненный конспект). Всё это позволяет формировать ключевые компетенции.                         Результаты работы по формированию ключевых компетенций:     Виды компетенций                             Уровень развития ключевых компетенций у  учащихся  в %                                                                            2010год                                                       2014год  Когнитивная                                                               30%                                                  39%                                                       Предметно - ориентированная                                  25%                                                  45%                                                                                                 Коммуникативная                                                      50%                                                  67%                                                                                           Метапредметная                                                         34%                                                 48%                                                                        </vt:lpstr>
      <vt:lpstr>                                                                                                                                                                                        ДОСТИЖЕНИЯ:                                                                                                                                                           Достижения: Всероссийская олимпиада по истории 2014г – Авдеенко Максим                       6б класс        50 место; 2014г – Камишкерцева Анастасия        6б класс        59 место; 2014г – Осипов Иван                               6б класс        75 место; 2015г – Голято Екатерина                    6а класс        2 место /диплом/; 2015г – Конькова Мрина                        6б класс        2 место /диплом/  Всероссийский конкурс – «Альбус» 2014г – история – Малутина Мария, Ганихина Дарья 6а класс – 5место /диплом/. Участники: Еродавкина Виктория 8а класс –диплом; Волохо Данил 8б класс –диплом; Кричко Данил 8б класс –диплом; Афян Арина 8а класс –диплом. 2015г – история – Николайченко Алёна, Таюрская Ольга 5б класс – 4 место /диплом/;  Семёнова Ольга 5а класс -12 мест /диплом/; Голято Екатерина 5а класс -7место /диплом/; Даций Маргарита 5а класс -12 место /диплом/; Бобко Анастасия 5б класс -15 место/диплом/; Крюковская Александра 5в класс -21 место /диплом/; Кричко Владимир 8а класс – 8место /диплом/; Волохо Даниил 8б класс -11 место /диплом/. Региональный уровень: 2014г – олимпиада по обществознанию – Кричко Юрий 6в класс -15 место /сертификат/; Осипов Иван 6б класс -16 место /сертификат/. Олимпиада по истории – Николайченко Алёна 6б класс -4место /диплом/; Авдеенко Максим 6б класс -15место /сертификат/; Камишкерцева Анастасия 6б класс -19 место /сертификат/; Осипов Иван 6б класс -25место /сертификат/.  Конкурс «Золотое Руно»: 2014г – Быргазов Максим 6в класс – место в школе 1, место в регионе 64 /сертификат; Пенина Ксения 6б класс– место в школе 1, место в регионе 64 /сертификат/; Николаева Алёна 6в класс –место в школе 1, место в регионе 115 /сертификат/. 2015г – Мякотин Илья 8а класс –место в школе 1, место в регионе 1 /диплом/.  </vt:lpstr>
      <vt:lpstr>Муниципальная олимпиада по истории участники:  2010г – Бояркина Елена 10а класс 2011г – Новокшонова Виктория 8б класс; Романченко Дарья 9б класс 2014г – Киячко Владимир 8а класс; Малышенко Андрей 8б класс 2015г – Криячко Владимир 9а класс; Цукало Дмитрий 9б класс.  Муниципальная олимпиада по обществознанию участники: 2010г – Ромейко Светлана  10б класс 2011г – Грамзина Екатерина 8а класс; Хван Евгения 9б класс 2014г – Афян Арина 9а класс 2015г – Щепина Наталья 9б класс; Шалаева Валерия 9б класс.   2015г – районный конкурс – «Рассказ о судьбе ветерана Великой Отечественной войны, труженика тыла, ветерана Труда» в  районной краеведческой маёвке «На привале», посвящённой 70-летию Победы в Великой Отечественной войне и 90-летию образования Тайшетского района – отряд «Будущее за нами» - 2 место /диплом/. 2015г – заочный районный конкурс электронных презентаций «Герои Великой войны», посвящённый войне и 90-летию  образования  Тайшетского района – Даций Маргарита 5 а класс -2 место /диплом/; 2015г – районная краеведческая игра «Тайшетский район – удивительный уголок России» - команда «Краевед» 6а класс –участие, благодарственное письмо, сертификат.</vt:lpstr>
      <vt:lpstr>                                                    Внеурочная деятельность:   2009-2010гг – « Служители Фемиды» (8-9кл); «Семейное право для несовершеннолетних» (9кл); «Семейные права детей» (8-9кл); «Права и ответственность ребёнка по российскому законодательству» (8-9кл).  2010-2011гг – «Право и политика» (9кл); «Право и экономика» (10кл);  2015-2016гг – «Закон и общество» (9кл);  2014-2015гг – Кружок «Краевед» по авторской программе (5а кл);  2015-2016гг – Кружок «Краевед» по авторской программе (6а кл);  2016-2016гг – Школьная газета «Большая перемена».  </vt:lpstr>
      <vt:lpstr>                                                Мои достижения  2010г – за  активное участие в мероприятиях «Недели молодого специалиста», благодарность МБОУ СОШ №2 г.Тайшета; 2010г – открытый урок по истории Отечества «Династический кризис 1825г. Выступление декабристов» 8а класс; 2014г – школьный конкурс «Мой лучший урок», «Город Афины: Керамик, Агора, Акрополь», 5б класс диплом; 2014г – 4 Всероссийский сетевой конкурс «Профессиональный успех -21» направление «Методические разработки в образовательном процессе», диплом призёра; 2014г -5 Всероссийский сетевой конкурс «Профессиональный успех -21» направление «Современный урок (занятие) «Реформация –новое отношение к Богу», диплом призёра.  </vt:lpstr>
      <vt:lpstr>                                                Опыт работы Выступления на ШМО: 2010г – «Определение способностей у обучающихся по истории»; 2010г – «Формирование ключевых компетенций учащихся на уроках истории и обществознания; 2014г – Педагогический совет «Образовательная система «Школа 2100». Предмет история, Мастер –класс; 2014г – Педагогический совет «Мастер-класс» в номинации «Использование оборудования кабинетов на уроках и внеурочной деятельности» по теме «Работа с анимированной картой на уроках истории как средство развития компетенций учащихся». 2014г – участие в рамках районного образовательного форума педагогов Тайшетского района в районном конкурсе «Мастер-класс» в номинации «Использование оборудования кабинетов на уроках и внеурочной деятельности» по теме «Работа с анимированной картой на уроках истории как средство развития компетенций учащихся» - 3 место, почётная грамота, приказ № 742 от 23.12.2014г. 2015г – «Опыт работы с анимированными картами на уроках истории в 5 классе» Мастер-класс: «Город Афины: Керамик, Агора, Акрополь» Урок истории в 5 классе; «Обобщение опыта работы по теме: Особенности индивидуального подхода в обучении истории и обществознания». </vt:lpstr>
      <vt:lpstr>                                                        Мои публикации  2014-2015гг – Мастер – класс «Педагогические жемчужины».  Ассоциация знатоков общественных наук «Энциклопедист» http://znaina5.ru. Методическая разработка урока истории для 7 класса « Реформация – новое отношение к Богу», свидетельство серия АР №02024;  2014-2015гг. - Мастер-класс «Педагогические жемчужины».  Ассоциация знатоков  общественных наук «Энциклопедист»  http://znaina5.ru. Презентация к уроку истории для 8 класса «Россия на рубеже  XVІІІ- XІX веков», свидетельство серия АР №02043.  Персональный сайт:http://nsportal.ru/velichko – kseniya – alexsandrovna.                                                                 Спасибо за внимание!      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Муниципальное казенное общеобразовательное учреждение средняя общеобразовательная школа №2 г.Тайшета</dc:title>
  <dc:creator>Admin</dc:creator>
  <cp:lastModifiedBy>Admin</cp:lastModifiedBy>
  <cp:revision>47</cp:revision>
  <dcterms:created xsi:type="dcterms:W3CDTF">2016-01-31T08:23:42Z</dcterms:created>
  <dcterms:modified xsi:type="dcterms:W3CDTF">2016-02-01T08:48:56Z</dcterms:modified>
</cp:coreProperties>
</file>