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58" r:id="rId9"/>
    <p:sldId id="257" r:id="rId10"/>
    <p:sldId id="259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15A5-5A1D-4FEE-94DB-553686BD82B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103BC-8ED8-4BAD-8E8D-816ECABC5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FFF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Решение тригонометрических уравнений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629160" cy="125731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Работа учителя ГБОУ СОШ №380</a:t>
            </a:r>
          </a:p>
          <a:p>
            <a:r>
              <a:rPr lang="ru-RU" sz="2400" dirty="0" err="1" smtClean="0"/>
              <a:t>Трофименко</a:t>
            </a:r>
            <a:r>
              <a:rPr lang="ru-RU" sz="2400" dirty="0" smtClean="0"/>
              <a:t> З. С.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FFF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623" t="26833" r="24569" b="21080"/>
          <a:stretch>
            <a:fillRect/>
          </a:stretch>
        </p:blipFill>
        <p:spPr bwMode="auto">
          <a:xfrm>
            <a:off x="-33" y="571480"/>
            <a:ext cx="9167877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623" t="23676" r="24569" b="11609"/>
          <a:stretch>
            <a:fillRect/>
          </a:stretch>
        </p:blipFill>
        <p:spPr bwMode="auto">
          <a:xfrm>
            <a:off x="285720" y="214290"/>
            <a:ext cx="8626576" cy="643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cs typeface="Aparajita" pitchFamily="34" charset="0"/>
              </a:rPr>
              <a:t>Уравнения, решаемые с помощью условия равенства</a:t>
            </a:r>
            <a:r>
              <a:rPr lang="ru-RU" sz="2800" b="1" dirty="0" smtClean="0">
                <a:solidFill>
                  <a:srgbClr val="FF0000"/>
                </a:solidFill>
              </a:rPr>
              <a:t> одноимённых  тригонометрических функций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001056" cy="441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Многие тригонометрические уравнения могут быть приведены к равенству одноимённых тригонометрических функций.</a:t>
            </a:r>
          </a:p>
          <a:p>
            <a:pPr>
              <a:buNone/>
            </a:pPr>
            <a:r>
              <a:rPr lang="ru-RU" sz="2400" dirty="0" smtClean="0"/>
              <a:t>Такие уравнения решаются на основании условий равенства одноимённых тригонометрических функций, т. е. тех условий, которым должны удовлетворять два угла: </a:t>
            </a:r>
            <a:r>
              <a:rPr lang="el-GR" sz="2400" dirty="0" smtClean="0"/>
              <a:t>α</a:t>
            </a:r>
            <a:r>
              <a:rPr lang="ru-RU" sz="2400" dirty="0" smtClean="0"/>
              <a:t> и </a:t>
            </a:r>
            <a:r>
              <a:rPr lang="el-GR" sz="2400" dirty="0" smtClean="0"/>
              <a:t>β</a:t>
            </a:r>
            <a:r>
              <a:rPr lang="ru-RU" sz="2400" dirty="0" smtClean="0"/>
              <a:t>, если 1) </a:t>
            </a:r>
            <a:r>
              <a:rPr lang="en-US" sz="2400" dirty="0" smtClean="0"/>
              <a:t>sin </a:t>
            </a:r>
            <a:r>
              <a:rPr lang="el-GR" sz="2400" dirty="0" smtClean="0"/>
              <a:t>α</a:t>
            </a:r>
            <a:r>
              <a:rPr lang="ru-RU" sz="2400" dirty="0" smtClean="0"/>
              <a:t> = </a:t>
            </a:r>
            <a:r>
              <a:rPr lang="en-US" sz="2400" dirty="0" smtClean="0"/>
              <a:t>sin </a:t>
            </a:r>
            <a:r>
              <a:rPr lang="el-GR" sz="2400" dirty="0" smtClean="0"/>
              <a:t>β</a:t>
            </a:r>
            <a:r>
              <a:rPr lang="ru-RU" sz="2400" dirty="0" smtClean="0"/>
              <a:t>,</a:t>
            </a:r>
            <a:r>
              <a:rPr lang="en-US" sz="2400" dirty="0" smtClean="0"/>
              <a:t> 2)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ru-RU" sz="2400" dirty="0" smtClean="0"/>
              <a:t> =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l-GR" sz="2400" dirty="0" smtClean="0"/>
              <a:t>β</a:t>
            </a:r>
            <a:r>
              <a:rPr lang="ru-RU" sz="2400" dirty="0" smtClean="0"/>
              <a:t>, </a:t>
            </a:r>
          </a:p>
          <a:p>
            <a:pPr>
              <a:buNone/>
            </a:pPr>
            <a:r>
              <a:rPr lang="ru-RU" sz="2400" dirty="0" smtClean="0"/>
              <a:t>    3) </a:t>
            </a:r>
            <a:r>
              <a:rPr lang="en-US" sz="2400" dirty="0" err="1" smtClean="0"/>
              <a:t>tg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dirty="0" smtClean="0"/>
              <a:t> </a:t>
            </a:r>
            <a:r>
              <a:rPr lang="ru-RU" sz="2400" dirty="0" smtClean="0"/>
              <a:t>= </a:t>
            </a:r>
            <a:r>
              <a:rPr lang="en-US" sz="2400" dirty="0" err="1" smtClean="0"/>
              <a:t>tg</a:t>
            </a:r>
            <a:r>
              <a:rPr lang="en-US" sz="2400" dirty="0" smtClean="0"/>
              <a:t> </a:t>
            </a:r>
            <a:r>
              <a:rPr lang="el-GR" sz="2400" dirty="0" smtClean="0"/>
              <a:t>β</a:t>
            </a:r>
            <a:r>
              <a:rPr lang="ru-RU" sz="2400" dirty="0" smtClean="0"/>
              <a:t>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Решение уравнения вида </a:t>
            </a:r>
            <a:r>
              <a:rPr lang="en-US" sz="2800" b="1" dirty="0" smtClean="0">
                <a:solidFill>
                  <a:srgbClr val="FF0000"/>
                </a:solidFill>
              </a:rPr>
              <a:t> sin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n-US" sz="2800" b="1" dirty="0" smtClean="0">
                <a:solidFill>
                  <a:srgbClr val="FF0000"/>
                </a:solidFill>
              </a:rPr>
              <a:t> = sin </a:t>
            </a:r>
            <a:r>
              <a:rPr lang="el-GR" sz="2800" b="1" dirty="0" smtClean="0">
                <a:solidFill>
                  <a:srgbClr val="FF0000"/>
                </a:solidFill>
              </a:rPr>
              <a:t>β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400" dirty="0" smtClean="0"/>
              <a:t>Для того, чтобы синусы двух углов были равны, необходимо и достаточно, чтобы: 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  </a:t>
            </a:r>
            <a:r>
              <a:rPr lang="el-GR" sz="2400" dirty="0" smtClean="0"/>
              <a:t>α</a:t>
            </a:r>
            <a:r>
              <a:rPr lang="ru-RU" sz="2400" dirty="0" smtClean="0"/>
              <a:t> – </a:t>
            </a:r>
            <a:r>
              <a:rPr lang="el-GR" sz="2400" dirty="0" smtClean="0"/>
              <a:t>β</a:t>
            </a:r>
            <a:r>
              <a:rPr lang="ru-RU" sz="2400" dirty="0" smtClean="0"/>
              <a:t> </a:t>
            </a:r>
            <a:r>
              <a:rPr lang="en-US" sz="2400" dirty="0" smtClean="0"/>
              <a:t>= 2n  </a:t>
            </a:r>
            <a:r>
              <a:rPr lang="ru-RU" sz="2400" dirty="0" smtClean="0"/>
              <a:t>или </a:t>
            </a:r>
            <a:r>
              <a:rPr lang="el-GR" sz="2400" dirty="0" smtClean="0"/>
              <a:t>α</a:t>
            </a:r>
            <a:r>
              <a:rPr lang="ru-RU" sz="2400" dirty="0" smtClean="0"/>
              <a:t> + </a:t>
            </a:r>
            <a:r>
              <a:rPr lang="el-GR" sz="2400" dirty="0" smtClean="0"/>
              <a:t>β</a:t>
            </a:r>
            <a:r>
              <a:rPr lang="ru-RU" sz="2400" dirty="0" smtClean="0"/>
              <a:t> = (2</a:t>
            </a:r>
            <a:r>
              <a:rPr lang="en-US" sz="2400" dirty="0" smtClean="0"/>
              <a:t>n</a:t>
            </a:r>
            <a:r>
              <a:rPr lang="ru-RU" sz="2400" dirty="0" smtClean="0"/>
              <a:t>+1) </a:t>
            </a:r>
            <a:r>
              <a:rPr lang="ru-RU" sz="2400" dirty="0" smtClean="0">
                <a:latin typeface="Book Antiqua"/>
              </a:rPr>
              <a:t>, где </a:t>
            </a:r>
            <a:r>
              <a:rPr lang="en-US" sz="2400" dirty="0" smtClean="0">
                <a:latin typeface="Book Antiqua"/>
              </a:rPr>
              <a:t>n </a:t>
            </a:r>
            <a:r>
              <a:rPr lang="ru-RU" sz="2400" dirty="0" smtClean="0">
                <a:latin typeface="Book Antiqua"/>
              </a:rPr>
              <a:t> целое число.</a:t>
            </a:r>
          </a:p>
          <a:p>
            <a:pPr marL="514350" indent="-514350">
              <a:buNone/>
            </a:pPr>
            <a:r>
              <a:rPr lang="ru-RU" sz="2400" dirty="0" smtClean="0">
                <a:latin typeface="Book Antiqua"/>
              </a:rPr>
              <a:t>Решить уравнение: </a:t>
            </a:r>
            <a:r>
              <a:rPr lang="en-US" sz="2400" dirty="0" smtClean="0">
                <a:latin typeface="Book Antiqua"/>
              </a:rPr>
              <a:t>sin 3x = sin 5x</a:t>
            </a:r>
          </a:p>
          <a:p>
            <a:pPr marL="514350" indent="-514350">
              <a:buNone/>
            </a:pPr>
            <a:r>
              <a:rPr lang="ru-RU" sz="2400" dirty="0" smtClean="0">
                <a:latin typeface="Book Antiqua"/>
              </a:rPr>
              <a:t>Решение. На основании условия равенства двух синусов имеем: 1) 5х-3х = 2</a:t>
            </a:r>
            <a:r>
              <a:rPr lang="el-GR" sz="2400" dirty="0" smtClean="0">
                <a:latin typeface="Book Antiqua"/>
              </a:rPr>
              <a:t>κ</a:t>
            </a:r>
            <a:r>
              <a:rPr lang="ru-RU" sz="2400" dirty="0" smtClean="0">
                <a:latin typeface="Book Antiqua"/>
              </a:rPr>
              <a:t>; 2х = 2</a:t>
            </a:r>
            <a:r>
              <a:rPr lang="el-GR" sz="2400" dirty="0" smtClean="0">
                <a:latin typeface="Book Antiqua"/>
              </a:rPr>
              <a:t>κ</a:t>
            </a:r>
            <a:r>
              <a:rPr lang="ru-RU" sz="2400" dirty="0" smtClean="0">
                <a:latin typeface="Book Antiqua"/>
              </a:rPr>
              <a:t>, </a:t>
            </a:r>
            <a:r>
              <a:rPr lang="ru-RU" sz="2400" dirty="0" err="1" smtClean="0">
                <a:latin typeface="Book Antiqua"/>
              </a:rPr>
              <a:t>х=</a:t>
            </a:r>
            <a:r>
              <a:rPr lang="ru-RU" sz="2400" dirty="0" smtClean="0">
                <a:latin typeface="Book Antiqua"/>
              </a:rPr>
              <a:t> </a:t>
            </a:r>
            <a:r>
              <a:rPr lang="el-GR" sz="2400" dirty="0" smtClean="0">
                <a:latin typeface="Book Antiqua"/>
              </a:rPr>
              <a:t>κ</a:t>
            </a:r>
            <a:r>
              <a:rPr lang="ru-RU" sz="2400" dirty="0" smtClean="0">
                <a:latin typeface="Book Antiqua"/>
              </a:rPr>
              <a:t>, где </a:t>
            </a:r>
            <a:r>
              <a:rPr lang="el-GR" sz="2400" dirty="0" smtClean="0">
                <a:latin typeface="Book Antiqua"/>
              </a:rPr>
              <a:t>κ</a:t>
            </a:r>
            <a:r>
              <a:rPr lang="ru-RU" sz="2400" dirty="0" smtClean="0">
                <a:latin typeface="Book Antiqua"/>
              </a:rPr>
              <a:t> целое число.</a:t>
            </a:r>
          </a:p>
          <a:p>
            <a:pPr marL="514350" indent="-514350">
              <a:buNone/>
            </a:pPr>
            <a:r>
              <a:rPr lang="ru-RU" sz="2400" dirty="0" smtClean="0">
                <a:latin typeface="Book Antiqua"/>
              </a:rPr>
              <a:t>                                    2) 3х+5х = (2</a:t>
            </a:r>
            <a:r>
              <a:rPr lang="el-GR" sz="2400" dirty="0" smtClean="0">
                <a:latin typeface="Book Antiqua"/>
              </a:rPr>
              <a:t>κ</a:t>
            </a:r>
            <a:r>
              <a:rPr lang="ru-RU" sz="2400" dirty="0" smtClean="0">
                <a:latin typeface="Book Antiqua"/>
              </a:rPr>
              <a:t> + 1), </a:t>
            </a:r>
            <a:r>
              <a:rPr lang="ru-RU" sz="2400" dirty="0" err="1" smtClean="0">
                <a:latin typeface="Book Antiqua"/>
              </a:rPr>
              <a:t>х</a:t>
            </a:r>
            <a:r>
              <a:rPr lang="ru-RU" sz="2400" dirty="0" smtClean="0">
                <a:latin typeface="Book Antiqua"/>
              </a:rPr>
              <a:t> = (2</a:t>
            </a:r>
            <a:r>
              <a:rPr lang="el-GR" sz="2400" dirty="0" smtClean="0">
                <a:latin typeface="Book Antiqua"/>
              </a:rPr>
              <a:t>κ</a:t>
            </a:r>
            <a:r>
              <a:rPr lang="ru-RU" sz="2400" dirty="0" smtClean="0">
                <a:latin typeface="Book Antiqua"/>
              </a:rPr>
              <a:t>+1) </a:t>
            </a:r>
            <a:r>
              <a:rPr lang="ru-RU" sz="2400" dirty="0" smtClean="0">
                <a:latin typeface="Calibri"/>
              </a:rPr>
              <a:t>̷ 8, где </a:t>
            </a:r>
            <a:r>
              <a:rPr lang="el-GR" sz="2400" dirty="0" smtClean="0">
                <a:latin typeface="Calibri"/>
              </a:rPr>
              <a:t>κ</a:t>
            </a:r>
            <a:r>
              <a:rPr lang="ru-RU" sz="2400" dirty="0" smtClean="0">
                <a:latin typeface="Calibri"/>
              </a:rPr>
              <a:t> целое число.</a:t>
            </a:r>
          </a:p>
          <a:p>
            <a:pPr marL="514350" indent="-514350">
              <a:buNone/>
            </a:pPr>
            <a:r>
              <a:rPr lang="ru-RU" sz="2400" dirty="0" smtClean="0">
                <a:latin typeface="Calibri"/>
              </a:rPr>
              <a:t>Ответ: </a:t>
            </a:r>
            <a:r>
              <a:rPr lang="ru-RU" sz="2400" dirty="0" err="1" smtClean="0">
                <a:latin typeface="Calibri"/>
              </a:rPr>
              <a:t>х=</a:t>
            </a:r>
            <a:r>
              <a:rPr lang="ru-RU" sz="2400" dirty="0" smtClean="0">
                <a:latin typeface="Calibri"/>
              </a:rPr>
              <a:t> </a:t>
            </a:r>
            <a:r>
              <a:rPr lang="ru-RU" sz="2400" dirty="0" smtClean="0">
                <a:latin typeface="Book Antiqua"/>
              </a:rPr>
              <a:t>к; </a:t>
            </a:r>
            <a:r>
              <a:rPr lang="ru-RU" sz="2400" dirty="0" err="1" smtClean="0">
                <a:latin typeface="Book Antiqua"/>
              </a:rPr>
              <a:t>х</a:t>
            </a:r>
            <a:r>
              <a:rPr lang="ru-RU" sz="2400" dirty="0" smtClean="0">
                <a:latin typeface="Book Antiqua"/>
              </a:rPr>
              <a:t> = (2к+1)  </a:t>
            </a:r>
            <a:r>
              <a:rPr lang="ru-RU" sz="2400" dirty="0" smtClean="0">
                <a:latin typeface="Calibri"/>
              </a:rPr>
              <a:t>̷ 8, где к целое число.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 cstate="print"/>
          <a:srcRect l="7137" t="23438" r="52233" b="12109"/>
          <a:stretch>
            <a:fillRect/>
          </a:stretch>
        </p:blipFill>
        <p:spPr bwMode="auto">
          <a:xfrm>
            <a:off x="785786" y="0"/>
            <a:ext cx="7689272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Решение уравнения вида  </a:t>
            </a:r>
            <a:r>
              <a:rPr lang="en-US" sz="2800" dirty="0" err="1" smtClean="0">
                <a:solidFill>
                  <a:srgbClr val="FF0000"/>
                </a:solidFill>
              </a:rPr>
              <a:t>cosx</a:t>
            </a:r>
            <a:r>
              <a:rPr lang="en-US" sz="2800" dirty="0" smtClean="0">
                <a:solidFill>
                  <a:srgbClr val="FF0000"/>
                </a:solidFill>
              </a:rPr>
              <a:t> = </a:t>
            </a:r>
            <a:r>
              <a:rPr lang="en-US" sz="2800" dirty="0" err="1" smtClean="0">
                <a:solidFill>
                  <a:srgbClr val="FF0000"/>
                </a:solidFill>
              </a:rPr>
              <a:t>cosy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Для того чтобы косинусы двух углов были равны, необходимо и достаточно выполнение одного из следующих условий:</a:t>
            </a:r>
          </a:p>
          <a:p>
            <a:pPr>
              <a:buNone/>
            </a:pPr>
            <a:r>
              <a:rPr lang="ru-RU" sz="2400" dirty="0" smtClean="0"/>
              <a:t>    1) </a:t>
            </a:r>
            <a:r>
              <a:rPr lang="ru-RU" sz="2400" dirty="0" err="1" smtClean="0"/>
              <a:t>х</a:t>
            </a:r>
            <a:r>
              <a:rPr lang="ru-RU" sz="2400" dirty="0" smtClean="0"/>
              <a:t> - у = 2</a:t>
            </a:r>
            <a:r>
              <a:rPr lang="ru-RU" sz="2400" dirty="0" smtClean="0">
                <a:latin typeface="Book Antiqua"/>
              </a:rPr>
              <a:t></a:t>
            </a:r>
            <a:r>
              <a:rPr lang="en-US" sz="2400" dirty="0" smtClean="0">
                <a:latin typeface="Book Antiqua"/>
              </a:rPr>
              <a:t>n </a:t>
            </a:r>
            <a:r>
              <a:rPr lang="ru-RU" sz="2400" dirty="0" smtClean="0">
                <a:latin typeface="Book Antiqua"/>
              </a:rPr>
              <a:t> или </a:t>
            </a:r>
            <a:r>
              <a:rPr lang="ru-RU" sz="2400" dirty="0" err="1" smtClean="0">
                <a:latin typeface="Book Antiqua"/>
              </a:rPr>
              <a:t>х</a:t>
            </a:r>
            <a:r>
              <a:rPr lang="ru-RU" sz="2400" dirty="0" smtClean="0">
                <a:latin typeface="Book Antiqua"/>
              </a:rPr>
              <a:t> + у = 2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</a:t>
            </a:r>
            <a:r>
              <a:rPr lang="en-US" sz="2400" dirty="0" smtClean="0">
                <a:latin typeface="Book Antiqua"/>
              </a:rPr>
              <a:t> </a:t>
            </a:r>
            <a:r>
              <a:rPr lang="ru-RU" sz="2400" dirty="0" smtClean="0">
                <a:latin typeface="Book Antiqua"/>
              </a:rPr>
              <a:t> где 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-целое число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2) Решить уравнение:  </a:t>
            </a:r>
            <a:r>
              <a:rPr lang="en-US" sz="2400" dirty="0" err="1" smtClean="0">
                <a:latin typeface="Book Antiqua"/>
              </a:rPr>
              <a:t>cos</a:t>
            </a:r>
            <a:r>
              <a:rPr lang="en-US" sz="2400" dirty="0" smtClean="0">
                <a:latin typeface="Book Antiqua"/>
              </a:rPr>
              <a:t> 3x = </a:t>
            </a:r>
            <a:r>
              <a:rPr lang="en-US" sz="2400" dirty="0" err="1" smtClean="0">
                <a:latin typeface="Book Antiqua"/>
              </a:rPr>
              <a:t>cos</a:t>
            </a:r>
            <a:r>
              <a:rPr lang="en-US" sz="2400" dirty="0" smtClean="0">
                <a:latin typeface="Book Antiqua"/>
              </a:rPr>
              <a:t> 5x</a:t>
            </a:r>
          </a:p>
          <a:p>
            <a:pPr>
              <a:buNone/>
            </a:pPr>
            <a:r>
              <a:rPr lang="en-US" sz="2400" dirty="0" smtClean="0">
                <a:latin typeface="Book Antiqua"/>
              </a:rPr>
              <a:t>     </a:t>
            </a:r>
            <a:r>
              <a:rPr lang="ru-RU" sz="2400" dirty="0" smtClean="0">
                <a:latin typeface="Book Antiqua"/>
              </a:rPr>
              <a:t>Решение:  5х – 3х = 2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          2х = 2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           </a:t>
            </a:r>
            <a:r>
              <a:rPr lang="ru-RU" sz="2400" dirty="0" err="1" smtClean="0">
                <a:latin typeface="Book Antiqua"/>
              </a:rPr>
              <a:t>х</a:t>
            </a:r>
            <a:r>
              <a:rPr lang="ru-RU" sz="2400" dirty="0" smtClean="0">
                <a:latin typeface="Book Antiqua"/>
              </a:rPr>
              <a:t> = 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 где 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- целое число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или   5х + 3х = 2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          8х = 2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            </a:t>
            </a:r>
            <a:r>
              <a:rPr lang="ru-RU" sz="2400" dirty="0" err="1" smtClean="0">
                <a:latin typeface="Book Antiqua"/>
              </a:rPr>
              <a:t>х</a:t>
            </a:r>
            <a:r>
              <a:rPr lang="ru-RU" sz="2400" dirty="0" smtClean="0">
                <a:latin typeface="Book Antiqua"/>
              </a:rPr>
              <a:t> = ¼ 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Ответ: ¼ 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, где </a:t>
            </a:r>
            <a:r>
              <a:rPr lang="en-US" sz="2400" dirty="0" smtClean="0">
                <a:latin typeface="Book Antiqua"/>
              </a:rPr>
              <a:t>n</a:t>
            </a:r>
            <a:r>
              <a:rPr lang="ru-RU" sz="2400" dirty="0" smtClean="0">
                <a:latin typeface="Book Antiqua"/>
              </a:rPr>
              <a:t> целое число.</a:t>
            </a:r>
          </a:p>
          <a:p>
            <a:pPr>
              <a:buNone/>
            </a:pPr>
            <a:endParaRPr lang="ru-RU" sz="2400" dirty="0" smtClean="0">
              <a:latin typeface="Book Antiqua"/>
            </a:endParaRPr>
          </a:p>
          <a:p>
            <a:pPr>
              <a:buNone/>
            </a:pPr>
            <a:r>
              <a:rPr lang="ru-RU" sz="2400" dirty="0" smtClean="0">
                <a:latin typeface="Book Antiqua"/>
              </a:rPr>
              <a:t>                         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Решение уравнения вида </a:t>
            </a:r>
            <a:r>
              <a:rPr lang="en-US" sz="2800" dirty="0" err="1" smtClean="0">
                <a:solidFill>
                  <a:srgbClr val="FF0000"/>
                </a:solidFill>
              </a:rPr>
              <a:t>tgx</a:t>
            </a:r>
            <a:r>
              <a:rPr lang="en-US" sz="2800" dirty="0" smtClean="0">
                <a:solidFill>
                  <a:srgbClr val="FF0000"/>
                </a:solidFill>
              </a:rPr>
              <a:t> = </a:t>
            </a:r>
            <a:r>
              <a:rPr lang="en-US" sz="2800" dirty="0" err="1" smtClean="0">
                <a:solidFill>
                  <a:srgbClr val="FF0000"/>
                </a:solidFill>
              </a:rPr>
              <a:t>tgy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Для того, чтобы тангенсы двух углов были равны, необходимо и достаточно одновременное выполнение двух условий: 1) тангенс каждого из двух углов существует;</a:t>
            </a:r>
          </a:p>
          <a:p>
            <a:pPr>
              <a:buNone/>
            </a:pPr>
            <a:r>
              <a:rPr lang="ru-RU" sz="2400" dirty="0" smtClean="0"/>
              <a:t>                             2) разность этих углов равна числу </a:t>
            </a:r>
            <a:r>
              <a:rPr lang="ru-RU" sz="2400" dirty="0" smtClean="0">
                <a:latin typeface="Book Antiqua"/>
              </a:rPr>
              <a:t>,              умноженному на целое число.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Решить уравнение : </a:t>
            </a:r>
            <a:r>
              <a:rPr lang="en-US" sz="2800" dirty="0" err="1" smtClean="0"/>
              <a:t>tg</a:t>
            </a:r>
            <a:r>
              <a:rPr lang="en-US" sz="2800" dirty="0" smtClean="0"/>
              <a:t> (5x + </a:t>
            </a:r>
            <a:r>
              <a:rPr lang="en-US" sz="2800" dirty="0" smtClean="0">
                <a:latin typeface="Book Antiqua"/>
              </a:rPr>
              <a:t> </a:t>
            </a:r>
            <a:r>
              <a:rPr lang="en-US" sz="2800" dirty="0" smtClean="0">
                <a:latin typeface="Calibri"/>
              </a:rPr>
              <a:t>̷ 3) = </a:t>
            </a:r>
            <a:r>
              <a:rPr lang="en-US" sz="2800" dirty="0" err="1" smtClean="0">
                <a:latin typeface="Calibri"/>
              </a:rPr>
              <a:t>ctg</a:t>
            </a:r>
            <a:r>
              <a:rPr lang="en-US" sz="2800" dirty="0" smtClean="0">
                <a:latin typeface="Calibri"/>
              </a:rPr>
              <a:t> 3x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Преобразуем уравнение и получим  </a:t>
            </a:r>
            <a:r>
              <a:rPr lang="en-US" sz="2000" dirty="0" err="1" smtClean="0"/>
              <a:t>tg</a:t>
            </a:r>
            <a:r>
              <a:rPr lang="en-US" sz="2000" dirty="0" smtClean="0"/>
              <a:t> (5x + </a:t>
            </a:r>
            <a:r>
              <a:rPr lang="en-US" sz="2000" dirty="0" smtClean="0">
                <a:latin typeface="Book Antiqua"/>
              </a:rPr>
              <a:t> </a:t>
            </a:r>
            <a:r>
              <a:rPr lang="en-US" sz="2000" dirty="0" smtClean="0">
                <a:latin typeface="Calibri"/>
              </a:rPr>
              <a:t>̷ 3) = </a:t>
            </a:r>
            <a:r>
              <a:rPr lang="en-US" sz="2000" dirty="0" err="1" smtClean="0">
                <a:latin typeface="Calibri"/>
              </a:rPr>
              <a:t>tg</a:t>
            </a:r>
            <a:r>
              <a:rPr lang="en-US" sz="2000" dirty="0" smtClean="0">
                <a:latin typeface="Calibri"/>
              </a:rPr>
              <a:t> ( </a:t>
            </a:r>
            <a:r>
              <a:rPr lang="en-US" sz="2000" dirty="0" smtClean="0">
                <a:latin typeface="Book Antiqua"/>
              </a:rPr>
              <a:t> </a:t>
            </a:r>
            <a:r>
              <a:rPr lang="en-US" sz="2000" dirty="0" smtClean="0">
                <a:latin typeface="Calibri"/>
              </a:rPr>
              <a:t>̷ 2 – 3x )</a:t>
            </a:r>
            <a:r>
              <a:rPr lang="ru-RU" sz="2000" dirty="0" smtClean="0">
                <a:latin typeface="Calibri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На основании условия равенства тангенсов двух углов имеем: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                                                5</a:t>
            </a:r>
            <a:r>
              <a:rPr lang="en-US" sz="2000" dirty="0" smtClean="0">
                <a:latin typeface="Calibri"/>
              </a:rPr>
              <a:t>x + </a:t>
            </a:r>
            <a:r>
              <a:rPr lang="en-US" sz="2000" dirty="0" smtClean="0">
                <a:latin typeface="Book Antiqua"/>
              </a:rPr>
              <a:t> </a:t>
            </a:r>
            <a:r>
              <a:rPr lang="en-US" sz="2000" dirty="0" smtClean="0">
                <a:latin typeface="Calibri"/>
              </a:rPr>
              <a:t>̷ 3 - </a:t>
            </a:r>
            <a:r>
              <a:rPr lang="en-US" sz="2000" dirty="0" smtClean="0">
                <a:latin typeface="Book Antiqua"/>
              </a:rPr>
              <a:t> </a:t>
            </a:r>
            <a:r>
              <a:rPr lang="en-US" sz="2000" dirty="0" smtClean="0">
                <a:latin typeface="Calibri"/>
              </a:rPr>
              <a:t>̷ 2 + 3x = </a:t>
            </a:r>
            <a:r>
              <a:rPr lang="en-US" sz="2000" dirty="0" smtClean="0">
                <a:latin typeface="Book Antiqua"/>
              </a:rPr>
              <a:t>n</a:t>
            </a:r>
            <a:r>
              <a:rPr lang="ru-RU" sz="2000" dirty="0" smtClean="0">
                <a:latin typeface="Book Antiqua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Book Antiqua"/>
              </a:rPr>
              <a:t>                                              </a:t>
            </a:r>
            <a:r>
              <a:rPr lang="en-US" sz="2000" dirty="0" smtClean="0">
                <a:latin typeface="Book Antiqua"/>
              </a:rPr>
              <a:t>8x =  </a:t>
            </a:r>
            <a:r>
              <a:rPr lang="en-US" sz="2000" dirty="0" smtClean="0">
                <a:latin typeface="Calibri"/>
              </a:rPr>
              <a:t>̷ 6 + </a:t>
            </a:r>
            <a:r>
              <a:rPr lang="en-US" sz="2000" dirty="0" smtClean="0">
                <a:latin typeface="Book Antiqua"/>
              </a:rPr>
              <a:t>n,  x = ( 6n +1 )  </a:t>
            </a:r>
            <a:r>
              <a:rPr lang="en-US" sz="2000" dirty="0" smtClean="0">
                <a:latin typeface="Calibri"/>
              </a:rPr>
              <a:t>̷ 48, </a:t>
            </a:r>
            <a:r>
              <a:rPr lang="ru-RU" sz="2000" dirty="0" smtClean="0">
                <a:latin typeface="Calibri"/>
              </a:rPr>
              <a:t>где </a:t>
            </a:r>
            <a:r>
              <a:rPr lang="en-US" sz="2000" dirty="0" smtClean="0">
                <a:latin typeface="Calibri"/>
              </a:rPr>
              <a:t>n</a:t>
            </a:r>
            <a:r>
              <a:rPr lang="ru-RU" sz="2000" dirty="0" smtClean="0">
                <a:latin typeface="Calibri"/>
              </a:rPr>
              <a:t>- целое   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                                                число. При каждом значении </a:t>
            </a:r>
            <a:r>
              <a:rPr lang="en-US" sz="2000" dirty="0" smtClean="0">
                <a:latin typeface="Calibri"/>
              </a:rPr>
              <a:t>x</a:t>
            </a:r>
            <a:r>
              <a:rPr lang="ru-RU" sz="2000" dirty="0" smtClean="0">
                <a:latin typeface="Calibri"/>
              </a:rPr>
              <a:t> из этой 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                                                 совокупности каждая из частей уравнения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                                                 существует.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Calibri"/>
              </a:rPr>
              <a:t>                Ответ: (6</a:t>
            </a:r>
            <a:r>
              <a:rPr lang="en-US" sz="2000" dirty="0" smtClean="0">
                <a:latin typeface="Calibri"/>
              </a:rPr>
              <a:t>n + 1 ) </a:t>
            </a:r>
            <a:r>
              <a:rPr lang="en-US" sz="2000" dirty="0" smtClean="0">
                <a:latin typeface="Book Antiqua"/>
              </a:rPr>
              <a:t> </a:t>
            </a:r>
            <a:r>
              <a:rPr lang="en-US" sz="2000" dirty="0" smtClean="0">
                <a:latin typeface="Calibri"/>
              </a:rPr>
              <a:t>̷ 48</a:t>
            </a:r>
            <a:r>
              <a:rPr lang="ru-RU" sz="2000" dirty="0" smtClean="0">
                <a:latin typeface="Calibri"/>
              </a:rPr>
              <a:t>, где </a:t>
            </a:r>
            <a:r>
              <a:rPr lang="en-US" sz="2000" dirty="0" smtClean="0">
                <a:latin typeface="Calibri"/>
              </a:rPr>
              <a:t>n</a:t>
            </a:r>
            <a:r>
              <a:rPr lang="ru-RU" sz="2000" dirty="0" smtClean="0">
                <a:latin typeface="Calibri"/>
              </a:rPr>
              <a:t> – целое число.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Некоторые виды тригонометрических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уравнений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0172" t="36303" r="23682" b="22658"/>
          <a:stretch>
            <a:fillRect/>
          </a:stretch>
        </p:blipFill>
        <p:spPr bwMode="auto">
          <a:xfrm>
            <a:off x="142844" y="1357298"/>
            <a:ext cx="8883157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0">
              <a:srgbClr val="FFFF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Уравнения, правая часть которых равна нулю, решаются разложением левой части на множители. При решении нужно помнить, что произведение равно нулю, если один из множителей равен нулю, а </a:t>
            </a:r>
            <a:r>
              <a:rPr lang="ru-RU" b="1" dirty="0">
                <a:solidFill>
                  <a:srgbClr val="FF0000"/>
                </a:solidFill>
              </a:rPr>
              <a:t>другие множители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при этом не теряют смысла.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571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Решение тригонометрических уравнений</vt:lpstr>
      <vt:lpstr>Уравнения, решаемые с помощью условия равенства одноимённых  тригонометрических функций</vt:lpstr>
      <vt:lpstr>Решение уравнения вида  sin α = sin β  </vt:lpstr>
      <vt:lpstr>Слайд 4</vt:lpstr>
      <vt:lpstr>Решение уравнения вида  cosx = cosy</vt:lpstr>
      <vt:lpstr>Решение уравнения вида tgx = tgy</vt:lpstr>
      <vt:lpstr>Решить уравнение : tg (5x +  ̷ 3) = ctg 3x</vt:lpstr>
      <vt:lpstr>Некоторые виды тригонометрических уравнений </vt:lpstr>
      <vt:lpstr>Слайд 9</vt:lpstr>
      <vt:lpstr>Слайд 10</vt:lpstr>
      <vt:lpstr>Слайд 11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Зоя</dc:creator>
  <cp:lastModifiedBy>Зоя</cp:lastModifiedBy>
  <cp:revision>29</cp:revision>
  <dcterms:created xsi:type="dcterms:W3CDTF">2012-04-17T09:54:22Z</dcterms:created>
  <dcterms:modified xsi:type="dcterms:W3CDTF">2013-10-31T12:21:42Z</dcterms:modified>
</cp:coreProperties>
</file>