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Rg st="1" end="8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3837" autoAdjust="0"/>
  </p:normalViewPr>
  <p:slideViewPr>
    <p:cSldViewPr>
      <p:cViewPr varScale="1">
        <p:scale>
          <a:sx n="76" d="100"/>
          <a:sy n="76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373E4-CFD9-4534-8FFA-E2BC974CEFCF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44FCF-F5AB-4BF6-BF89-D01525B30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2D53-DDA6-47BE-B4BE-8A99656E192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A8806-F365-4B47-9F18-247FBD444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2D53-DDA6-47BE-B4BE-8A99656E192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A8806-F365-4B47-9F18-247FBD444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2D53-DDA6-47BE-B4BE-8A99656E192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A8806-F365-4B47-9F18-247FBD444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2D53-DDA6-47BE-B4BE-8A99656E192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A8806-F365-4B47-9F18-247FBD444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2D53-DDA6-47BE-B4BE-8A99656E192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A8806-F365-4B47-9F18-247FBD444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2D53-DDA6-47BE-B4BE-8A99656E192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A8806-F365-4B47-9F18-247FBD444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2D53-DDA6-47BE-B4BE-8A99656E192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A8806-F365-4B47-9F18-247FBD444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2D53-DDA6-47BE-B4BE-8A99656E192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A8806-F365-4B47-9F18-247FBD444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2D53-DDA6-47BE-B4BE-8A99656E192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A8806-F365-4B47-9F18-247FBD444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2D53-DDA6-47BE-B4BE-8A99656E192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A8806-F365-4B47-9F18-247FBD444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2D53-DDA6-47BE-B4BE-8A99656E192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FA8806-F365-4B47-9F18-247FBD444F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D02D53-DDA6-47BE-B4BE-8A99656E1920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9FA8806-F365-4B47-9F18-247FBD444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1"/>
            <a:ext cx="7958166" cy="30289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5класс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357694"/>
            <a:ext cx="7143752" cy="21050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71544" y="857232"/>
            <a:ext cx="60865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Умножение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5" name="Picture 3" descr="C:\Users\Зоя\Desktop\788 картинка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786190"/>
            <a:ext cx="4643470" cy="2643205"/>
          </a:xfrm>
          <a:prstGeom prst="rect">
            <a:avLst/>
          </a:prstGeom>
          <a:noFill/>
        </p:spPr>
      </p:pic>
    </p:spTree>
  </p:cSld>
  <p:clrMapOvr>
    <a:masterClrMapping/>
  </p:clrMapOvr>
  <p:transition advTm="5366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en-US" sz="2800" dirty="0" smtClean="0"/>
              <a:t>m · n = c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sz="2800" dirty="0" smtClean="0"/>
              <a:t>m  </a:t>
            </a:r>
            <a:r>
              <a:rPr lang="ru-RU" sz="2800" dirty="0" smtClean="0"/>
              <a:t>и  </a:t>
            </a:r>
            <a:r>
              <a:rPr lang="en-US" sz="2800" dirty="0" smtClean="0"/>
              <a:t> n  -  </a:t>
            </a:r>
            <a:r>
              <a:rPr lang="ru-RU" sz="2800" dirty="0" smtClean="0"/>
              <a:t>множители</a:t>
            </a:r>
          </a:p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sz="2800" dirty="0" smtClean="0"/>
              <a:t>        с – произведение</a:t>
            </a:r>
          </a:p>
          <a:p>
            <a:pPr>
              <a:buNone/>
            </a:pPr>
            <a:r>
              <a:rPr lang="ru-RU" sz="2800" dirty="0" smtClean="0"/>
              <a:t>         </a:t>
            </a:r>
          </a:p>
          <a:p>
            <a:pPr>
              <a:buNone/>
            </a:pPr>
            <a:r>
              <a:rPr lang="ru-RU" sz="2800" dirty="0" smtClean="0"/>
              <a:t>       </a:t>
            </a:r>
            <a:r>
              <a:rPr lang="en-US" sz="2800" dirty="0" smtClean="0"/>
              <a:t>m </a:t>
            </a:r>
            <a:r>
              <a:rPr lang="en-US" sz="2800" dirty="0" smtClean="0">
                <a:latin typeface="Calibri"/>
              </a:rPr>
              <a:t>· n  </a:t>
            </a:r>
            <a:r>
              <a:rPr lang="ru-RU" sz="2800" dirty="0" smtClean="0">
                <a:latin typeface="Calibri"/>
              </a:rPr>
              <a:t>-  произведение</a:t>
            </a:r>
            <a:endParaRPr lang="ru-RU" sz="2800" dirty="0"/>
          </a:p>
        </p:txBody>
      </p:sp>
      <p:pic>
        <p:nvPicPr>
          <p:cNvPr id="1027" name="Picture 3" descr="C:\Users\Зоя\Desktop\94852813карти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329062"/>
            <a:ext cx="2714644" cy="2508095"/>
          </a:xfrm>
          <a:prstGeom prst="rect">
            <a:avLst/>
          </a:prstGeom>
          <a:noFill/>
        </p:spPr>
      </p:pic>
    </p:spTree>
  </p:cSld>
  <p:clrMapOvr>
    <a:masterClrMapping/>
  </p:clrMapOvr>
  <p:transition advTm="9718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52400"/>
            <a:ext cx="8043890" cy="1062022"/>
          </a:xfrm>
        </p:spPr>
        <p:txBody>
          <a:bodyPr>
            <a:normAutofit/>
          </a:bodyPr>
          <a:lstStyle/>
          <a:p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Умножить  число  </a:t>
            </a:r>
            <a:r>
              <a:rPr lang="en-US" sz="2800" b="1" dirty="0" smtClean="0"/>
              <a:t>m</a:t>
            </a:r>
            <a:r>
              <a:rPr lang="ru-RU" sz="2800" dirty="0" smtClean="0"/>
              <a:t> на число </a:t>
            </a:r>
            <a:r>
              <a:rPr lang="en-US" sz="2800" b="1" dirty="0" smtClean="0"/>
              <a:t>n</a:t>
            </a:r>
          </a:p>
          <a:p>
            <a:pPr algn="ctr">
              <a:buNone/>
            </a:pPr>
            <a:r>
              <a:rPr lang="en-US" sz="2800" dirty="0" smtClean="0"/>
              <a:t>(</a:t>
            </a:r>
            <a:r>
              <a:rPr lang="en-US" sz="2800" b="1" dirty="0" smtClean="0"/>
              <a:t>m</a:t>
            </a:r>
            <a:r>
              <a:rPr lang="ru-RU" sz="2800" dirty="0" smtClean="0"/>
              <a:t> и</a:t>
            </a:r>
            <a:r>
              <a:rPr lang="en-US" sz="2800" dirty="0" smtClean="0"/>
              <a:t> </a:t>
            </a:r>
            <a:r>
              <a:rPr lang="en-US" sz="2800" b="1" dirty="0" smtClean="0"/>
              <a:t>n</a:t>
            </a:r>
            <a:r>
              <a:rPr lang="ru-RU" sz="2800" dirty="0" smtClean="0"/>
              <a:t> натуральные числа) – значит найти сумму </a:t>
            </a:r>
            <a:r>
              <a:rPr lang="en-US" sz="2800" dirty="0" smtClean="0"/>
              <a:t>n</a:t>
            </a:r>
            <a:r>
              <a:rPr lang="ru-RU" sz="2800" dirty="0" smtClean="0"/>
              <a:t> слагаемых, каждое из которых равно </a:t>
            </a:r>
            <a:r>
              <a:rPr lang="en-US" sz="2800" dirty="0" smtClean="0"/>
              <a:t> </a:t>
            </a:r>
            <a:r>
              <a:rPr lang="en-US" sz="2800" b="1" dirty="0" smtClean="0"/>
              <a:t>m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11472" y="2967335"/>
            <a:ext cx="4321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Запомним 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9" name="Picture 3" descr="C:\Users\Зоя\Desktop\tumen_b_11730рисунок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786190"/>
            <a:ext cx="4476760" cy="2714644"/>
          </a:xfrm>
          <a:prstGeom prst="rect">
            <a:avLst/>
          </a:prstGeom>
          <a:noFill/>
        </p:spPr>
      </p:pic>
    </p:spTree>
  </p:cSld>
  <p:clrMapOvr>
    <a:masterClrMapping/>
  </p:clrMapOvr>
  <p:transition advTm="1145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8429652" cy="364333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Для обозначения умножения употребляются значки  </a:t>
            </a:r>
            <a:r>
              <a:rPr lang="ru-RU" sz="2800" dirty="0" smtClean="0">
                <a:latin typeface="Calibri"/>
              </a:rPr>
              <a:t>ˣ   и     ·  . Они были введены английским учёным  </a:t>
            </a:r>
            <a:r>
              <a:rPr lang="ru-RU" sz="2800" dirty="0" err="1" smtClean="0">
                <a:latin typeface="Calibri"/>
              </a:rPr>
              <a:t>Оутрэдом</a:t>
            </a:r>
            <a:r>
              <a:rPr lang="ru-RU" sz="2800" dirty="0" smtClean="0">
                <a:latin typeface="Calibri"/>
              </a:rPr>
              <a:t> в начале 17 века, позже в конце 17 века  Лейбницем.      </a:t>
            </a:r>
          </a:p>
          <a:p>
            <a:r>
              <a:rPr lang="ru-RU" sz="2800" dirty="0" smtClean="0">
                <a:latin typeface="Calibri"/>
              </a:rPr>
              <a:t> 0·</a:t>
            </a:r>
            <a:r>
              <a:rPr lang="en-US" sz="2800" dirty="0" smtClean="0">
                <a:latin typeface="Calibri"/>
              </a:rPr>
              <a:t>b=</a:t>
            </a:r>
            <a:r>
              <a:rPr lang="ru-RU" sz="2800" dirty="0" smtClean="0">
                <a:latin typeface="Calibri"/>
              </a:rPr>
              <a:t>0+0+0+…+0=0  </a:t>
            </a:r>
          </a:p>
          <a:p>
            <a:r>
              <a:rPr lang="ru-RU" sz="2800" dirty="0" smtClean="0">
                <a:latin typeface="Calibri"/>
              </a:rPr>
              <a:t> 0·1=0 </a:t>
            </a:r>
          </a:p>
          <a:p>
            <a:r>
              <a:rPr lang="ru-RU" sz="2800" dirty="0" smtClean="0">
                <a:latin typeface="Calibri"/>
              </a:rPr>
              <a:t>0·0=0 </a:t>
            </a:r>
          </a:p>
          <a:p>
            <a:r>
              <a:rPr lang="en-US" sz="2800" dirty="0" smtClean="0">
                <a:latin typeface="Calibri"/>
              </a:rPr>
              <a:t>a· 0=0</a:t>
            </a:r>
            <a:endParaRPr lang="ru-RU" sz="2800" dirty="0"/>
          </a:p>
        </p:txBody>
      </p:sp>
      <p:pic>
        <p:nvPicPr>
          <p:cNvPr id="1028" name="Picture 4" descr="C:\Users\Зоя\Desktop\tumen_b_11730рисунок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71594"/>
            <a:ext cx="9144000" cy="3429024"/>
          </a:xfrm>
          <a:prstGeom prst="rect">
            <a:avLst/>
          </a:prstGeom>
          <a:noFill/>
        </p:spPr>
      </p:pic>
    </p:spTree>
  </p:cSld>
  <p:clrMapOvr>
    <a:masterClrMapping/>
  </p:clrMapOvr>
  <p:transition advTm="22277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34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Свойства умножения</a:t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4000" dirty="0"/>
          </a:p>
        </p:txBody>
      </p:sp>
      <p:pic>
        <p:nvPicPr>
          <p:cNvPr id="2050" name="Picture 2" descr="C:\Users\Зоя\Desktop\94852813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6143" y="1285860"/>
            <a:ext cx="1927857" cy="17811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5" y="571481"/>
            <a:ext cx="407196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Произведение  двух чисел не изменяется при перестановке</a:t>
            </a:r>
          </a:p>
          <a:p>
            <a:r>
              <a:rPr lang="ru-RU" sz="2800" dirty="0" smtClean="0"/>
              <a:t>множителей.</a:t>
            </a:r>
          </a:p>
          <a:p>
            <a:r>
              <a:rPr lang="ru-RU" sz="2800" dirty="0" smtClean="0"/>
              <a:t>Это свойство  называют  </a:t>
            </a:r>
            <a:r>
              <a:rPr lang="ru-RU" sz="2800" dirty="0" smtClean="0">
                <a:solidFill>
                  <a:srgbClr val="FF0000"/>
                </a:solidFill>
              </a:rPr>
              <a:t>переместительным.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00562" y="1571612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  </a:t>
            </a:r>
            <a:r>
              <a:rPr lang="en-US" sz="2400" b="1" dirty="0" smtClean="0">
                <a:latin typeface="Calibri"/>
              </a:rPr>
              <a:t>·  n =  n  ·  </a:t>
            </a:r>
            <a:r>
              <a:rPr lang="en-US" sz="2800" b="1" dirty="0" smtClean="0">
                <a:latin typeface="Calibri"/>
              </a:rPr>
              <a:t>m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3571876"/>
            <a:ext cx="51435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Чтобы умножить число  на произведение двух чисел, можно сначала умножить его на первый множитель, а </a:t>
            </a:r>
            <a:r>
              <a:rPr lang="ru-RU" sz="2800" dirty="0" smtClean="0"/>
              <a:t>потом, </a:t>
            </a:r>
            <a:r>
              <a:rPr lang="ru-RU" sz="2800" dirty="0" smtClean="0"/>
              <a:t>полученное  произведение умножить на второй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857884" y="4500570"/>
            <a:ext cx="3286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  </a:t>
            </a:r>
            <a:r>
              <a:rPr lang="en-US" sz="2000" b="1" dirty="0" smtClean="0">
                <a:latin typeface="Calibri"/>
              </a:rPr>
              <a:t>·  ( b  ·  c ) = ( a  ·  b )  ·  c  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8" y="5072074"/>
            <a:ext cx="3428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Это свойство называют </a:t>
            </a:r>
            <a:r>
              <a:rPr lang="ru-RU" sz="2800" dirty="0" smtClean="0">
                <a:solidFill>
                  <a:srgbClr val="FF0000"/>
                </a:solidFill>
              </a:rPr>
              <a:t>сочетательным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429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7215238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Сумма </a:t>
            </a:r>
            <a:r>
              <a:rPr lang="en-US" dirty="0" smtClean="0"/>
              <a:t>n </a:t>
            </a:r>
            <a:r>
              <a:rPr lang="ru-RU" dirty="0" smtClean="0"/>
              <a:t>слагаемых, каждое из которых равно 1, равна </a:t>
            </a:r>
            <a:r>
              <a:rPr lang="en-US" dirty="0" smtClean="0"/>
              <a:t>n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401080" cy="1924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Поэтому  верно равенство </a:t>
            </a:r>
            <a:r>
              <a:rPr lang="ru-RU" sz="2800" dirty="0" smtClean="0">
                <a:solidFill>
                  <a:srgbClr val="FF0000"/>
                </a:solidFill>
              </a:rPr>
              <a:t>1</a:t>
            </a:r>
            <a:r>
              <a:rPr lang="ru-RU" sz="2800" dirty="0" smtClean="0">
                <a:solidFill>
                  <a:srgbClr val="FF0000"/>
                </a:solidFill>
                <a:latin typeface="Calibri"/>
              </a:rPr>
              <a:t>· 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n = n  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Calibri"/>
              </a:rPr>
              <a:t>Сумма  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n</a:t>
            </a:r>
            <a:r>
              <a:rPr lang="ru-RU" sz="2800" dirty="0" smtClean="0">
                <a:solidFill>
                  <a:srgbClr val="FF0000"/>
                </a:solidFill>
                <a:latin typeface="Calibri"/>
              </a:rPr>
              <a:t> слагаемых, каждое из которых равно нулю, равна нулю.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Calibri"/>
              </a:rPr>
              <a:t>0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  · n = 0</a:t>
            </a:r>
          </a:p>
          <a:p>
            <a:pPr algn="ctr">
              <a:buNone/>
            </a:pPr>
            <a:endParaRPr lang="ru-RU" sz="2800" dirty="0" smtClean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928934"/>
            <a:ext cx="47863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 хотя бы один из множителей равен нулю, то произведение равно нулю.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4643446"/>
            <a:ext cx="6000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Если произведение равно нулю, то хотя бы один из множителей равен нулю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4876" y="3500437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Чему равно произведение  </a:t>
            </a:r>
            <a:r>
              <a:rPr lang="en-US" b="1" dirty="0" smtClean="0"/>
              <a:t>a </a:t>
            </a:r>
            <a:r>
              <a:rPr lang="en-US" b="1" dirty="0" smtClean="0">
                <a:latin typeface="Calibri"/>
              </a:rPr>
              <a:t>· b · d · m ·  0 · c </a:t>
            </a:r>
            <a:r>
              <a:rPr lang="ru-RU" b="1" dirty="0" smtClean="0">
                <a:latin typeface="Calibri"/>
              </a:rPr>
              <a:t>?</a:t>
            </a:r>
            <a:endParaRPr lang="ru-RU" b="1" dirty="0"/>
          </a:p>
        </p:txBody>
      </p:sp>
    </p:spTree>
  </p:cSld>
  <p:clrMapOvr>
    <a:masterClrMapping/>
  </p:clrMapOvr>
  <p:transition advTm="30186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 нуле: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   И, если, вдруг </a:t>
            </a:r>
          </a:p>
          <a:p>
            <a:r>
              <a:rPr lang="ru-RU" sz="2800" b="1" dirty="0" smtClean="0"/>
              <a:t>   Средь множителей строгих</a:t>
            </a:r>
          </a:p>
          <a:p>
            <a:r>
              <a:rPr lang="ru-RU" sz="2800" b="1" dirty="0" smtClean="0"/>
              <a:t>   Вам встретится опрятный</a:t>
            </a:r>
          </a:p>
          <a:p>
            <a:r>
              <a:rPr lang="ru-RU" sz="2800" b="1" dirty="0" smtClean="0"/>
              <a:t>   Круглый ноль- </a:t>
            </a:r>
          </a:p>
          <a:p>
            <a:r>
              <a:rPr lang="ru-RU" sz="2800" b="1" dirty="0" smtClean="0"/>
              <a:t>   Он мигом сводит всё на нет </a:t>
            </a:r>
          </a:p>
          <a:p>
            <a:r>
              <a:rPr lang="ru-RU" sz="2800" b="1" dirty="0" smtClean="0"/>
              <a:t>   И сам за всех несёт ответ!</a:t>
            </a:r>
            <a:endParaRPr lang="ru-RU" sz="2800" b="1" dirty="0"/>
          </a:p>
        </p:txBody>
      </p:sp>
      <p:pic>
        <p:nvPicPr>
          <p:cNvPr id="1026" name="Picture 2" descr="C:\Users\Зоя\Desktop\788 картинка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86723"/>
            <a:ext cx="2071670" cy="1170328"/>
          </a:xfrm>
          <a:prstGeom prst="rect">
            <a:avLst/>
          </a:prstGeom>
          <a:noFill/>
        </p:spPr>
      </p:pic>
      <p:pic>
        <p:nvPicPr>
          <p:cNvPr id="1027" name="Picture 3" descr="C:\Users\Зоя\Desktop\94852813картин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571876"/>
            <a:ext cx="3643307" cy="3151007"/>
          </a:xfrm>
          <a:prstGeom prst="rect">
            <a:avLst/>
          </a:prstGeom>
          <a:noFill/>
        </p:spPr>
      </p:pic>
    </p:spTree>
  </p:cSld>
  <p:clrMapOvr>
    <a:masterClrMapping/>
  </p:clrMapOvr>
  <p:transition advTm="17582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Заполните пропуски: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2800" dirty="0" smtClean="0"/>
              <a:t>6</a:t>
            </a:r>
            <a:r>
              <a:rPr lang="ru-RU" sz="2800" dirty="0" smtClean="0">
                <a:latin typeface="Calibri"/>
              </a:rPr>
              <a:t>  ·  8  =  ⃝  ·  3                          12  ·  5 =15  ·  ⃝  </a:t>
            </a:r>
          </a:p>
          <a:p>
            <a:pPr>
              <a:buNone/>
            </a:pPr>
            <a:r>
              <a:rPr lang="ru-RU" dirty="0" smtClean="0">
                <a:latin typeface="Calibri"/>
              </a:rPr>
              <a:t>     </a:t>
            </a:r>
          </a:p>
          <a:p>
            <a:pPr>
              <a:buNone/>
            </a:pPr>
            <a:r>
              <a:rPr lang="ru-RU" dirty="0" smtClean="0">
                <a:latin typeface="Calibri"/>
              </a:rPr>
              <a:t>      </a:t>
            </a:r>
            <a:r>
              <a:rPr lang="ru-RU" sz="2800" dirty="0" smtClean="0">
                <a:latin typeface="Calibri"/>
              </a:rPr>
              <a:t>⃝  ·  9=  18  · 3                           3  ·  ⃝ = 9 ·  5    </a:t>
            </a:r>
          </a:p>
          <a:p>
            <a:pPr>
              <a:buNone/>
            </a:pPr>
            <a:r>
              <a:rPr lang="ru-RU" dirty="0" smtClean="0">
                <a:latin typeface="Calibri"/>
              </a:rPr>
              <a:t>   </a:t>
            </a:r>
          </a:p>
          <a:p>
            <a:pPr>
              <a:buNone/>
            </a:pPr>
            <a:r>
              <a:rPr lang="ru-RU" dirty="0" smtClean="0">
                <a:latin typeface="Calibri"/>
              </a:rPr>
              <a:t>     </a:t>
            </a:r>
            <a:r>
              <a:rPr lang="ru-RU" sz="2800" dirty="0" smtClean="0">
                <a:latin typeface="Calibri"/>
              </a:rPr>
              <a:t>14  ·  ⃝ = 7  ·  6                          20  ·  ⃝ = 25  ·  4  </a:t>
            </a:r>
          </a:p>
          <a:p>
            <a:pPr>
              <a:buNone/>
            </a:pPr>
            <a:endParaRPr lang="ru-RU" dirty="0" smtClean="0">
              <a:latin typeface="Calibri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30607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255</TotalTime>
  <Words>328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 5класс</vt:lpstr>
      <vt:lpstr> </vt:lpstr>
      <vt:lpstr>Слайд 3</vt:lpstr>
      <vt:lpstr>Слайд 4</vt:lpstr>
      <vt:lpstr>Свойства умножения </vt:lpstr>
      <vt:lpstr>Сумма n слагаемых, каждое из которых равно 1, равна n. </vt:lpstr>
      <vt:lpstr>О нуле:</vt:lpstr>
      <vt:lpstr>Заполните пропуски: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5класс</dc:title>
  <dc:creator>Зоя</dc:creator>
  <cp:lastModifiedBy>Зоя</cp:lastModifiedBy>
  <cp:revision>33</cp:revision>
  <dcterms:created xsi:type="dcterms:W3CDTF">2013-10-26T14:48:05Z</dcterms:created>
  <dcterms:modified xsi:type="dcterms:W3CDTF">2013-10-30T13:01:49Z</dcterms:modified>
</cp:coreProperties>
</file>