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7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5" r:id="rId31"/>
    <p:sldId id="291" r:id="rId32"/>
    <p:sldId id="292" r:id="rId33"/>
    <p:sldId id="275" r:id="rId34"/>
    <p:sldId id="293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9;&#1088;&#1086;&#1082;%20&#1055;&#1072;&#1074;&#1077;&#1083;%20&#1055;&#1077;&#1088;&#1074;&#1099;&#1081;%202\&#1096;&#1086;&#1087;&#1077;&#1085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thumb/1/15/Paul_I_of_Russia_by_Shchukin.jpg/280px-Paul_I_of_Russia_by_Shchukin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rpt=simage&amp;ed=1&amp;text=%D0%B8%D0%BC%D0%BF%D0%B5%D1%80%D0%B0%D1%82%D0%BE%D1%80%20%D0%BF%D0%B0%D0%B2%D0%BB%D0%B0%201&amp;p=11&amp;img_url=img15.nnm.ru/7/7/6/e/8/b23cc89cbb3f28af35a7b9108be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rpt=simage&amp;img_url=pics.livejournal.com/catherine_catty/pic/00213zy8/s640x480&amp;text=%D0%B8%D0%BC%D0%BF%D0%B5%D1%80%D0%B0%D1%82%D0%BE%D1%80%20%D0%BF%D0%B0%D0%B2%D0%BB%D0%B0%201%20%D0%BA%D0%B0%D1%80%D0%B8%D0%BA%D0%B0%D1%82%D1%83%D1%80%D1%8B&amp;p=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hgk.zaba.ru/images/db/20090539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jalugu.by.ru/russija_18v_files/image02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artofwar.ru/img/k/kamenew_anatolij_iwanowich/wspominajucelujuobitelxprawednyh/wspominajucelujuobitelxprawednyh-8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5.bmu.img.com.ua/photostorage/600x500/1/ab/35d4cf3632db514065f7e02b6b5f5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oth.narod.ru/enc/2/17.files/image01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nvo.ng.ru/images/2010-01-29/236255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mi2.ru/data/fckuploads/suvorov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qpqdew.blu.livefilestore.com/y1pqkPxSSUu47o6CczcZb_l9WM4CCiGJ34BeWCTTUWjNbSmqVNunTwPrBCBOtJrQTi4jmE4gjc-wDS1vcHl07G1x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history-wars.ru/Enziclopediya/RUSS_Mundir/26_3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odintsovo.info/img/2009/08/896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tamsquare.net/pictures/S/Vasily-Surikov-Russian-Troops-under-Suvorov-Crossing-the-Alps-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g-2005-10.photosight.ru/31/110908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planet-x.net.ua/img/suvorov14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old.avtomir.com/_files/uphoto/article_4775/32434_img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bilarius.ru/images/foto4/syvorov5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hyperlink" Target="http://rusk.ru/images/2005/70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timecoins.ru/uploads/posts/2010-12/1291816514_pavel-1-p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9;&#1088;&#1086;&#1082;%20&#1055;&#1072;&#1074;&#1077;&#1083;%20&#1055;&#1077;&#1088;&#1074;&#1099;&#1081;%202\&#1055;&#1072;&#1074;&#1077;&#1083;.wmv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rpt=simage&amp;ed=1&amp;text=%D0%BF%D0%B0%D0%B2%D0%B5%D0%BB%201&amp;p=3&amp;img_url=eng.tzar.ru/Files/image/parad_golub_gostin4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rpt=simage&amp;text=%D0%9F%D0%B0%D0%B2%D0%B5%D0%BB%20%D0%BF%D0%B5%D1%80%D0%B2%D1%8B%D0%B9%20%D1%86%D0%B5%D1%81%D0%B0%D1%80%D0%B5%D0%B2%D0%B8%D1%87&amp;p=0&amp;img_url=old.portal-slovo.ru/images/1380_Pavel-mal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7/72/CathyII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1.liveinternet.ru/images/attach/c/1/61/133/61133990_1278237106_0_27ba8_e1a962c4_X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51527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3600" dirty="0" smtClean="0"/>
              <a:t>Я желаю лучше быть ненавидимым за правое дело,</a:t>
            </a:r>
          </a:p>
          <a:p>
            <a:r>
              <a:rPr lang="ru-RU" sz="3600" dirty="0" smtClean="0"/>
              <a:t>Чем любимым за дело неправое» </a:t>
            </a:r>
          </a:p>
          <a:p>
            <a:r>
              <a:rPr lang="ru-RU" sz="3600" dirty="0" smtClean="0"/>
              <a:t>Павел</a:t>
            </a:r>
            <a:r>
              <a:rPr lang="en-US" sz="3600" dirty="0" smtClean="0"/>
              <a:t>I</a:t>
            </a:r>
            <a:r>
              <a:rPr lang="ru-RU" sz="3600" dirty="0" smtClean="0"/>
              <a:t>, император России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1857388"/>
          </a:xfrm>
        </p:spPr>
        <p:txBody>
          <a:bodyPr/>
          <a:lstStyle/>
          <a:p>
            <a:r>
              <a:rPr lang="ru-RU" sz="7200" dirty="0" smtClean="0"/>
              <a:t>Россия при Павле </a:t>
            </a:r>
            <a:r>
              <a:rPr sz="7200" smtClean="0"/>
              <a:t>I</a:t>
            </a:r>
            <a:endParaRPr lang="ru-RU" sz="7200" dirty="0"/>
          </a:p>
        </p:txBody>
      </p:sp>
      <p:pic>
        <p:nvPicPr>
          <p:cNvPr id="5" name="шоп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Гатчинский дворец Павла </a:t>
            </a:r>
            <a:r>
              <a:rPr smtClean="0"/>
              <a:t>I</a:t>
            </a:r>
            <a:endParaRPr lang="ru-RU" dirty="0"/>
          </a:p>
        </p:txBody>
      </p:sp>
      <p:pic>
        <p:nvPicPr>
          <p:cNvPr id="4" name="Содержимое 3" descr="http://www.peterlife.ru/travel/gatchina/internet%20gallery%20photo%20gatchina%20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7686" y="1600200"/>
            <a:ext cx="4408362" cy="511494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«Блаженство всех и каждого!» главный принцип, провозглашённый императором. </a:t>
            </a:r>
          </a:p>
          <a:p>
            <a:pPr lvl="0"/>
            <a:r>
              <a:rPr lang="ru-RU" sz="2400" dirty="0" smtClean="0"/>
              <a:t>«В стране нет вторых, только первый – и все остальные» </a:t>
            </a:r>
          </a:p>
          <a:p>
            <a:r>
              <a:rPr lang="ru-RU" sz="2400" dirty="0" smtClean="0"/>
              <a:t>«…каждый подданный имеет значение, поскольку я с ним говорю и до тех пор, пока я с ним говорю. Я – ваш закон!» 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500042"/>
            <a:ext cx="3624274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Император Павел </a:t>
            </a:r>
            <a:r>
              <a:rPr sz="2800" smtClean="0"/>
              <a:t>I</a:t>
            </a:r>
            <a:endParaRPr lang="ru-RU" sz="2800" dirty="0"/>
          </a:p>
        </p:txBody>
      </p:sp>
      <p:pic>
        <p:nvPicPr>
          <p:cNvPr id="7" name="i-main-pic" descr="Картинка 2 из 8032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556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8577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6000" dirty="0" smtClean="0"/>
              <a:t>« Внутренняя политика Павла </a:t>
            </a:r>
            <a:r>
              <a:rPr lang="en-US" sz="16000" dirty="0" smtClean="0"/>
              <a:t>I</a:t>
            </a:r>
            <a:r>
              <a:rPr lang="ru-RU" sz="16000" dirty="0" smtClean="0"/>
              <a:t>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sz="9600" dirty="0" smtClean="0"/>
              <a:t>     </a:t>
            </a:r>
          </a:p>
          <a:p>
            <a:pPr lvl="0">
              <a:buNone/>
            </a:pPr>
            <a:r>
              <a:rPr lang="ru-RU" sz="11200" dirty="0" smtClean="0"/>
              <a:t>Изменение       Ограничение           Крестьянский</a:t>
            </a:r>
          </a:p>
          <a:p>
            <a:pPr lvl="0">
              <a:buNone/>
            </a:pPr>
            <a:r>
              <a:rPr lang="ru-RU" sz="11200" dirty="0" smtClean="0"/>
              <a:t>структуры     прав и привилегий     вопрос</a:t>
            </a:r>
          </a:p>
          <a:p>
            <a:pPr lvl="0">
              <a:buNone/>
            </a:pPr>
            <a:r>
              <a:rPr lang="ru-RU" sz="11200" dirty="0" smtClean="0"/>
              <a:t>управления.</a:t>
            </a:r>
          </a:p>
          <a:p>
            <a:pPr lvl="0">
              <a:buNone/>
            </a:pPr>
            <a:r>
              <a:rPr lang="ru-RU" sz="9600" dirty="0" smtClean="0"/>
              <a:t>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кластера стр. 206-208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857356" y="1857364"/>
            <a:ext cx="1143008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678084" y="2181364"/>
            <a:ext cx="648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15008" y="1857364"/>
            <a:ext cx="1214446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/>
          <a:lstStyle/>
          <a:p>
            <a:pPr lvl="0"/>
            <a:r>
              <a:rPr lang="ru-RU" dirty="0" smtClean="0"/>
              <a:t>Изменение порядка престолонаследия-права на престол принадлежат представителям царствующей династии мужского пола по нисходящей линии.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управления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8596" y="3143248"/>
            <a:ext cx="8229600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800" smtClean="0"/>
              <a:t>Замена чиновников в высших государственных органах власти.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1000132"/>
          </a:xfrm>
        </p:spPr>
        <p:txBody>
          <a:bodyPr>
            <a:normAutofit/>
          </a:bodyPr>
          <a:lstStyle/>
          <a:p>
            <a:pPr lvl="0"/>
            <a:r>
              <a:rPr lang="ru-RU" sz="2400" smtClean="0"/>
              <a:t>Запрещен свободный переход из армейской службы в гражданскую без специального разрешения Сената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Ограничение дворянских прав и привилегий </a:t>
            </a:r>
            <a:br>
              <a:rPr lang="ru-RU" sz="3600" dirty="0" smtClean="0"/>
            </a:br>
            <a:r>
              <a:rPr lang="ru-RU" sz="3600" dirty="0" smtClean="0"/>
              <a:t>( «Разжалованная грамота дворянству»)</a:t>
            </a:r>
            <a:endParaRPr lang="ru-RU" sz="3600" dirty="0"/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428596" y="2285992"/>
            <a:ext cx="8229600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Явиться в полки дворянским детям, записанных в них с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младенчества</a:t>
            </a: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(вместо свободы от обязательной службы)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428596" y="4214818"/>
            <a:ext cx="82296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400" smtClean="0"/>
              <a:t>Упразднены губернские дворянские собрания, число выбираемых сократилось в 5 раз.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428596" y="4929198"/>
            <a:ext cx="822960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400" smtClean="0"/>
              <a:t>Возобновились телесные наказания для дворян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428596" y="5357826"/>
            <a:ext cx="8229600" cy="35719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800" smtClean="0"/>
              <a:t>Освобождение многих заключенных (Н.И.Новиков, А.Н.Радищев)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428596" y="5715016"/>
            <a:ext cx="8229600" cy="35719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800" smtClean="0"/>
              <a:t>Опала и гонения на многих дворян 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Отменен запрет крестьянам жаловаться на хозяев</a:t>
            </a:r>
          </a:p>
          <a:p>
            <a:pPr lvl="0"/>
            <a:r>
              <a:rPr lang="ru-RU" smtClean="0"/>
              <a:t>Каждый </a:t>
            </a:r>
            <a:r>
              <a:rPr lang="ru-RU" dirty="0" smtClean="0"/>
              <a:t>государственный крестьянин получал надел 15 десятин</a:t>
            </a:r>
          </a:p>
          <a:p>
            <a:pPr lvl="0"/>
            <a:r>
              <a:rPr lang="ru-RU" dirty="0" smtClean="0"/>
              <a:t>Особое сословное самоуправление для государственных крестьян</a:t>
            </a:r>
          </a:p>
          <a:p>
            <a:pPr lvl="0"/>
            <a:r>
              <a:rPr lang="ru-RU" dirty="0" smtClean="0"/>
              <a:t>Хлебная подать заменена денежным сбором</a:t>
            </a:r>
          </a:p>
          <a:p>
            <a:pPr lvl="0"/>
            <a:r>
              <a:rPr lang="ru-RU" dirty="0" smtClean="0"/>
              <a:t>Сняты недоимки (7 млн. рублей)</a:t>
            </a:r>
          </a:p>
          <a:p>
            <a:pPr lvl="0"/>
            <a:r>
              <a:rPr lang="ru-RU" dirty="0" smtClean="0"/>
              <a:t>5 апреля 1797 года - указ о трехдневной барщине</a:t>
            </a:r>
          </a:p>
          <a:p>
            <a:pPr lvl="0"/>
            <a:r>
              <a:rPr lang="ru-RU" dirty="0" smtClean="0"/>
              <a:t>Запрет о продаже дворовых людей без земли</a:t>
            </a:r>
          </a:p>
          <a:p>
            <a:pPr lvl="0"/>
            <a:r>
              <a:rPr lang="ru-RU" dirty="0" smtClean="0"/>
              <a:t>Крестьян привели к присяге</a:t>
            </a:r>
          </a:p>
          <a:p>
            <a:pPr lvl="0"/>
            <a:r>
              <a:rPr lang="ru-RU" dirty="0" smtClean="0"/>
              <a:t>За жестокое обращение с крестьянами губернаторы должны были препровождать помещиков в монастырь</a:t>
            </a:r>
          </a:p>
          <a:p>
            <a:pPr lvl="0"/>
            <a:r>
              <a:rPr lang="ru-RU" dirty="0" smtClean="0"/>
              <a:t>Снижение цен на продовольствие</a:t>
            </a:r>
          </a:p>
          <a:p>
            <a:pPr lvl="0"/>
            <a:r>
              <a:rPr lang="ru-RU" dirty="0" smtClean="0"/>
              <a:t>За 4 года Павел передал 600тысяч крестьян помещикам, Екатерина </a:t>
            </a:r>
            <a:r>
              <a:rPr lang="en-US" dirty="0" smtClean="0"/>
              <a:t>II</a:t>
            </a:r>
            <a:r>
              <a:rPr lang="ru-RU" dirty="0" smtClean="0"/>
              <a:t>-800тысяч крестьян за 34 года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/>
              <a:t>Крестьянский вопрос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00034" y="2214554"/>
            <a:ext cx="4038600" cy="391363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Первая </a:t>
            </a:r>
          </a:p>
          <a:p>
            <a:pPr>
              <a:buNone/>
            </a:pPr>
            <a:r>
              <a:rPr lang="ru-RU" dirty="0" smtClean="0"/>
              <a:t>точка зрения– </a:t>
            </a:r>
          </a:p>
          <a:p>
            <a:pPr>
              <a:buNone/>
            </a:pPr>
            <a:r>
              <a:rPr lang="ru-RU" dirty="0" smtClean="0"/>
              <a:t>негативная. </a:t>
            </a:r>
          </a:p>
          <a:p>
            <a:pPr>
              <a:buNone/>
            </a:pPr>
            <a:r>
              <a:rPr lang="ru-RU" dirty="0" smtClean="0"/>
              <a:t>Деятельность Павла называется капризами, которая привела все отрасли государственного управления в неописуемый беспорядок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Вторая точка</a:t>
            </a:r>
          </a:p>
          <a:p>
            <a:pPr>
              <a:buNone/>
            </a:pPr>
            <a:r>
              <a:rPr lang="ru-RU" dirty="0" smtClean="0"/>
              <a:t> зрения – </a:t>
            </a:r>
          </a:p>
          <a:p>
            <a:pPr>
              <a:buNone/>
            </a:pPr>
            <a:r>
              <a:rPr lang="ru-RU" dirty="0" smtClean="0"/>
              <a:t>позитивная, </a:t>
            </a:r>
          </a:p>
          <a:p>
            <a:pPr>
              <a:buNone/>
            </a:pPr>
            <a:r>
              <a:rPr lang="ru-RU" dirty="0" smtClean="0"/>
              <a:t>оценивающая Павла, как царя-реформатора, имевшего чёткую программу действий, целью которой была борьба с надвигавшейся революцией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Точки зрения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im7-tub.yandex.net/i?id=14133911-22-2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428736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8-tub.yandex.net/i?id=53109581-23-24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8884" y="1441394"/>
            <a:ext cx="168116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«отныне Россия будет жить в мире и спокойствии, что теперь нет ни малейшей нужды помышлять о распространении своих границ, поелику и без того довольно уже и </a:t>
            </a:r>
            <a:r>
              <a:rPr lang="ru-RU" dirty="0" err="1" smtClean="0"/>
              <a:t>предовольно</a:t>
            </a:r>
            <a:r>
              <a:rPr lang="ru-RU" dirty="0" smtClean="0"/>
              <a:t> обширна...»</a:t>
            </a:r>
          </a:p>
          <a:p>
            <a:pPr>
              <a:buNone/>
            </a:pPr>
            <a:r>
              <a:rPr lang="ru-RU" dirty="0" smtClean="0"/>
              <a:t>Из манифеста Павла </a:t>
            </a:r>
            <a:r>
              <a:rPr lang="en-US" dirty="0" smtClean="0"/>
              <a:t>I</a:t>
            </a:r>
            <a:r>
              <a:rPr lang="ru-RU" dirty="0" smtClean="0"/>
              <a:t> при вступлении на престол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политика Павла </a:t>
            </a:r>
            <a:r>
              <a:rPr smtClean="0"/>
              <a:t>I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Россия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Австрия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Османская империя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Англия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Неаполитанское королевство.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Символическое </a:t>
            </a:r>
          </a:p>
          <a:p>
            <a:pPr>
              <a:buNone/>
            </a:pPr>
            <a:r>
              <a:rPr lang="ru-RU" dirty="0" smtClean="0"/>
              <a:t>Изображение второй</a:t>
            </a:r>
          </a:p>
          <a:p>
            <a:pPr>
              <a:buNone/>
            </a:pPr>
            <a:r>
              <a:rPr lang="ru-RU" dirty="0" smtClean="0"/>
              <a:t>Антифранцузской коалиции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Вторая антифранцузская коалиция</a:t>
            </a:r>
            <a:endParaRPr lang="ru-RU" dirty="0"/>
          </a:p>
        </p:txBody>
      </p:sp>
      <p:pic>
        <p:nvPicPr>
          <p:cNvPr id="4" name="i-main-pic" descr="Картинка 8 из 14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421481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А.В.Суворов- Северная Италия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А.М.Римский-Корсаков</a:t>
            </a:r>
            <a:r>
              <a:rPr lang="ru-RU" dirty="0" smtClean="0"/>
              <a:t>- Швейцария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Ф.Ф.Ушаков - Средиземное море</a:t>
            </a:r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 действия</a:t>
            </a:r>
            <a:endParaRPr lang="ru-RU" dirty="0"/>
          </a:p>
        </p:txBody>
      </p:sp>
      <p:pic>
        <p:nvPicPr>
          <p:cNvPr id="4" name="i-main-pic" descr="Картинка 3 из 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 из 1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786190"/>
            <a:ext cx="342899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57244"/>
          </a:xfrm>
        </p:spPr>
        <p:txBody>
          <a:bodyPr>
            <a:normAutofit fontScale="90000"/>
          </a:bodyPr>
          <a:lstStyle/>
          <a:p>
            <a:r>
              <a:rPr lang="ru-RU" smtClean="0"/>
              <a:t>Михайловский </a:t>
            </a:r>
            <a:r>
              <a:rPr lang="ru-RU" dirty="0" smtClean="0"/>
              <a:t>замок</a:t>
            </a:r>
            <a:endParaRPr lang="ru-RU" dirty="0"/>
          </a:p>
        </p:txBody>
      </p:sp>
      <p:pic>
        <p:nvPicPr>
          <p:cNvPr id="6" name="Содержимое 5" descr="http://cs30.vkontakte.ru/u686317/2013489/x_9fa6a062e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866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428596" y="214290"/>
            <a:ext cx="8229600" cy="6572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250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mtClean="0"/>
              <a:t> </a:t>
            </a:r>
            <a:r>
              <a:rPr lang="ru-RU" sz="12000" smtClean="0"/>
              <a:t>Что это за здание? </a:t>
            </a:r>
            <a:endParaRPr kumimoji="0" lang="ru-RU" sz="12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Летом 1798 года русско-турецкий флот овладел Ионическими островами</a:t>
            </a:r>
            <a:endParaRPr lang="ru-RU" dirty="0"/>
          </a:p>
        </p:txBody>
      </p:sp>
      <p:pic>
        <p:nvPicPr>
          <p:cNvPr id="4" name="i-main-pic" descr="Картинка 4 из 3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Осенью 1798 года Ф.Ф Ушаков осадил остов Корфу                  Ф.Ф Ушаков</a:t>
            </a:r>
            <a:endParaRPr lang="ru-RU" dirty="0"/>
          </a:p>
        </p:txBody>
      </p:sp>
      <p:pic>
        <p:nvPicPr>
          <p:cNvPr id="4" name="i-main-pic" descr="Картинка 33 из 7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68801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 из 7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357298"/>
            <a:ext cx="30003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А.В.Суворов</a:t>
            </a:r>
            <a:endParaRPr lang="ru-RU" dirty="0"/>
          </a:p>
        </p:txBody>
      </p:sp>
      <p:pic>
        <p:nvPicPr>
          <p:cNvPr id="4" name="i-main-pic" descr="Картинка 1 из 2554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357298"/>
            <a:ext cx="37147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Сражение на реке </a:t>
            </a:r>
            <a:r>
              <a:rPr lang="ru-RU" dirty="0" err="1" smtClean="0"/>
              <a:t>Адда</a:t>
            </a:r>
            <a:endParaRPr lang="ru-RU" dirty="0"/>
          </a:p>
        </p:txBody>
      </p:sp>
      <p:pic>
        <p:nvPicPr>
          <p:cNvPr id="4" name="i-main-pic" descr="Картинка 1 из 37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357298"/>
            <a:ext cx="507209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Сражение на реке </a:t>
            </a:r>
            <a:r>
              <a:rPr lang="ru-RU" dirty="0" err="1" smtClean="0"/>
              <a:t>Треббия</a:t>
            </a:r>
            <a:endParaRPr lang="ru-RU" dirty="0"/>
          </a:p>
        </p:txBody>
      </p:sp>
      <p:pic>
        <p:nvPicPr>
          <p:cNvPr id="4" name="Содержимое 3" descr="http://dic.academic.ru/pictures/wiki/files/84/Trebbi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5007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Сражение у местечка Нови</a:t>
            </a:r>
            <a:endParaRPr lang="ru-RU" dirty="0"/>
          </a:p>
        </p:txBody>
      </p:sp>
      <p:pic>
        <p:nvPicPr>
          <p:cNvPr id="4" name="i-main-pic" descr="Картинка 1 из 20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Суворова через Альпы </a:t>
            </a:r>
            <a:endParaRPr lang="ru-RU" dirty="0"/>
          </a:p>
        </p:txBody>
      </p:sp>
      <p:pic>
        <p:nvPicPr>
          <p:cNvPr id="4" name="i-main-pic" descr="Картинка 4 из 13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37862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7 из 13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500174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</a:t>
            </a:r>
            <a:r>
              <a:rPr lang="ru-RU" dirty="0" smtClean="0"/>
              <a:t>е</a:t>
            </a:r>
            <a:r>
              <a:rPr lang="ru-RU" dirty="0" smtClean="0"/>
              <a:t>ртов мост</a:t>
            </a:r>
            <a:endParaRPr lang="ru-RU" dirty="0"/>
          </a:p>
        </p:txBody>
      </p:sp>
      <p:pic>
        <p:nvPicPr>
          <p:cNvPr id="4" name="i-main-pic" descr="Картинка 9 из 5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33963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7 из 104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714488"/>
            <a:ext cx="5715008" cy="381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Суворову в Швейцарии</a:t>
            </a:r>
            <a:endParaRPr lang="ru-RU" dirty="0"/>
          </a:p>
        </p:txBody>
      </p:sp>
      <p:pic>
        <p:nvPicPr>
          <p:cNvPr id="4" name="i-main-pic" descr="Картинка 13 из 104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1500198"/>
          </a:xfrm>
        </p:spPr>
        <p:txBody>
          <a:bodyPr/>
          <a:lstStyle/>
          <a:p>
            <a:r>
              <a:rPr lang="ru-RU" sz="3600" dirty="0" smtClean="0"/>
              <a:t>Генералиссимус Суворов </a:t>
            </a:r>
            <a:endParaRPr lang="ru-RU" sz="3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8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285728"/>
            <a:ext cx="4040188" cy="1875865"/>
          </a:xfrm>
        </p:spPr>
        <p:txBody>
          <a:bodyPr/>
          <a:lstStyle/>
          <a:p>
            <a:r>
              <a:rPr lang="ru-RU" sz="3600" dirty="0" smtClean="0"/>
              <a:t>Надгробная плита на могиле Суворова</a:t>
            </a:r>
            <a:endParaRPr lang="ru-RU" sz="3600" dirty="0"/>
          </a:p>
        </p:txBody>
      </p:sp>
      <p:pic>
        <p:nvPicPr>
          <p:cNvPr id="7" name="i-main-pic" descr="Картинка 3 из 20">
            <a:hlinkClick r:id="rId2" tgtFrame="_blank"/>
          </p:cNvPr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6436" y="2201863"/>
            <a:ext cx="280034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3 из 1506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38225" y="2253456"/>
            <a:ext cx="2876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642918"/>
            <a:ext cx="4257676" cy="862010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Павел </a:t>
            </a:r>
            <a:r>
              <a:rPr smtClean="0"/>
              <a:t>I</a:t>
            </a:r>
            <a:endParaRPr lang="ru-RU" dirty="0"/>
          </a:p>
        </p:txBody>
      </p:sp>
      <p:pic>
        <p:nvPicPr>
          <p:cNvPr id="4" name="Содержимое 3" descr="http://www.romantic-petersburg.ru/uploads/posts/2009-01/1232786741_4schuki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9938" y="1524000"/>
            <a:ext cx="34041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28596" y="0"/>
            <a:ext cx="4257676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 ком идет речь?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500042"/>
            <a:ext cx="4040188" cy="1661551"/>
          </a:xfrm>
        </p:spPr>
        <p:txBody>
          <a:bodyPr/>
          <a:lstStyle/>
          <a:p>
            <a:r>
              <a:rPr lang="ru-RU" sz="3200" dirty="0" smtClean="0"/>
              <a:t>Павел- магистр Мальтийского ордена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8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428604"/>
            <a:ext cx="4040188" cy="1732989"/>
          </a:xfrm>
        </p:spPr>
        <p:txBody>
          <a:bodyPr/>
          <a:lstStyle/>
          <a:p>
            <a:r>
              <a:rPr lang="ru-RU" sz="3200" dirty="0" smtClean="0"/>
              <a:t>Приоратский замок в Гатчине</a:t>
            </a:r>
            <a:endParaRPr lang="ru-RU" sz="3200" dirty="0"/>
          </a:p>
        </p:txBody>
      </p:sp>
      <p:pic>
        <p:nvPicPr>
          <p:cNvPr id="7" name="i-main-pic" descr="Картинка 6 из 407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8247" y="2201863"/>
            <a:ext cx="2756506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serzh.ru/gatchina/images/img-15.jpg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143116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dirty="0" smtClean="0"/>
              <a:t>Сближение России и республиканской Франции</a:t>
            </a:r>
          </a:p>
          <a:p>
            <a:r>
              <a:rPr lang="ru-RU" sz="4400" dirty="0" smtClean="0"/>
              <a:t>Разрыв отношений с Англией </a:t>
            </a:r>
          </a:p>
          <a:p>
            <a:r>
              <a:rPr lang="ru-RU" sz="4400" dirty="0" smtClean="0"/>
              <a:t>Подготовка русской армии к походу в Индию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Autofit/>
          </a:bodyPr>
          <a:lstStyle/>
          <a:p>
            <a:r>
              <a:rPr lang="ru-RU" sz="4800" dirty="0" smtClean="0"/>
              <a:t>Изменение внешней политики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Заговор и дворцовый переворот 11 марта 1801 года в Михайловском замке</a:t>
            </a:r>
            <a:endParaRPr lang="ru-RU" dirty="0"/>
          </a:p>
        </p:txBody>
      </p:sp>
      <p:pic>
        <p:nvPicPr>
          <p:cNvPr id="4" name="Содержимое 3" descr="http://www.ilovepetersburg.ru/sites/default/files/dostoprimechatelnosti/mikhaylovsky_zamok/mikhaylovsky_zamok_700x488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867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авел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500" dirty="0" smtClean="0"/>
              <a:t>1 строка – заголовок, в который выносится ключевое слово, понятие, тема </a:t>
            </a:r>
            <a:r>
              <a:rPr lang="ru-RU" sz="3500" dirty="0" err="1" smtClean="0"/>
              <a:t>синквейна</a:t>
            </a:r>
            <a:r>
              <a:rPr lang="ru-RU" sz="3500" dirty="0" smtClean="0"/>
              <a:t>, выраженное в форме существительного.</a:t>
            </a:r>
            <a:br>
              <a:rPr lang="ru-RU" sz="3500" dirty="0" smtClean="0"/>
            </a:br>
            <a:r>
              <a:rPr lang="ru-RU" sz="3500" dirty="0" smtClean="0"/>
              <a:t>2 строка – два прилагательных.</a:t>
            </a:r>
            <a:br>
              <a:rPr lang="ru-RU" sz="3500" dirty="0" smtClean="0"/>
            </a:br>
            <a:r>
              <a:rPr lang="ru-RU" sz="3500" dirty="0" smtClean="0"/>
              <a:t>3 строка – три глагола. </a:t>
            </a:r>
            <a:br>
              <a:rPr lang="ru-RU" sz="3500" dirty="0" smtClean="0"/>
            </a:br>
            <a:r>
              <a:rPr lang="ru-RU" sz="3500" dirty="0" smtClean="0"/>
              <a:t>4 строка – фраза, несущая определенный смысл.</a:t>
            </a:r>
            <a:br>
              <a:rPr lang="ru-RU" sz="3500" dirty="0" smtClean="0"/>
            </a:br>
            <a:r>
              <a:rPr lang="ru-RU" sz="3500" dirty="0" smtClean="0"/>
              <a:t>5 строка – резюме, вывод, одно слово, существительное.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1 уровень: параграф 29,вопросы.</a:t>
            </a:r>
          </a:p>
          <a:p>
            <a:r>
              <a:rPr lang="ru-RU" sz="4000" dirty="0" smtClean="0"/>
              <a:t>2 уровень: Заполнить таблицу « Внутренняя политика Екатерины </a:t>
            </a:r>
            <a:r>
              <a:rPr lang="en-US" sz="4000" dirty="0" smtClean="0"/>
              <a:t>II </a:t>
            </a:r>
            <a:r>
              <a:rPr lang="ru-RU" sz="4000" dirty="0" smtClean="0"/>
              <a:t>и Павла </a:t>
            </a:r>
            <a:r>
              <a:rPr lang="en-US" sz="4000" dirty="0" smtClean="0"/>
              <a:t>I</a:t>
            </a:r>
            <a:r>
              <a:rPr lang="ru-RU" sz="4000" dirty="0" smtClean="0"/>
              <a:t>»  по параграфам24,29 </a:t>
            </a:r>
          </a:p>
          <a:p>
            <a:r>
              <a:rPr lang="ru-RU" sz="4000" dirty="0" smtClean="0"/>
              <a:t> 3 уровень: эссе на тему « Роль Павла </a:t>
            </a:r>
            <a:r>
              <a:rPr lang="en-US" sz="4000" dirty="0" smtClean="0"/>
              <a:t>I</a:t>
            </a:r>
            <a:r>
              <a:rPr lang="ru-RU" sz="4000" dirty="0" smtClean="0"/>
              <a:t>в российской истории»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Домашнее</a:t>
            </a:r>
            <a:r>
              <a:rPr lang="ru-RU" dirty="0" smtClean="0"/>
              <a:t> </a:t>
            </a:r>
            <a:r>
              <a:rPr lang="ru-RU" sz="6000" dirty="0" smtClean="0"/>
              <a:t>задание</a:t>
            </a:r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Дворцовый переворот 11 марта 1801 г., убийство Павла </a:t>
            </a:r>
            <a:r>
              <a:rPr smtClean="0"/>
              <a:t>I</a:t>
            </a:r>
            <a:endParaRPr lang="ru-RU" dirty="0"/>
          </a:p>
        </p:txBody>
      </p:sp>
      <p:pic>
        <p:nvPicPr>
          <p:cNvPr id="4" name="Содержимое 3" descr="http://upload.wikimedia.org/wikipedia/commons/0/0b/Murder_of_Tsar_Paul_I_of_Russia%2C_March_1801_%281882-1884%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24000"/>
            <a:ext cx="4500594" cy="490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err="1" smtClean="0"/>
              <a:t>Христинек</a:t>
            </a:r>
            <a:r>
              <a:rPr lang="ru-RU" sz="2000" dirty="0" smtClean="0"/>
              <a:t>, Карл Людвиг. Портрет цесаревича Павла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Дата жизни 1754-1801 гг.</a:t>
            </a:r>
            <a:br>
              <a:rPr lang="ru-RU" dirty="0" smtClean="0"/>
            </a:br>
            <a:r>
              <a:rPr lang="ru-RU" dirty="0" smtClean="0"/>
              <a:t>Дата правления 1796-1801 гг.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Цесаревич Павел </a:t>
            </a:r>
          </a:p>
          <a:p>
            <a:r>
              <a:rPr lang="ru-RU" dirty="0" smtClean="0"/>
              <a:t>Петрович  1777 г.</a:t>
            </a:r>
            <a:endParaRPr lang="ru-RU" dirty="0"/>
          </a:p>
        </p:txBody>
      </p:sp>
      <p:pic>
        <p:nvPicPr>
          <p:cNvPr id="7" name="Содержимое 6" descr="http://im4-tub.yandex.net/i?id=128713650-07-24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94753" y="2571744"/>
            <a:ext cx="2520519" cy="35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m0-tub.yandex.net/i?id=96692024-19-24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500306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Великая княгиня Екатерина Алексеевна с супругом Петром Федоровичем </a:t>
            </a:r>
            <a:br>
              <a:rPr lang="ru-RU" sz="3200" dirty="0" smtClean="0"/>
            </a:br>
            <a:r>
              <a:rPr lang="ru-RU" sz="3200" dirty="0" smtClean="0"/>
              <a:t>( родители Павла </a:t>
            </a:r>
            <a:r>
              <a:rPr sz="3200" smtClean="0"/>
              <a:t>I)</a:t>
            </a:r>
            <a:endParaRPr lang="ru-RU" sz="3200" dirty="0"/>
          </a:p>
        </p:txBody>
      </p:sp>
      <p:pic>
        <p:nvPicPr>
          <p:cNvPr id="4" name="Содержимое 3" descr="Файл:CathyII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85926"/>
            <a:ext cx="357189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Императрица Елизавета Петровна</a:t>
            </a:r>
            <a:endParaRPr lang="ru-RU" dirty="0"/>
          </a:p>
        </p:txBody>
      </p:sp>
      <p:pic>
        <p:nvPicPr>
          <p:cNvPr id="4" name="i-main-pic" descr="Картинка 4 из 988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07880" y="1524000"/>
            <a:ext cx="37282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43570" y="1600200"/>
            <a:ext cx="3122478" cy="5257800"/>
          </a:xfrm>
        </p:spPr>
        <p:txBody>
          <a:bodyPr>
            <a:normAutofit fontScale="70000" lnSpcReduction="20000"/>
          </a:bodyPr>
          <a:lstStyle/>
          <a:p>
            <a:r>
              <a:rPr lang="ru-RU" sz="2300" i="1" dirty="0" smtClean="0"/>
              <a:t>По отзывам современников, маленький Павел был умным и отзывчивым ребёнком, быстро научился писать и читать, проявляя особые успехи в математике. </a:t>
            </a:r>
            <a:endParaRPr lang="ru-RU" sz="2300" dirty="0" smtClean="0"/>
          </a:p>
          <a:p>
            <a:r>
              <a:rPr lang="ru-RU" sz="2300" i="1" dirty="0" smtClean="0"/>
              <a:t>В 1760 году, когда Павлу не было и шести лет, Елизавета Петровна назначает воспитателем будущего наследника престола Никиту Ивановича Панина. Он был сторонником просвещения. Под воздействием этих идей формировалось мировоззрение юного Павла. </a:t>
            </a:r>
            <a:endParaRPr lang="ru-RU" sz="23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43570" y="285728"/>
            <a:ext cx="3119430" cy="13811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Воспитатель </a:t>
            </a:r>
            <a:br>
              <a:rPr lang="ru-RU" sz="2400" dirty="0" smtClean="0"/>
            </a:br>
            <a:r>
              <a:rPr lang="ru-RU" sz="2400" dirty="0" smtClean="0"/>
              <a:t>Павла I–</a:t>
            </a:r>
            <a:br>
              <a:rPr lang="ru-RU" sz="2400" dirty="0" smtClean="0"/>
            </a:br>
            <a:r>
              <a:rPr lang="ru-RU" sz="2400" dirty="0" smtClean="0"/>
              <a:t>Никита Иванович Панин</a:t>
            </a:r>
            <a:endParaRPr lang="ru-RU" sz="2400" dirty="0"/>
          </a:p>
        </p:txBody>
      </p:sp>
      <p:pic>
        <p:nvPicPr>
          <p:cNvPr id="5" name="Содержимое 3" descr="http://www.fotocollag.ru/img/pict/man/m0120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3050" y="933450"/>
            <a:ext cx="40767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Мария Федоровна –супруга Павла</a:t>
            </a:r>
            <a:endParaRPr lang="ru-RU" dirty="0"/>
          </a:p>
        </p:txBody>
      </p:sp>
      <p:pic>
        <p:nvPicPr>
          <p:cNvPr id="4" name="Содержимое 3" descr="http://en.gallerix.ru/pics/Hermitage-10/image/glrx-23551635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57298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252</TotalTime>
  <Words>640</Words>
  <PresentationFormat>Экран (4:3)</PresentationFormat>
  <Paragraphs>111</Paragraphs>
  <Slides>35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Россия при Павле I</vt:lpstr>
      <vt:lpstr>Михайловский замок</vt:lpstr>
      <vt:lpstr>Павел I</vt:lpstr>
      <vt:lpstr>Дворцовый переворот 11 марта 1801 г., убийство Павла I</vt:lpstr>
      <vt:lpstr>Дата жизни 1754-1801 гг. Дата правления 1796-1801 гг.</vt:lpstr>
      <vt:lpstr>Великая княгиня Екатерина Алексеевна с супругом Петром Федоровичем  ( родители Павла I)</vt:lpstr>
      <vt:lpstr>Императрица Елизавета Петровна</vt:lpstr>
      <vt:lpstr>Воспитатель  Павла I– Никита Иванович Панин</vt:lpstr>
      <vt:lpstr>Мария Федоровна –супруга Павла</vt:lpstr>
      <vt:lpstr>Гатчинский дворец Павла I</vt:lpstr>
      <vt:lpstr>Император Павел I</vt:lpstr>
      <vt:lpstr>Составление кластера стр. 206-208</vt:lpstr>
      <vt:lpstr>Изменение управления</vt:lpstr>
      <vt:lpstr>Ограничение дворянских прав и привилегий  ( «Разжалованная грамота дворянству»)</vt:lpstr>
      <vt:lpstr>Крестьянский вопрос</vt:lpstr>
      <vt:lpstr>Точки зрения</vt:lpstr>
      <vt:lpstr>Внешняя политика Павла I</vt:lpstr>
      <vt:lpstr>Вторая антифранцузская коалиция</vt:lpstr>
      <vt:lpstr>Военные действия</vt:lpstr>
      <vt:lpstr>Летом 1798 года русско-турецкий флот овладел Ионическими островами</vt:lpstr>
      <vt:lpstr>Осенью 1798 года Ф.Ф Ушаков осадил остов Корфу                  Ф.Ф Ушаков</vt:lpstr>
      <vt:lpstr>А.В.Суворов</vt:lpstr>
      <vt:lpstr>Сражение на реке Адда</vt:lpstr>
      <vt:lpstr>Сражение на реке Треббия</vt:lpstr>
      <vt:lpstr>Сражение у местечка Нови</vt:lpstr>
      <vt:lpstr>Переход Суворова через Альпы </vt:lpstr>
      <vt:lpstr>Чертов мост</vt:lpstr>
      <vt:lpstr>Памятник Суворову в Швейцарии</vt:lpstr>
      <vt:lpstr>Слайд 29</vt:lpstr>
      <vt:lpstr>Слайд 30</vt:lpstr>
      <vt:lpstr>Изменение внешней политики</vt:lpstr>
      <vt:lpstr>Заговор и дворцовый переворот 11 марта 1801 года в Михайловском замке</vt:lpstr>
      <vt:lpstr>Слайд 33</vt:lpstr>
      <vt:lpstr>Синквейн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при Павле I</dc:title>
  <cp:lastModifiedBy>Admin</cp:lastModifiedBy>
  <cp:revision>30</cp:revision>
  <dcterms:modified xsi:type="dcterms:W3CDTF">2011-05-18T16:32:50Z</dcterms:modified>
</cp:coreProperties>
</file>