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2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4" r:id="rId15"/>
    <p:sldId id="285" r:id="rId16"/>
    <p:sldId id="286" r:id="rId17"/>
    <p:sldId id="289" r:id="rId18"/>
    <p:sldId id="290" r:id="rId19"/>
    <p:sldId id="291" r:id="rId20"/>
    <p:sldId id="292" r:id="rId21"/>
    <p:sldId id="295" r:id="rId22"/>
    <p:sldId id="296" r:id="rId23"/>
    <p:sldId id="297" r:id="rId24"/>
    <p:sldId id="298" r:id="rId2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D:\фоны и шаблоны\ab60a0908d51.jpg"/>
          <p:cNvPicPr>
            <a:picLocks noChangeAspect="1" noChangeArrowheads="1"/>
          </p:cNvPicPr>
          <p:nvPr userDrawn="1"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D:\клипарты\Оформляшки\5e226a3bbf95.png"/>
          <p:cNvPicPr>
            <a:picLocks noChangeAspect="1" noChangeArrowheads="1"/>
          </p:cNvPicPr>
          <p:nvPr userDrawn="1"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642938" y="357188"/>
            <a:ext cx="8080375" cy="5961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9428FD-A956-4D33-BCE7-4803F40BEF96}" type="datetimeFigureOut">
              <a:rPr lang="ru-RU"/>
              <a:pPr>
                <a:defRPr/>
              </a:pPr>
              <a:t>16.02.2016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BB9AD6-3B28-4DCC-B8B9-307D8F09A4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2FEC25-ED0E-4933-A024-52B4920907E0}" type="datetimeFigureOut">
              <a:rPr lang="ru-RU"/>
              <a:pPr>
                <a:defRPr/>
              </a:pPr>
              <a:t>16.02.2016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82D23-93FC-4F51-AFB5-BE08F7E778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9DFF5-1427-4496-984D-B5B6E7906336}" type="datetimeFigureOut">
              <a:rPr lang="ru-RU"/>
              <a:pPr>
                <a:defRPr/>
              </a:pPr>
              <a:t>16.02.2016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07E56-1A51-4A42-B3A4-F78F0EF99D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88CED-B0A9-4F83-9281-84CDC55D6B8A}" type="datetimeFigureOut">
              <a:rPr lang="ru-RU"/>
              <a:pPr>
                <a:defRPr/>
              </a:pPr>
              <a:t>16.02.2016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D68250-20F5-4B87-9AE7-6A911A9CFC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032FFD-81E7-4422-8171-465E36BE4AB8}" type="datetimeFigureOut">
              <a:rPr lang="ru-RU"/>
              <a:pPr>
                <a:defRPr/>
              </a:pPr>
              <a:t>16.02.2016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6AF40-F93C-4887-8E8E-D7F5017157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6732D-4904-4735-BBB4-77CB5EB77135}" type="datetimeFigureOut">
              <a:rPr lang="ru-RU"/>
              <a:pPr>
                <a:defRPr/>
              </a:pPr>
              <a:t>16.02.2016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36C7EE-1E54-481C-9B2E-DE26FAB2B0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91B062-993D-43CE-B764-9784489A62A6}" type="datetimeFigureOut">
              <a:rPr lang="ru-RU"/>
              <a:pPr>
                <a:defRPr/>
              </a:pPr>
              <a:t>16.02.2016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67FFD4-A030-4845-AD83-9AE27A2492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192FB-51CE-4F91-8981-9EFB93444D8E}" type="datetimeFigureOut">
              <a:rPr lang="ru-RU"/>
              <a:pPr>
                <a:defRPr/>
              </a:pPr>
              <a:t>16.02.2016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184827-F44A-4D57-B23F-3246DB744E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AC1D10-BDC9-4FFB-9D32-6FFDE1BD4509}" type="datetimeFigureOut">
              <a:rPr lang="ru-RU"/>
              <a:pPr>
                <a:defRPr/>
              </a:pPr>
              <a:t>16.02.2016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704545-3355-4B13-BE78-19C48F5DEE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4D462E-FCFB-493A-9FEB-21A600D51534}" type="datetimeFigureOut">
              <a:rPr lang="ru-RU"/>
              <a:pPr>
                <a:defRPr/>
              </a:pPr>
              <a:t>16.02.2016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32BDB8-7550-4828-8FC5-8CEC72100C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25D61-A646-4828-8436-11D52AF28A0F}" type="datetimeFigureOut">
              <a:rPr lang="ru-RU"/>
              <a:pPr>
                <a:defRPr/>
              </a:pPr>
              <a:t>16.02.2016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C749A3-EF7E-4514-A7FD-7701B25E38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14306A1-C2CB-47E7-8667-8F642133153C}" type="datetimeFigureOut">
              <a:rPr lang="ru-RU"/>
              <a:pPr>
                <a:defRPr/>
              </a:pPr>
              <a:t>16.02.2016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E777BAF-4A89-4EBC-AB56-BA5E0EE85F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pic>
        <p:nvPicPr>
          <p:cNvPr id="1031" name="Picture 5" descr="D:\фоны и шаблоны\ab60a0908d51.jpg"/>
          <p:cNvPicPr>
            <a:picLocks noChangeAspect="1" noChangeArrowheads="1"/>
          </p:cNvPicPr>
          <p:nvPr userDrawn="1"/>
        </p:nvPicPr>
        <p:blipFill>
          <a:blip r:embed="rId13" cstate="screen"/>
          <a:srcRect/>
          <a:stretch>
            <a:fillRect/>
          </a:stretch>
        </p:blipFill>
        <p:spPr bwMode="auto">
          <a:xfrm>
            <a:off x="0" y="0"/>
            <a:ext cx="12144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5.jpeg"/><Relationship Id="rId4" Type="http://schemas.openxmlformats.org/officeDocument/2006/relationships/image" Target="../media/image24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ctrTitle"/>
          </p:nvPr>
        </p:nvSpPr>
        <p:spPr>
          <a:xfrm>
            <a:off x="827088" y="2636838"/>
            <a:ext cx="7772400" cy="1470025"/>
          </a:xfrm>
        </p:spPr>
        <p:txBody>
          <a:bodyPr/>
          <a:lstStyle/>
          <a:p>
            <a:pPr eaLnBrk="1" hangingPunct="1"/>
            <a:r>
              <a:rPr lang="ru-RU" b="1" smtClean="0"/>
              <a:t/>
            </a:r>
            <a:br>
              <a:rPr lang="ru-RU" b="1" smtClean="0"/>
            </a:br>
            <a:endParaRPr lang="ru-RU" sz="4800" b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TextBox 6"/>
          <p:cNvSpPr txBox="1">
            <a:spLocks noChangeArrowheads="1"/>
          </p:cNvSpPr>
          <p:nvPr/>
        </p:nvSpPr>
        <p:spPr bwMode="auto">
          <a:xfrm flipH="1" flipV="1">
            <a:off x="1403350" y="1700213"/>
            <a:ext cx="61928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076" name="TextBox 4"/>
          <p:cNvSpPr txBox="1">
            <a:spLocks noChangeArrowheads="1"/>
          </p:cNvSpPr>
          <p:nvPr/>
        </p:nvSpPr>
        <p:spPr bwMode="auto">
          <a:xfrm>
            <a:off x="2051050" y="2205038"/>
            <a:ext cx="5905500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Презентация на тему </a:t>
            </a:r>
          </a:p>
          <a:p>
            <a:r>
              <a:rPr lang="ru-RU" sz="280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«Методические рекомендации по построению предметно-развивающей среды для детей раннего возраста в соответствии с ФГОС ДО»</a:t>
            </a:r>
          </a:p>
        </p:txBody>
      </p:sp>
      <p:sp>
        <p:nvSpPr>
          <p:cNvPr id="3077" name="TextBox 7"/>
          <p:cNvSpPr txBox="1">
            <a:spLocks noChangeArrowheads="1"/>
          </p:cNvSpPr>
          <p:nvPr/>
        </p:nvSpPr>
        <p:spPr bwMode="auto">
          <a:xfrm>
            <a:off x="684213" y="115888"/>
            <a:ext cx="64801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Муниципальное автономное дошкольное образовательное учреждение «Детский сад №26»</a:t>
            </a: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 flipH="1">
            <a:off x="4787900" y="4437063"/>
            <a:ext cx="3198813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Подготовила воспитатель первой квалификационной категории  Карпушева Л.Я.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ChangeArrowheads="1"/>
          </p:cNvSpPr>
          <p:nvPr/>
        </p:nvSpPr>
        <p:spPr bwMode="auto">
          <a:xfrm>
            <a:off x="1331913" y="5075238"/>
            <a:ext cx="7488237" cy="163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sz="200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свободном доступе для детей находятся атрибуты для зарождающихся в этом возрасте сюжетно- ролевых игр: «Семья», «Доктор», «Парикмахерская», . Для поддержания интереса игровой деятельности, обеспечиваем сменяемость материала. Он соответствует возрасту и безопасен в использовании.</a:t>
            </a:r>
          </a:p>
        </p:txBody>
      </p:sp>
      <p:pic>
        <p:nvPicPr>
          <p:cNvPr id="6" name="Рисунок 5" descr="D:\мамина любиая работа\SAM_2278.JPG"/>
          <p:cNvPicPr/>
          <p:nvPr/>
        </p:nvPicPr>
        <p:blipFill>
          <a:blip r:embed="rId2" cstate="email"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1259632" y="116632"/>
            <a:ext cx="4104456" cy="2520280"/>
          </a:xfrm>
          <a:prstGeom prst="round2DiagRect">
            <a:avLst>
              <a:gd name="adj1" fmla="val 16667"/>
              <a:gd name="adj2" fmla="val 0"/>
            </a:avLst>
          </a:prstGeom>
          <a:ln w="57150" cap="sq">
            <a:solidFill>
              <a:srgbClr val="FFFF00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" name="Рисунок 7" descr="D:\мамина любиая работа\SAM_2311.JPG"/>
          <p:cNvPicPr/>
          <p:nvPr/>
        </p:nvPicPr>
        <p:blipFill>
          <a:blip r:embed="rId3" cstate="email"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4932040" y="2708920"/>
            <a:ext cx="4056137" cy="2376264"/>
          </a:xfrm>
          <a:prstGeom prst="round2DiagRect">
            <a:avLst>
              <a:gd name="adj1" fmla="val 16667"/>
              <a:gd name="adj2" fmla="val 0"/>
            </a:avLst>
          </a:prstGeom>
          <a:ln w="57150" cap="sq">
            <a:solidFill>
              <a:srgbClr val="FFFF00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ChangeArrowheads="1"/>
          </p:cNvSpPr>
          <p:nvPr/>
        </p:nvSpPr>
        <p:spPr bwMode="auto">
          <a:xfrm>
            <a:off x="1331913" y="5022850"/>
            <a:ext cx="7632700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sz="2000">
                <a:solidFill>
                  <a:srgbClr val="0070C0"/>
                </a:solidFill>
                <a:latin typeface="Times New Roman" pitchFamily="18" charset="0"/>
              </a:rPr>
              <a:t>Крупный строительный материал основных цветов, самосвалы, грузовики, легковые автомобили, каталки, коляски пользуются большой популярностью у детей, поскольку реализует их потребность в игровой и двигательной активности.</a:t>
            </a:r>
            <a:endParaRPr lang="ru-RU" sz="2000">
              <a:solidFill>
                <a:srgbClr val="0070C0"/>
              </a:solidFill>
            </a:endParaRPr>
          </a:p>
        </p:txBody>
      </p:sp>
      <p:pic>
        <p:nvPicPr>
          <p:cNvPr id="5" name="Рисунок 4" descr="D:\мамина любиая работа\SAM_2325.JPG"/>
          <p:cNvPicPr/>
          <p:nvPr/>
        </p:nvPicPr>
        <p:blipFill>
          <a:blip r:embed="rId2" cstate="email"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1835696" y="332656"/>
            <a:ext cx="6120680" cy="4229100"/>
          </a:xfrm>
          <a:prstGeom prst="round2DiagRect">
            <a:avLst>
              <a:gd name="adj1" fmla="val 16667"/>
              <a:gd name="adj2" fmla="val 0"/>
            </a:avLst>
          </a:prstGeom>
          <a:ln w="57150" cap="sq">
            <a:solidFill>
              <a:srgbClr val="FFFF00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ChangeArrowheads="1"/>
          </p:cNvSpPr>
          <p:nvPr/>
        </p:nvSpPr>
        <p:spPr bwMode="auto">
          <a:xfrm>
            <a:off x="1187450" y="4848225"/>
            <a:ext cx="7956550" cy="190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sz="200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В музыкальном центре располагаются разнообразные музыкальные и шумовые инструменты, которые доставляют детям много радостных минут, и, кроме того, развивают фонематический слух и чувство ритма у малыша. С детьми играем в такие музыкальные игры, как «Угадай, на чем играю», «Что звучит», «Оркестр».</a:t>
            </a:r>
          </a:p>
          <a:p>
            <a:pPr eaLnBrk="0" hangingPunct="0"/>
            <a:endParaRPr lang="ru-RU"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6" name="Рисунок 5" descr="D:\мамина любиая работа\SAM_2283.JPG"/>
          <p:cNvPicPr/>
          <p:nvPr/>
        </p:nvPicPr>
        <p:blipFill>
          <a:blip r:embed="rId2" cstate="email"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5148064" y="188640"/>
            <a:ext cx="3816424" cy="2376264"/>
          </a:xfrm>
          <a:prstGeom prst="round2DiagRect">
            <a:avLst>
              <a:gd name="adj1" fmla="val 16667"/>
              <a:gd name="adj2" fmla="val 0"/>
            </a:avLst>
          </a:prstGeom>
          <a:ln w="57150" cap="sq">
            <a:solidFill>
              <a:srgbClr val="FFFF00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" name="Рисунок 7" descr="D:\мамина любиая работа\SAM_2345.JPG"/>
          <p:cNvPicPr/>
          <p:nvPr/>
        </p:nvPicPr>
        <p:blipFill>
          <a:blip r:embed="rId3" cstate="email"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1259632" y="2708920"/>
            <a:ext cx="3744416" cy="2160240"/>
          </a:xfrm>
          <a:prstGeom prst="round2DiagRect">
            <a:avLst>
              <a:gd name="adj1" fmla="val 16667"/>
              <a:gd name="adj2" fmla="val 0"/>
            </a:avLst>
          </a:prstGeom>
          <a:ln w="57150" cap="sq">
            <a:solidFill>
              <a:srgbClr val="FFFF00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ChangeArrowheads="1"/>
          </p:cNvSpPr>
          <p:nvPr/>
        </p:nvSpPr>
        <p:spPr bwMode="auto">
          <a:xfrm>
            <a:off x="1403350" y="1014413"/>
            <a:ext cx="7489825" cy="378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sz="240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Воспитать у каждого ребёнка интерес к чтению, научить его бережно относиться к книге – одна из задач, которую ставит перед собой каждый воспитатель. Особую роль в приобщении детей к книге отводим книжному центру. При оформлении центра учитываем реализуемую программу и индивидуальные особенности этого возраста. Ярко, красочно оформленные книги, предметные и сюжетные картинки, привлекают внимание малышей, которые с удовольствием их рассматривают и учатся общаться.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D:\мамина любиая работа\SAM_2299.JPG"/>
          <p:cNvPicPr/>
          <p:nvPr/>
        </p:nvPicPr>
        <p:blipFill>
          <a:blip r:embed="rId2" cstate="email"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1475656" y="332656"/>
            <a:ext cx="3960440" cy="2880319"/>
          </a:xfrm>
          <a:prstGeom prst="round2DiagRect">
            <a:avLst>
              <a:gd name="adj1" fmla="val 16667"/>
              <a:gd name="adj2" fmla="val 0"/>
            </a:avLst>
          </a:prstGeom>
          <a:ln w="57150" cap="sq">
            <a:solidFill>
              <a:srgbClr val="FFFF00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Рисунок 4" descr="D:\мамина любиая работа\SAM_2301.JPG"/>
          <p:cNvPicPr/>
          <p:nvPr/>
        </p:nvPicPr>
        <p:blipFill>
          <a:blip r:embed="rId3" cstate="email"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4644008" y="3429000"/>
            <a:ext cx="4320480" cy="2952328"/>
          </a:xfrm>
          <a:prstGeom prst="round2DiagRect">
            <a:avLst>
              <a:gd name="adj1" fmla="val 16667"/>
              <a:gd name="adj2" fmla="val 0"/>
            </a:avLst>
          </a:prstGeom>
          <a:ln w="57150" cap="sq">
            <a:solidFill>
              <a:srgbClr val="FFFF00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ChangeArrowheads="1"/>
          </p:cNvSpPr>
          <p:nvPr/>
        </p:nvSpPr>
        <p:spPr bwMode="auto">
          <a:xfrm rot="10800000" flipV="1">
            <a:off x="1547813" y="4662488"/>
            <a:ext cx="7200900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sz="200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Любимые и знакомые сказки, потешки, прибаутки мы обыгрываем при помощи различных видов театра: пальчиковый, кукольный, настольный, театр на фланелеграфе. Театрализованная игровая деятельность стимулирует эмоционально – речевое развитие и индивидуальные творческие способности детей.</a:t>
            </a:r>
          </a:p>
        </p:txBody>
      </p:sp>
      <p:pic>
        <p:nvPicPr>
          <p:cNvPr id="6" name="Рисунок 5" descr="D:\мамина любиая работа\SAM_2284.JPG"/>
          <p:cNvPicPr/>
          <p:nvPr/>
        </p:nvPicPr>
        <p:blipFill>
          <a:blip r:embed="rId2" cstate="email"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1331640" y="188640"/>
            <a:ext cx="3816424" cy="2452117"/>
          </a:xfrm>
          <a:prstGeom prst="round2DiagRect">
            <a:avLst>
              <a:gd name="adj1" fmla="val 16667"/>
              <a:gd name="adj2" fmla="val 0"/>
            </a:avLst>
          </a:prstGeom>
          <a:ln w="57150" cap="sq">
            <a:solidFill>
              <a:srgbClr val="FFFF00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" name="Рисунок 7" descr="D:\мамина любиая работа\SAM_2285.JPG"/>
          <p:cNvPicPr/>
          <p:nvPr/>
        </p:nvPicPr>
        <p:blipFill>
          <a:blip r:embed="rId3" cstate="email"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5364088" y="2348880"/>
            <a:ext cx="3456384" cy="2227882"/>
          </a:xfrm>
          <a:prstGeom prst="round2DiagRect">
            <a:avLst>
              <a:gd name="adj1" fmla="val 16667"/>
              <a:gd name="adj2" fmla="val 0"/>
            </a:avLst>
          </a:prstGeom>
          <a:ln w="57150" cap="sq">
            <a:solidFill>
              <a:srgbClr val="FFFF00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D:\мамина любиая работа\SAM_2292.JPG"/>
          <p:cNvPicPr/>
          <p:nvPr/>
        </p:nvPicPr>
        <p:blipFill>
          <a:blip r:embed="rId2" cstate="email"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1403648" y="260648"/>
            <a:ext cx="3456384" cy="2592288"/>
          </a:xfrm>
          <a:prstGeom prst="round2DiagRect">
            <a:avLst>
              <a:gd name="adj1" fmla="val 16667"/>
              <a:gd name="adj2" fmla="val 0"/>
            </a:avLst>
          </a:prstGeom>
          <a:ln w="57150" cap="sq">
            <a:solidFill>
              <a:srgbClr val="FFFF00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Рисунок 4" descr="D:\мамина любиая работа\SAM_2291.JPG"/>
          <p:cNvPicPr/>
          <p:nvPr/>
        </p:nvPicPr>
        <p:blipFill>
          <a:blip r:embed="rId3" cstate="email"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5508104" y="260648"/>
            <a:ext cx="3384376" cy="2592288"/>
          </a:xfrm>
          <a:prstGeom prst="round2DiagRect">
            <a:avLst>
              <a:gd name="adj1" fmla="val 16667"/>
              <a:gd name="adj2" fmla="val 0"/>
            </a:avLst>
          </a:prstGeom>
          <a:ln w="57150" cap="sq">
            <a:solidFill>
              <a:srgbClr val="FFFF00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Рисунок 6" descr="D:\мамина любиая работа\SAM_2286.JPG"/>
          <p:cNvPicPr/>
          <p:nvPr/>
        </p:nvPicPr>
        <p:blipFill>
          <a:blip r:embed="rId4" cstate="email"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1403648" y="3789040"/>
            <a:ext cx="3528393" cy="2736304"/>
          </a:xfrm>
          <a:prstGeom prst="round2DiagRect">
            <a:avLst>
              <a:gd name="adj1" fmla="val 16667"/>
              <a:gd name="adj2" fmla="val 0"/>
            </a:avLst>
          </a:prstGeom>
          <a:ln w="57150" cap="sq">
            <a:solidFill>
              <a:srgbClr val="FFFF00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" name="Рисунок 8" descr="D:\мамина любиая работа\SAM_2288.JPG"/>
          <p:cNvPicPr/>
          <p:nvPr/>
        </p:nvPicPr>
        <p:blipFill>
          <a:blip r:embed="rId5" cstate="email"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5364088" y="3789040"/>
            <a:ext cx="3524647" cy="2736304"/>
          </a:xfrm>
          <a:prstGeom prst="round2DiagRect">
            <a:avLst>
              <a:gd name="adj1" fmla="val 16667"/>
              <a:gd name="adj2" fmla="val 0"/>
            </a:avLst>
          </a:prstGeom>
          <a:ln w="57150" cap="sq">
            <a:solidFill>
              <a:srgbClr val="FFFF00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ChangeArrowheads="1"/>
          </p:cNvSpPr>
          <p:nvPr/>
        </p:nvSpPr>
        <p:spPr bwMode="auto">
          <a:xfrm rot="10800000" flipV="1">
            <a:off x="1692275" y="5287963"/>
            <a:ext cx="7164388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sz="2000">
                <a:solidFill>
                  <a:srgbClr val="0070C0"/>
                </a:solidFill>
                <a:latin typeface="Times New Roman" pitchFamily="18" charset="0"/>
              </a:rPr>
              <a:t>Большой интерес у детей вызывает центр ряженья. Ребята смотрятся в зеркало и наряжаются с помощью взрослого в платочки, накидки, маски зверей.Дети получают удовольствие и массу положительных эмоций.</a:t>
            </a:r>
            <a:endParaRPr lang="ru-RU" sz="2000">
              <a:solidFill>
                <a:srgbClr val="0070C0"/>
              </a:solidFill>
            </a:endParaRPr>
          </a:p>
        </p:txBody>
      </p:sp>
      <p:pic>
        <p:nvPicPr>
          <p:cNvPr id="5" name="Рисунок 4" descr="D:\мамина любиая работа\SAM_2344.JPG"/>
          <p:cNvPicPr/>
          <p:nvPr/>
        </p:nvPicPr>
        <p:blipFill>
          <a:blip r:embed="rId2" cstate="email"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1331640" y="332656"/>
            <a:ext cx="3672407" cy="2304256"/>
          </a:xfrm>
          <a:prstGeom prst="round2DiagRect">
            <a:avLst>
              <a:gd name="adj1" fmla="val 16667"/>
              <a:gd name="adj2" fmla="val 0"/>
            </a:avLst>
          </a:prstGeom>
          <a:ln w="57150" cap="sq">
            <a:solidFill>
              <a:srgbClr val="FFFF00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Рисунок 6" descr="D:\мамина любиая работа\SAM_2339.JPG"/>
          <p:cNvPicPr/>
          <p:nvPr/>
        </p:nvPicPr>
        <p:blipFill>
          <a:blip r:embed="rId3" cstate="email"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5364088" y="2780928"/>
            <a:ext cx="3492896" cy="2376264"/>
          </a:xfrm>
          <a:prstGeom prst="round2DiagRect">
            <a:avLst>
              <a:gd name="adj1" fmla="val 16667"/>
              <a:gd name="adj2" fmla="val 0"/>
            </a:avLst>
          </a:prstGeom>
          <a:ln w="57150" cap="sq">
            <a:solidFill>
              <a:srgbClr val="FFFF00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ChangeArrowheads="1"/>
          </p:cNvSpPr>
          <p:nvPr/>
        </p:nvSpPr>
        <p:spPr bwMode="auto">
          <a:xfrm>
            <a:off x="1187450" y="4625975"/>
            <a:ext cx="7812088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sz="1400">
                <a:latin typeface="Times New Roman" pitchFamily="18" charset="0"/>
              </a:rPr>
              <a:t> </a:t>
            </a:r>
            <a:r>
              <a:rPr lang="ru-RU" sz="2000">
                <a:solidFill>
                  <a:srgbClr val="0070C0"/>
                </a:solidFill>
                <a:latin typeface="Times New Roman" pitchFamily="18" charset="0"/>
              </a:rPr>
              <a:t>В нашей группе есть центр сенсорики. Дидактические пособия, которые здесь представлены доступны для детей, они яркие, разнообразные , а также они полифункциональные т. к. при их использовании одновременно решаются задачи по развитию речи, сенсорному развитию и расширяются представления детей об окружающем мире.</a:t>
            </a:r>
            <a:endParaRPr lang="ru-RU" sz="2000">
              <a:solidFill>
                <a:srgbClr val="0070C0"/>
              </a:solidFill>
            </a:endParaRPr>
          </a:p>
        </p:txBody>
      </p:sp>
      <p:pic>
        <p:nvPicPr>
          <p:cNvPr id="5" name="Рисунок 4" descr="D:\мамина любиая работа\SAM_2320.JPG"/>
          <p:cNvPicPr/>
          <p:nvPr/>
        </p:nvPicPr>
        <p:blipFill>
          <a:blip r:embed="rId2" cstate="email"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2411760" y="404664"/>
            <a:ext cx="5184576" cy="3672408"/>
          </a:xfrm>
          <a:prstGeom prst="round2DiagRect">
            <a:avLst>
              <a:gd name="adj1" fmla="val 16667"/>
              <a:gd name="adj2" fmla="val 0"/>
            </a:avLst>
          </a:prstGeom>
          <a:ln w="57150" cap="sq">
            <a:solidFill>
              <a:srgbClr val="FFFF00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ChangeArrowheads="1"/>
          </p:cNvSpPr>
          <p:nvPr/>
        </p:nvSpPr>
        <p:spPr bwMode="auto">
          <a:xfrm>
            <a:off x="1258888" y="892175"/>
            <a:ext cx="7885112" cy="415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sz="2400">
                <a:solidFill>
                  <a:srgbClr val="0070C0"/>
                </a:solidFill>
                <a:latin typeface="Times New Roman" pitchFamily="18" charset="0"/>
              </a:rPr>
              <a:t>Ранний возраст наиболее благоприятен для развития изобразительной деятельности. Главная задача - пробудить в ребенке веру в его творческие способности, заинтересовать, дать ему возможность получать новые впечатления. Разнообразный изобразительный материал находится в свободном доступе, что позволяет развивать у детей интерес к творчеству, формирует эстетическое восприятие, воображение, а также активно поощряем самостоятельность в использовании изобразительных материалов для преодоления у детей чувства неуверенности</a:t>
            </a:r>
            <a:r>
              <a:rPr lang="ru-RU" sz="1400">
                <a:latin typeface="Times New Roman" pitchFamily="18" charset="0"/>
              </a:rPr>
              <a:t>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ChangeArrowheads="1"/>
          </p:cNvSpPr>
          <p:nvPr/>
        </p:nvSpPr>
        <p:spPr bwMode="auto">
          <a:xfrm>
            <a:off x="1258888" y="2030413"/>
            <a:ext cx="7885112" cy="286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sz="200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Вопрос организации развивающей </a:t>
            </a:r>
            <a:r>
              <a:rPr lang="ru-RU" sz="2000" b="1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ПРЕДМЕТНО - ПРОСТРАНСТВЕННОЙ среды ДОУ</a:t>
            </a:r>
            <a:r>
              <a:rPr lang="ru-RU" sz="200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сегодняшний день стоит особо актуально.</a:t>
            </a:r>
          </a:p>
          <a:p>
            <a:pPr eaLnBrk="0" hangingPunct="0"/>
            <a:r>
              <a:rPr lang="ru-RU" sz="200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Это связано с введением нового Федерального государственного образовательного стандарта (ФГОС) дошкольного образования.</a:t>
            </a:r>
          </a:p>
          <a:p>
            <a:pPr eaLnBrk="0" hangingPunct="0"/>
            <a:r>
              <a:rPr lang="ru-RU" sz="200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Для детей раннего возраста образовательное пространство должно предоставлять необходимые и достаточные возможности для движения, предметной и игровой деятельности с разными материалами.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>
            <a:spLocks noChangeArrowheads="1"/>
          </p:cNvSpPr>
          <p:nvPr/>
        </p:nvSpPr>
        <p:spPr bwMode="auto">
          <a:xfrm rot="10800000" flipV="1">
            <a:off x="1187450" y="4378325"/>
            <a:ext cx="7956550" cy="224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sz="200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Центр природы, благодаря ему дети получают базовое представление о мире растений и животных, учатся наблюдать, рассуждать, мыслить логически.</a:t>
            </a:r>
          </a:p>
          <a:p>
            <a:pPr eaLnBrk="0" hangingPunct="0"/>
            <a:r>
              <a:rPr lang="ru-RU" sz="200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любое время года дети с удовольствием экспериментируют, рассматривают наглядный материал, который находится в свободном доступе. Таким образом, формируется любовь к природе, навыки бережного отношения к ней, эстетическое восприятие явлений.</a:t>
            </a:r>
          </a:p>
        </p:txBody>
      </p:sp>
      <p:sp>
        <p:nvSpPr>
          <p:cNvPr id="22531" name="TextBox 4"/>
          <p:cNvSpPr txBox="1">
            <a:spLocks noChangeArrowheads="1"/>
          </p:cNvSpPr>
          <p:nvPr/>
        </p:nvSpPr>
        <p:spPr bwMode="auto">
          <a:xfrm>
            <a:off x="1771650" y="412750"/>
            <a:ext cx="15843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22532" name="TextBox 6"/>
          <p:cNvSpPr txBox="1">
            <a:spLocks noChangeArrowheads="1"/>
          </p:cNvSpPr>
          <p:nvPr/>
        </p:nvSpPr>
        <p:spPr bwMode="auto">
          <a:xfrm>
            <a:off x="4356100" y="692150"/>
            <a:ext cx="15843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22533" name="TextBox 8"/>
          <p:cNvSpPr txBox="1">
            <a:spLocks noChangeArrowheads="1"/>
          </p:cNvSpPr>
          <p:nvPr/>
        </p:nvSpPr>
        <p:spPr bwMode="auto">
          <a:xfrm>
            <a:off x="1619250" y="260350"/>
            <a:ext cx="15843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22534" name="TextBox 9"/>
          <p:cNvSpPr txBox="1">
            <a:spLocks noChangeArrowheads="1"/>
          </p:cNvSpPr>
          <p:nvPr/>
        </p:nvSpPr>
        <p:spPr bwMode="auto">
          <a:xfrm>
            <a:off x="1771650" y="412750"/>
            <a:ext cx="15843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pic>
        <p:nvPicPr>
          <p:cNvPr id="12" name="Рисунок 11" descr="D:\мамина любиая работа\SAM_2302.JPG"/>
          <p:cNvPicPr/>
          <p:nvPr/>
        </p:nvPicPr>
        <p:blipFill>
          <a:blip r:embed="rId2" cstate="email"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1403648" y="260648"/>
            <a:ext cx="3456384" cy="2070992"/>
          </a:xfrm>
          <a:prstGeom prst="round2DiagRect">
            <a:avLst>
              <a:gd name="adj1" fmla="val 16667"/>
              <a:gd name="adj2" fmla="val 0"/>
            </a:avLst>
          </a:prstGeom>
          <a:ln w="57150" cap="sq">
            <a:solidFill>
              <a:srgbClr val="FFFF00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4" name="Рисунок 13" descr="D:\мамина любиая работа\SAM_2303.JPG"/>
          <p:cNvPicPr/>
          <p:nvPr/>
        </p:nvPicPr>
        <p:blipFill>
          <a:blip r:embed="rId3" cstate="email"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5292080" y="2204864"/>
            <a:ext cx="3672408" cy="2232248"/>
          </a:xfrm>
          <a:prstGeom prst="round2DiagRect">
            <a:avLst>
              <a:gd name="adj1" fmla="val 16667"/>
              <a:gd name="adj2" fmla="val 0"/>
            </a:avLst>
          </a:prstGeom>
          <a:ln w="57150" cap="sq">
            <a:solidFill>
              <a:srgbClr val="FFFF00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>
            <a:spLocks noChangeArrowheads="1"/>
          </p:cNvSpPr>
          <p:nvPr/>
        </p:nvSpPr>
        <p:spPr bwMode="auto">
          <a:xfrm>
            <a:off x="1403350" y="4403725"/>
            <a:ext cx="7561263" cy="252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sz="200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пространство группы гармонично вписывается центр физического развития, оснащенный оригинальными видами нестандартного оборудования, разнообразным физкультурным инвентарём, что позволяет детям упражняться в различных движениях, тренировать мышцы, развивать ловкость, меткость, что в полной мере реализует их потребность в двигательной активности.</a:t>
            </a:r>
          </a:p>
          <a:p>
            <a:pPr eaLnBrk="0" hangingPunct="0"/>
            <a:endParaRPr lang="ru-RU"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7" name="Рисунок 6" descr="D:\мамина любиая работа\SAM_2322.JPG"/>
          <p:cNvPicPr/>
          <p:nvPr/>
        </p:nvPicPr>
        <p:blipFill>
          <a:blip r:embed="rId2" cstate="email"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3059832" y="188640"/>
            <a:ext cx="3240360" cy="4176464"/>
          </a:xfrm>
          <a:prstGeom prst="round2DiagRect">
            <a:avLst>
              <a:gd name="adj1" fmla="val 16667"/>
              <a:gd name="adj2" fmla="val 0"/>
            </a:avLst>
          </a:prstGeom>
          <a:ln w="57150" cap="sq">
            <a:solidFill>
              <a:srgbClr val="FFFF00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/>
          <p:cNvSpPr>
            <a:spLocks noChangeArrowheads="1"/>
          </p:cNvSpPr>
          <p:nvPr/>
        </p:nvSpPr>
        <p:spPr bwMode="auto">
          <a:xfrm rot="10800000" flipV="1">
            <a:off x="1258888" y="2063750"/>
            <a:ext cx="7885112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sz="2400">
                <a:solidFill>
                  <a:srgbClr val="0070C0"/>
                </a:solidFill>
                <a:latin typeface="Times New Roman" pitchFamily="18" charset="0"/>
              </a:rPr>
              <a:t>    Такая организация предметно-пространственной развивающей среды, по моему мнению, кажется наиболее рациональной, так как она учитывает требования ФГОС, все основные направления развития ребенка раннего возраста и способствует его благоприятному развитию</a:t>
            </a:r>
            <a:r>
              <a:rPr lang="ru-RU" sz="1400">
                <a:latin typeface="Times New Roman" pitchFamily="18" charset="0"/>
              </a:rPr>
              <a:t>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ChangeArrowheads="1"/>
          </p:cNvSpPr>
          <p:nvPr/>
        </p:nvSpPr>
        <p:spPr bwMode="auto">
          <a:xfrm>
            <a:off x="2268538" y="2370138"/>
            <a:ext cx="6264275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sz="280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Дети – цветы, что цветут среди нас,</a:t>
            </a:r>
          </a:p>
          <a:p>
            <a:pPr eaLnBrk="0" hangingPunct="0"/>
            <a:r>
              <a:rPr lang="ru-RU" sz="280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Как бы ни трудно нам было подчас.</a:t>
            </a:r>
          </a:p>
          <a:p>
            <a:pPr eaLnBrk="0" hangingPunct="0"/>
            <a:r>
              <a:rPr lang="ru-RU" sz="280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Дарят они нам свою красоту,</a:t>
            </a:r>
          </a:p>
          <a:p>
            <a:pPr eaLnBrk="0" hangingPunct="0"/>
            <a:r>
              <a:rPr lang="ru-RU" sz="280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Детскую радость и веру в мечту!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Box 1"/>
          <p:cNvSpPr txBox="1">
            <a:spLocks noChangeArrowheads="1"/>
          </p:cNvSpPr>
          <p:nvPr/>
        </p:nvSpPr>
        <p:spPr bwMode="auto">
          <a:xfrm rot="10800000" flipV="1">
            <a:off x="2555875" y="2884488"/>
            <a:ext cx="48244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ChangeArrowheads="1"/>
          </p:cNvSpPr>
          <p:nvPr/>
        </p:nvSpPr>
        <p:spPr bwMode="auto">
          <a:xfrm rot="10800000" flipV="1">
            <a:off x="1187450" y="5330825"/>
            <a:ext cx="7488238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sz="200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 </a:t>
            </a:r>
            <a:r>
              <a:rPr lang="ru-RU" sz="2000" b="1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Трансформируемость</a:t>
            </a:r>
            <a:r>
              <a:rPr lang="ru-RU" sz="2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пространства предполагает возможность изменений предметно-пространственной среды в зависимости от образовательной ситуации, в том числе от меняющихся интересов и возможностей детей;</a:t>
            </a:r>
          </a:p>
        </p:txBody>
      </p:sp>
      <p:pic>
        <p:nvPicPr>
          <p:cNvPr id="4" name="Рисунок 3" descr="D:\мамина любиая работа\SAM_2273.JPG"/>
          <p:cNvPicPr/>
          <p:nvPr/>
        </p:nvPicPr>
        <p:blipFill>
          <a:blip r:embed="rId2" cstate="email"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1619672" y="692696"/>
            <a:ext cx="6192688" cy="3960440"/>
          </a:xfrm>
          <a:prstGeom prst="round2DiagRect">
            <a:avLst>
              <a:gd name="adj1" fmla="val 16667"/>
              <a:gd name="adj2" fmla="val 0"/>
            </a:avLst>
          </a:prstGeom>
          <a:ln w="57150" cap="sq">
            <a:solidFill>
              <a:srgbClr val="FFFF00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ChangeArrowheads="1"/>
          </p:cNvSpPr>
          <p:nvPr/>
        </p:nvSpPr>
        <p:spPr bwMode="auto">
          <a:xfrm>
            <a:off x="1258888" y="4678363"/>
            <a:ext cx="7885112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sz="200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ru-RU" sz="2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b="1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Полифункциональность</a:t>
            </a:r>
            <a:r>
              <a:rPr lang="ru-RU" sz="20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материалов предполагает:</a:t>
            </a:r>
          </a:p>
          <a:p>
            <a:pPr eaLnBrk="0" hangingPunct="0"/>
            <a:r>
              <a:rPr lang="ru-RU" sz="200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возможность разнообразного использования различных составляющих предметной среды, например, детской мебели, матов, мягких модулей, ширм и т.д.;</a:t>
            </a:r>
          </a:p>
          <a:p>
            <a:pPr eaLnBrk="0" hangingPunct="0"/>
            <a:r>
              <a:rPr lang="ru-RU" sz="200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наличие в группе полифункциональных предметов, которые используются в разных видах детской активности.</a:t>
            </a:r>
          </a:p>
        </p:txBody>
      </p:sp>
      <p:pic>
        <p:nvPicPr>
          <p:cNvPr id="5" name="Рисунок 4" descr="D:\мамина любиая работа\SAM_2315.JPG"/>
          <p:cNvPicPr/>
          <p:nvPr/>
        </p:nvPicPr>
        <p:blipFill>
          <a:blip r:embed="rId2" cstate="email"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1331640" y="260647"/>
            <a:ext cx="3672408" cy="2448273"/>
          </a:xfrm>
          <a:prstGeom prst="round2DiagRect">
            <a:avLst>
              <a:gd name="adj1" fmla="val 16667"/>
              <a:gd name="adj2" fmla="val 0"/>
            </a:avLst>
          </a:prstGeom>
          <a:ln w="57150" cap="sq">
            <a:solidFill>
              <a:srgbClr val="FFFF00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Рисунок 6" descr="D:\мамина любиая работа\SAM_2275.JPG"/>
          <p:cNvPicPr/>
          <p:nvPr/>
        </p:nvPicPr>
        <p:blipFill>
          <a:blip r:embed="rId3" cstate="email"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5148064" y="2348880"/>
            <a:ext cx="3744416" cy="2363902"/>
          </a:xfrm>
          <a:prstGeom prst="round2DiagRect">
            <a:avLst>
              <a:gd name="adj1" fmla="val 16667"/>
              <a:gd name="adj2" fmla="val 0"/>
            </a:avLst>
          </a:prstGeom>
          <a:ln w="57150" cap="sq">
            <a:solidFill>
              <a:srgbClr val="FFFF00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ChangeArrowheads="1"/>
          </p:cNvSpPr>
          <p:nvPr/>
        </p:nvSpPr>
        <p:spPr bwMode="auto">
          <a:xfrm>
            <a:off x="1258888" y="4592638"/>
            <a:ext cx="7885112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sz="200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lang="ru-RU" sz="2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b="1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Вариативность среды </a:t>
            </a:r>
            <a:r>
              <a:rPr lang="ru-RU" sz="200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предполагает:</a:t>
            </a:r>
          </a:p>
          <a:p>
            <a:pPr eaLnBrk="0" hangingPunct="0"/>
            <a:r>
              <a:rPr lang="ru-RU" sz="200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наличие в группе разнообразных материалов, игр, игрушек, обеспечивающих свободный выбор детей, а также периодическую сменяемость игрового материала, которые стимулируют игровую, двигательную, познавательную и исследовательскую активность детей.</a:t>
            </a:r>
          </a:p>
        </p:txBody>
      </p:sp>
      <p:pic>
        <p:nvPicPr>
          <p:cNvPr id="6" name="Рисунок 5" descr="D:\мамина любиая работа\SAM_2296.JPG"/>
          <p:cNvPicPr/>
          <p:nvPr/>
        </p:nvPicPr>
        <p:blipFill>
          <a:blip r:embed="rId2" cstate="email"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1259632" y="116632"/>
            <a:ext cx="4032448" cy="2304256"/>
          </a:xfrm>
          <a:prstGeom prst="round2DiagRect">
            <a:avLst>
              <a:gd name="adj1" fmla="val 16667"/>
              <a:gd name="adj2" fmla="val 0"/>
            </a:avLst>
          </a:prstGeom>
          <a:ln w="57150" cap="sq">
            <a:solidFill>
              <a:srgbClr val="FFFF00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" name="Рисунок 7" descr="D:\мамина любиая работа\SAM_2312.JPG"/>
          <p:cNvPicPr/>
          <p:nvPr/>
        </p:nvPicPr>
        <p:blipFill>
          <a:blip r:embed="rId3" cstate="email"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5292080" y="2492896"/>
            <a:ext cx="3600400" cy="2088233"/>
          </a:xfrm>
          <a:prstGeom prst="round2DiagRect">
            <a:avLst>
              <a:gd name="adj1" fmla="val 16667"/>
              <a:gd name="adj2" fmla="val 0"/>
            </a:avLst>
          </a:prstGeom>
          <a:ln w="57150" cap="sq">
            <a:solidFill>
              <a:srgbClr val="FFFF00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ChangeArrowheads="1"/>
          </p:cNvSpPr>
          <p:nvPr/>
        </p:nvSpPr>
        <p:spPr bwMode="auto">
          <a:xfrm rot="10800000" flipV="1">
            <a:off x="1258888" y="5392738"/>
            <a:ext cx="7561262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sz="200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 </a:t>
            </a:r>
            <a:r>
              <a:rPr lang="ru-RU" sz="2000" b="1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Доступность среды </a:t>
            </a:r>
            <a:r>
              <a:rPr lang="ru-RU" sz="200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предполагает:</a:t>
            </a:r>
          </a:p>
          <a:p>
            <a:pPr eaLnBrk="0" hangingPunct="0"/>
            <a:r>
              <a:rPr lang="ru-RU" sz="200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свободный доступ детей, к играм, игрушкам, материалам, пособиям, обеспечивающим все основные виды детской активности;</a:t>
            </a:r>
          </a:p>
        </p:txBody>
      </p:sp>
      <p:pic>
        <p:nvPicPr>
          <p:cNvPr id="5" name="Рисунок 4" descr="D:\мамина любиая работа\SAM_2308.JPG"/>
          <p:cNvPicPr/>
          <p:nvPr/>
        </p:nvPicPr>
        <p:blipFill>
          <a:blip r:embed="rId2" cstate="email"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1331640" y="116632"/>
            <a:ext cx="3960440" cy="2736304"/>
          </a:xfrm>
          <a:prstGeom prst="round2DiagRect">
            <a:avLst>
              <a:gd name="adj1" fmla="val 16667"/>
              <a:gd name="adj2" fmla="val 0"/>
            </a:avLst>
          </a:prstGeom>
          <a:ln w="57150" cap="sq">
            <a:solidFill>
              <a:srgbClr val="FFFF00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Рисунок 6" descr="D:\мамина любиая работа\SAM_2281.JPG"/>
          <p:cNvPicPr/>
          <p:nvPr/>
        </p:nvPicPr>
        <p:blipFill>
          <a:blip r:embed="rId3" cstate="email"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5292080" y="2852936"/>
            <a:ext cx="3672408" cy="2520280"/>
          </a:xfrm>
          <a:prstGeom prst="round2DiagRect">
            <a:avLst>
              <a:gd name="adj1" fmla="val 16667"/>
              <a:gd name="adj2" fmla="val 0"/>
            </a:avLst>
          </a:prstGeom>
          <a:ln w="57150" cap="sq">
            <a:solidFill>
              <a:srgbClr val="FFFF00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ChangeArrowheads="1"/>
          </p:cNvSpPr>
          <p:nvPr/>
        </p:nvSpPr>
        <p:spPr bwMode="auto">
          <a:xfrm>
            <a:off x="1403350" y="5591175"/>
            <a:ext cx="7561263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sz="2000">
                <a:solidFill>
                  <a:srgbClr val="FF0000"/>
                </a:solidFill>
                <a:latin typeface="Times New Roman" pitchFamily="18" charset="0"/>
              </a:rPr>
              <a:t>5</a:t>
            </a:r>
            <a:r>
              <a:rPr lang="ru-RU" sz="2000">
                <a:latin typeface="Times New Roman" pitchFamily="18" charset="0"/>
              </a:rPr>
              <a:t> </a:t>
            </a:r>
            <a:r>
              <a:rPr lang="ru-RU" sz="2000" b="1">
                <a:solidFill>
                  <a:srgbClr val="7030A0"/>
                </a:solidFill>
                <a:latin typeface="Times New Roman" pitchFamily="18" charset="0"/>
              </a:rPr>
              <a:t>Безопасность предметно-пространственной среды </a:t>
            </a:r>
            <a:r>
              <a:rPr lang="ru-RU" sz="2000">
                <a:solidFill>
                  <a:srgbClr val="0070C0"/>
                </a:solidFill>
                <a:latin typeface="Times New Roman" pitchFamily="18" charset="0"/>
              </a:rPr>
              <a:t>предполагает соответствие всех её элементов требованиям по обеспечению надёжности и безопасности их использования</a:t>
            </a:r>
            <a:r>
              <a:rPr lang="ru-RU" sz="1400">
                <a:solidFill>
                  <a:srgbClr val="002060"/>
                </a:solidFill>
                <a:latin typeface="Times New Roman" pitchFamily="18" charset="0"/>
              </a:rPr>
              <a:t>.</a:t>
            </a:r>
            <a:endParaRPr lang="ru-RU">
              <a:solidFill>
                <a:srgbClr val="002060"/>
              </a:solidFill>
            </a:endParaRPr>
          </a:p>
        </p:txBody>
      </p:sp>
      <p:pic>
        <p:nvPicPr>
          <p:cNvPr id="6" name="Рисунок 5" descr="D:\мамина любиая работа\SAM_2276.JPG"/>
          <p:cNvPicPr/>
          <p:nvPr/>
        </p:nvPicPr>
        <p:blipFill>
          <a:blip r:embed="rId2" cstate="email"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4932040" y="260648"/>
            <a:ext cx="4032448" cy="2448272"/>
          </a:xfrm>
          <a:prstGeom prst="round2DiagRect">
            <a:avLst>
              <a:gd name="adj1" fmla="val 16667"/>
              <a:gd name="adj2" fmla="val 0"/>
            </a:avLst>
          </a:prstGeom>
          <a:ln w="57150" cap="sq">
            <a:solidFill>
              <a:srgbClr val="FFFF00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" name="Рисунок 7" descr="D:\мамина любиая работа\SAM_2328.JPG"/>
          <p:cNvPicPr/>
          <p:nvPr/>
        </p:nvPicPr>
        <p:blipFill>
          <a:blip r:embed="rId3" cstate="email"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1403648" y="2924944"/>
            <a:ext cx="4464496" cy="2592288"/>
          </a:xfrm>
          <a:prstGeom prst="round2DiagRect">
            <a:avLst>
              <a:gd name="adj1" fmla="val 16667"/>
              <a:gd name="adj2" fmla="val 0"/>
            </a:avLst>
          </a:prstGeom>
          <a:ln w="57150" cap="sq">
            <a:solidFill>
              <a:srgbClr val="FFFF00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ChangeArrowheads="1"/>
          </p:cNvSpPr>
          <p:nvPr/>
        </p:nvSpPr>
        <p:spPr bwMode="auto">
          <a:xfrm>
            <a:off x="1331913" y="1849438"/>
            <a:ext cx="7127875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sz="2400">
                <a:solidFill>
                  <a:srgbClr val="0070C0"/>
                </a:solidFill>
                <a:latin typeface="Times New Roman" pitchFamily="18" charset="0"/>
              </a:rPr>
              <a:t>  Создавая предметно-развивающую среду , я учитывала требования нового ФГОС, отображая её во всех центрах группы. Я старалась сделать ее разнообразной, яркой, информативно богатой, для того чтобы максимально ускорить и облегчить адаптационный период детей в детском саду, создать эмоционально положительную атмосферу в группе, обеспечить индивидуальное гармоничное развитие ребенка.</a:t>
            </a:r>
            <a:endParaRPr lang="ru-RU" sz="240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ChangeArrowheads="1"/>
          </p:cNvSpPr>
          <p:nvPr/>
        </p:nvSpPr>
        <p:spPr bwMode="auto">
          <a:xfrm>
            <a:off x="1331913" y="1631950"/>
            <a:ext cx="7632700" cy="2954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sz="280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Игра - основной вид деятельности наших малышей. Яркий, насыщенный игровой центр создает условия для творческой деятельности детей, развивает фантазию, формирует игровые навыки и умения, воспитывает дружеское взаимоотношение между детьми.</a:t>
            </a:r>
          </a:p>
          <a:p>
            <a:pPr eaLnBrk="0" hangingPunct="0"/>
            <a:endParaRPr lang="ru-RU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</TotalTime>
  <Words>907</Words>
  <Application>Microsoft Office PowerPoint</Application>
  <PresentationFormat>Экран (4:3)</PresentationFormat>
  <Paragraphs>36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8" baseType="lpstr">
      <vt:lpstr>Arial</vt:lpstr>
      <vt:lpstr>Calibri</vt:lpstr>
      <vt:lpstr>Times New Roman</vt:lpstr>
      <vt:lpstr>Тема Office</vt:lpstr>
      <vt:lpstr>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Helen</dc:creator>
  <cp:lastModifiedBy>skarpus</cp:lastModifiedBy>
  <cp:revision>43</cp:revision>
  <dcterms:created xsi:type="dcterms:W3CDTF">2012-03-20T17:33:40Z</dcterms:created>
  <dcterms:modified xsi:type="dcterms:W3CDTF">2016-02-16T16:33:05Z</dcterms:modified>
</cp:coreProperties>
</file>