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9" r:id="rId18"/>
    <p:sldId id="290" r:id="rId19"/>
    <p:sldId id="291" r:id="rId20"/>
    <p:sldId id="292" r:id="rId21"/>
    <p:sldId id="295" r:id="rId22"/>
    <p:sldId id="296" r:id="rId23"/>
    <p:sldId id="297" r:id="rId24"/>
    <p:sldId id="298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D:\фоны и шаблоны\ab60a0908d51.jp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D:\клипарты\Оформляшки\5e226a3bbf95.png"/>
          <p:cNvPicPr>
            <a:picLocks noChangeAspect="1" noChangeArrowheads="1"/>
          </p:cNvPicPr>
          <p:nvPr userDrawn="1"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38" y="357188"/>
            <a:ext cx="8080375" cy="596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28FD-A956-4D33-BCE7-4803F40BEF96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B9AD6-3B28-4DCC-B8B9-307D8F09A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FEC25-ED0E-4933-A024-52B4920907E0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82D23-93FC-4F51-AFB5-BE08F7E77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DFF5-1427-4496-984D-B5B6E7906336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07E56-1A51-4A42-B3A4-F78F0EF99D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88CED-B0A9-4F83-9281-84CDC55D6B8A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68250-20F5-4B87-9AE7-6A911A9CF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32FFD-81E7-4422-8171-465E36BE4AB8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6AF40-F93C-4887-8E8E-D7F501715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6732D-4904-4735-BBB4-77CB5EB77135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6C7EE-1E54-481C-9B2E-DE26FAB2B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1B062-993D-43CE-B764-9784489A62A6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FFD4-A030-4845-AD83-9AE27A249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192FB-51CE-4F91-8981-9EFB93444D8E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84827-F44A-4D57-B23F-3246DB744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1D10-BDC9-4FFB-9D32-6FFDE1BD4509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04545-3355-4B13-BE78-19C48F5DE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D462E-FCFB-493A-9FEB-21A600D51534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2BDB8-7550-4828-8FC5-8CEC72100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D61-A646-4828-8436-11D52AF28A0F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749A3-EF7E-4514-A7FD-7701B25E3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4306A1-C2CB-47E7-8667-8F642133153C}" type="datetimeFigureOut">
              <a:rPr lang="ru-RU"/>
              <a:pPr>
                <a:defRPr/>
              </a:pPr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777BAF-4A89-4EBC-AB56-BA5E0EE85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5" descr="D:\фоны и шаблоны\ab60a0908d51.jpg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0"/>
            <a:ext cx="1214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827088" y="2636838"/>
            <a:ext cx="7772400" cy="1470025"/>
          </a:xfrm>
        </p:spPr>
        <p:txBody>
          <a:bodyPr/>
          <a:lstStyle/>
          <a:p>
            <a:pPr eaLnBrk="1" hangingPunct="1"/>
            <a:r>
              <a:rPr lang="ru-RU" b="1" smtClean="0"/>
              <a:t/>
            </a:r>
            <a:br>
              <a:rPr lang="ru-RU" b="1" smtClean="0"/>
            </a:br>
            <a:endParaRPr lang="ru-RU" sz="4800" b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6"/>
          <p:cNvSpPr txBox="1">
            <a:spLocks noChangeArrowheads="1"/>
          </p:cNvSpPr>
          <p:nvPr/>
        </p:nvSpPr>
        <p:spPr bwMode="auto">
          <a:xfrm flipH="1" flipV="1">
            <a:off x="1403350" y="1700213"/>
            <a:ext cx="6192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051050" y="2205038"/>
            <a:ext cx="59055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Презентация на тему </a:t>
            </a:r>
          </a:p>
          <a:p>
            <a:r>
              <a:rPr lang="ru-RU" sz="28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«Методические рекомендации по построению предметно-развивающей среды для детей раннего возраста в соответствии с ФГОС ДО»</a:t>
            </a:r>
          </a:p>
        </p:txBody>
      </p:sp>
      <p:sp>
        <p:nvSpPr>
          <p:cNvPr id="3077" name="TextBox 7"/>
          <p:cNvSpPr txBox="1">
            <a:spLocks noChangeArrowheads="1"/>
          </p:cNvSpPr>
          <p:nvPr/>
        </p:nvSpPr>
        <p:spPr bwMode="auto">
          <a:xfrm>
            <a:off x="684213" y="115888"/>
            <a:ext cx="64801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«Детский сад №26»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 flipH="1">
            <a:off x="4787900" y="4437063"/>
            <a:ext cx="31988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 первой квалификационной категории  Карпушева Л.Я.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331913" y="5075238"/>
            <a:ext cx="748823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свободном доступе для детей находятся атрибуты для зарождающихся в этом возрасте сюжетно- ролевых игр: «Семья», «Доктор», «Парикмахерская», . Для поддержания интереса игровой деятельности, обеспечиваем сменяемость материала. Он соответствует возрасту и безопасен в использовании.</a:t>
            </a:r>
          </a:p>
        </p:txBody>
      </p:sp>
      <p:pic>
        <p:nvPicPr>
          <p:cNvPr id="6" name="Рисунок 5" descr="D:\мамина любиая работа\SAM_2278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259632" y="116632"/>
            <a:ext cx="4104456" cy="252028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D:\мамина любиая работа\SAM_2311.JPG"/>
          <p:cNvPicPr/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932040" y="2708920"/>
            <a:ext cx="4056137" cy="2376264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331913" y="5022850"/>
            <a:ext cx="76327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</a:rPr>
              <a:t>Крупный строительный материал основных цветов, самосвалы, грузовики, легковые автомобили, каталки, коляски пользуются большой популярностью у детей, поскольку реализует их потребность в игровой и двигательной активности.</a:t>
            </a:r>
            <a:endParaRPr lang="ru-RU" sz="2000">
              <a:solidFill>
                <a:srgbClr val="0070C0"/>
              </a:solidFill>
            </a:endParaRPr>
          </a:p>
        </p:txBody>
      </p:sp>
      <p:pic>
        <p:nvPicPr>
          <p:cNvPr id="5" name="Рисунок 4" descr="D:\мамина любиая работа\SAM_2325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835696" y="332656"/>
            <a:ext cx="6120680" cy="422910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1187450" y="4848225"/>
            <a:ext cx="795655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 музыкальном центре располагаются разнообразные музыкальные и шумовые инструменты, которые доставляют детям много радостных минут, и, кроме того, развивают фонематический слух и чувство ритма у малыша. С детьми играем в такие музыкальные игры, как «Угадай, на чем играю», «Что звучит», «Оркестр».</a:t>
            </a: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Рисунок 5" descr="D:\мамина любиая работа\SAM_2283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148064" y="188640"/>
            <a:ext cx="3816424" cy="2376264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D:\мамина любиая работа\SAM_2345.JPG"/>
          <p:cNvPicPr/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259632" y="2708920"/>
            <a:ext cx="3744416" cy="216024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1403350" y="1014413"/>
            <a:ext cx="748982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Воспитать у каждого ребёнка интерес к чтению, научить его бережно относиться к книге – одна из задач, которую ставит перед собой каждый воспитатель. Особую роль в приобщении детей к книге отводим книжному центру. При оформлении центра учитываем реализуемую программу и индивидуальные особенности этого возраста. Ярко, красочно оформленные книги, предметные и сюжетные картинки, привлекают внимание малышей, которые с удовольствием их рассматривают и учатся общаться.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мамина любиая работа\SAM_2299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475656" y="332656"/>
            <a:ext cx="3960440" cy="2880319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:\мамина любиая работа\SAM_2301.JPG"/>
          <p:cNvPicPr/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644008" y="3429000"/>
            <a:ext cx="4320480" cy="2952328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 rot="10800000" flipV="1">
            <a:off x="1547813" y="4662488"/>
            <a:ext cx="72009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Любимые и знакомые сказки, потешки, прибаутки мы обыгрываем при помощи различных видов театра: пальчиковый, кукольный, настольный, театр на фланелеграфе. Театрализованная игровая деятельность стимулирует эмоционально – речевое развитие и индивидуальные творческие способности детей.</a:t>
            </a:r>
          </a:p>
        </p:txBody>
      </p:sp>
      <p:pic>
        <p:nvPicPr>
          <p:cNvPr id="6" name="Рисунок 5" descr="D:\мамина любиая работа\SAM_2284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331640" y="188640"/>
            <a:ext cx="3816424" cy="2452117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D:\мамина любиая работа\SAM_2285.JPG"/>
          <p:cNvPicPr/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364088" y="2348880"/>
            <a:ext cx="3456384" cy="2227882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:\мамина любиая работа\SAM_2292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403648" y="260648"/>
            <a:ext cx="3456384" cy="2592288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:\мамина любиая работа\SAM_2291.JPG"/>
          <p:cNvPicPr/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508104" y="260648"/>
            <a:ext cx="3384376" cy="2592288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D:\мамина любиая работа\SAM_2286.JPG"/>
          <p:cNvPicPr/>
          <p:nvPr/>
        </p:nvPicPr>
        <p:blipFill>
          <a:blip r:embed="rId4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403648" y="3789040"/>
            <a:ext cx="3528393" cy="2736304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D:\мамина любиая работа\SAM_2288.JPG"/>
          <p:cNvPicPr/>
          <p:nvPr/>
        </p:nvPicPr>
        <p:blipFill>
          <a:blip r:embed="rId5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364088" y="3789040"/>
            <a:ext cx="3524647" cy="2736304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 rot="10800000" flipV="1">
            <a:off x="1692275" y="5287963"/>
            <a:ext cx="7164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</a:rPr>
              <a:t>Большой интерес у детей вызывает центр ряженья. Ребята смотрятся в зеркало и наряжаются с помощью взрослого в платочки, накидки, маски зверей.Дети получают удовольствие и массу положительных эмоций.</a:t>
            </a:r>
            <a:endParaRPr lang="ru-RU" sz="2000">
              <a:solidFill>
                <a:srgbClr val="0070C0"/>
              </a:solidFill>
            </a:endParaRPr>
          </a:p>
        </p:txBody>
      </p:sp>
      <p:pic>
        <p:nvPicPr>
          <p:cNvPr id="5" name="Рисунок 4" descr="D:\мамина любиая работа\SAM_2344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331640" y="332656"/>
            <a:ext cx="3672407" cy="2304256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D:\мамина любиая работа\SAM_2339.JPG"/>
          <p:cNvPicPr/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364088" y="2780928"/>
            <a:ext cx="3492896" cy="2376264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1187450" y="4625975"/>
            <a:ext cx="78120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>
                <a:latin typeface="Times New Roman" pitchFamily="18" charset="0"/>
              </a:rPr>
              <a:t> </a:t>
            </a:r>
            <a:r>
              <a:rPr lang="ru-RU" sz="2000">
                <a:solidFill>
                  <a:srgbClr val="0070C0"/>
                </a:solidFill>
                <a:latin typeface="Times New Roman" pitchFamily="18" charset="0"/>
              </a:rPr>
              <a:t>В нашей группе есть центр сенсорики. Дидактические пособия, которые здесь представлены доступны для детей, они яркие, разнообразные , а также они полифункциональные т. к. при их использовании одновременно решаются задачи по развитию речи, сенсорному развитию и расширяются представления детей об окружающем мире.</a:t>
            </a:r>
            <a:endParaRPr lang="ru-RU" sz="2000">
              <a:solidFill>
                <a:srgbClr val="0070C0"/>
              </a:solidFill>
            </a:endParaRPr>
          </a:p>
        </p:txBody>
      </p:sp>
      <p:pic>
        <p:nvPicPr>
          <p:cNvPr id="5" name="Рисунок 4" descr="D:\мамина любиая работа\SAM_2320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411760" y="404664"/>
            <a:ext cx="5184576" cy="3672408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258888" y="892175"/>
            <a:ext cx="788511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solidFill>
                  <a:srgbClr val="0070C0"/>
                </a:solidFill>
                <a:latin typeface="Times New Roman" pitchFamily="18" charset="0"/>
              </a:rPr>
              <a:t>Ранний возраст наиболее благоприятен для развития изобразительной деятельности. Главная задача - пробудить в ребенке веру в его творческие способности, заинтересовать, дать ему возможность получать новые впечатления. Разнообразный изобразительный материал находится в свободном доступе, что позволяет развивать у детей интерес к творчеству, формирует эстетическое восприятие, воображение, а также активно поощряем самостоятельность в использовании изобразительных материалов для преодоления у детей чувства неуверенности</a:t>
            </a:r>
            <a:r>
              <a:rPr lang="ru-RU" sz="1400">
                <a:latin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1258888" y="2030413"/>
            <a:ext cx="7885112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 организации развивающей </a:t>
            </a:r>
            <a:r>
              <a:rPr lang="ru-RU" sz="2000" b="1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ПРЕДМЕТНО - ПРОСТРАНСТВЕННОЙ среды ДОУ</a:t>
            </a:r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сегодняшний день стоит особо актуально.</a:t>
            </a:r>
          </a:p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Это связано с введением нового Федерального государственного образовательного стандарта (ФГОС) дошкольного образования.</a:t>
            </a:r>
          </a:p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детей раннего возраста образовательное пространство должно предоставлять необходимые и достаточные возможности для движения, предметной и игровой деятельности с разными материалами.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 rot="10800000" flipV="1">
            <a:off x="1187450" y="4378325"/>
            <a:ext cx="795655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Центр природы, благодаря ему дети получают базовое представление о мире растений и животных, учатся наблюдать, рассуждать, мыслить логически.</a:t>
            </a:r>
          </a:p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любое время года дети с удовольствием экспериментируют, рассматривают наглядный материал, который находится в свободном доступе. Таким образом, формируется любовь к природе, навыки бережного отношения к ней, эстетическое восприятие явлений.</a:t>
            </a:r>
          </a:p>
        </p:txBody>
      </p:sp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1771650" y="412750"/>
            <a:ext cx="158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2532" name="TextBox 6"/>
          <p:cNvSpPr txBox="1">
            <a:spLocks noChangeArrowheads="1"/>
          </p:cNvSpPr>
          <p:nvPr/>
        </p:nvSpPr>
        <p:spPr bwMode="auto">
          <a:xfrm>
            <a:off x="4356100" y="692150"/>
            <a:ext cx="158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1619250" y="260350"/>
            <a:ext cx="158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2534" name="TextBox 9"/>
          <p:cNvSpPr txBox="1">
            <a:spLocks noChangeArrowheads="1"/>
          </p:cNvSpPr>
          <p:nvPr/>
        </p:nvSpPr>
        <p:spPr bwMode="auto">
          <a:xfrm>
            <a:off x="1771650" y="412750"/>
            <a:ext cx="158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2" name="Рисунок 11" descr="D:\мамина любиая работа\SAM_2302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403648" y="260648"/>
            <a:ext cx="3456384" cy="2070992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Рисунок 13" descr="D:\мамина любиая работа\SAM_2303.JPG"/>
          <p:cNvPicPr/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292080" y="2204864"/>
            <a:ext cx="3672408" cy="2232248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1403350" y="4403725"/>
            <a:ext cx="7561263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пространство группы гармонично вписывается центр физического развития, оснащенный оригинальными видами нестандартного оборудования, разнообразным физкультурным инвентарём, что позволяет детям упражняться в различных движениях, тренировать мышцы, развивать ловкость, меткость, что в полной мере реализует их потребность в двигательной активности.</a:t>
            </a: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" name="Рисунок 6" descr="D:\мамина любиая работа\SAM_2322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059832" y="188640"/>
            <a:ext cx="3240360" cy="4176464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 rot="10800000" flipV="1">
            <a:off x="1258888" y="2063750"/>
            <a:ext cx="78851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solidFill>
                  <a:srgbClr val="0070C0"/>
                </a:solidFill>
                <a:latin typeface="Times New Roman" pitchFamily="18" charset="0"/>
              </a:rPr>
              <a:t>    Такая организация предметно-пространственной развивающей среды, по моему мнению, кажется наиболее рациональной, так как она учитывает требования ФГОС, все основные направления развития ребенка раннего возраста и способствует его благоприятному развитию</a:t>
            </a:r>
            <a:r>
              <a:rPr lang="ru-RU" sz="1400">
                <a:latin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268538" y="2370138"/>
            <a:ext cx="62642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– цветы, что цветут среди нас,</a:t>
            </a:r>
          </a:p>
          <a:p>
            <a:pPr eaLnBrk="0" hangingPunct="0"/>
            <a:r>
              <a:rPr lang="ru-RU" sz="28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бы ни трудно нам было подчас.</a:t>
            </a:r>
          </a:p>
          <a:p>
            <a:pPr eaLnBrk="0" hangingPunct="0"/>
            <a:r>
              <a:rPr lang="ru-RU" sz="28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Дарят они нам свою красоту,</a:t>
            </a:r>
          </a:p>
          <a:p>
            <a:pPr eaLnBrk="0" hangingPunct="0"/>
            <a:r>
              <a:rPr lang="ru-RU" sz="28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Детскую радость и веру в мечту!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 rot="10800000" flipV="1">
            <a:off x="2555875" y="2884488"/>
            <a:ext cx="48244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 rot="10800000" flipV="1">
            <a:off x="1187450" y="5330825"/>
            <a:ext cx="748823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lang="ru-RU" sz="2000" b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Трансформируемость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пространства предполагает возможность изменений предметно-пространственной среды в зависимости от образовательной ситуации, в том числе от меняющихся интересов и возможностей детей;</a:t>
            </a:r>
          </a:p>
        </p:txBody>
      </p:sp>
      <p:pic>
        <p:nvPicPr>
          <p:cNvPr id="4" name="Рисунок 3" descr="D:\мамина любиая работа\SAM_2273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619672" y="692696"/>
            <a:ext cx="6192688" cy="396044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258888" y="4678363"/>
            <a:ext cx="78851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Полифункциональность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материалов предполагает:</a:t>
            </a:r>
          </a:p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возможность разнообразного использования различных составляющих предметной среды, например, детской мебели, матов, мягких модулей, ширм и т.д.;</a:t>
            </a:r>
          </a:p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наличие в группе полифункциональных предметов, которые используются в разных видах детской активности.</a:t>
            </a:r>
          </a:p>
        </p:txBody>
      </p:sp>
      <p:pic>
        <p:nvPicPr>
          <p:cNvPr id="5" name="Рисунок 4" descr="D:\мамина любиая работа\SAM_2315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331640" y="260647"/>
            <a:ext cx="3672408" cy="2448273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D:\мамина любиая работа\SAM_2275.JPG"/>
          <p:cNvPicPr/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148064" y="2348880"/>
            <a:ext cx="3744416" cy="2363902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258888" y="4592638"/>
            <a:ext cx="788511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Вариативность среды </a:t>
            </a:r>
            <a:r>
              <a:rPr lang="ru-RU" sz="200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предполагает:</a:t>
            </a:r>
          </a:p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наличие в группе разнообразных материалов, игр, игрушек, обеспечивающих свободный выбор детей, а также периодическую сменяемость игрового материала, которые стимулируют игровую, двигательную, познавательную и исследовательскую активность детей.</a:t>
            </a:r>
          </a:p>
        </p:txBody>
      </p:sp>
      <p:pic>
        <p:nvPicPr>
          <p:cNvPr id="6" name="Рисунок 5" descr="D:\мамина любиая работа\SAM_2296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259632" y="116632"/>
            <a:ext cx="4032448" cy="2304256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D:\мамина любиая работа\SAM_2312.JPG"/>
          <p:cNvPicPr/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292080" y="2492896"/>
            <a:ext cx="3600400" cy="2088233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 rot="10800000" flipV="1">
            <a:off x="1258888" y="5392738"/>
            <a:ext cx="7561262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lang="ru-RU" sz="2000" b="1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Доступность среды </a:t>
            </a:r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предполагает:</a:t>
            </a:r>
          </a:p>
          <a:p>
            <a:pPr eaLnBrk="0" hangingPunct="0"/>
            <a:r>
              <a:rPr lang="ru-RU" sz="20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свободный доступ детей, к играм, игрушкам, материалам, пособиям, обеспечивающим все основные виды детской активности;</a:t>
            </a:r>
          </a:p>
        </p:txBody>
      </p:sp>
      <p:pic>
        <p:nvPicPr>
          <p:cNvPr id="5" name="Рисунок 4" descr="D:\мамина любиая работа\SAM_2308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331640" y="116632"/>
            <a:ext cx="3960440" cy="2736304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D:\мамина любиая работа\SAM_2281.JPG"/>
          <p:cNvPicPr/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672408" cy="2520280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403350" y="5591175"/>
            <a:ext cx="75612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5</a:t>
            </a:r>
            <a:r>
              <a:rPr lang="ru-RU" sz="2000">
                <a:latin typeface="Times New Roman" pitchFamily="18" charset="0"/>
              </a:rPr>
              <a:t> </a:t>
            </a:r>
            <a:r>
              <a:rPr lang="ru-RU" sz="2000" b="1">
                <a:solidFill>
                  <a:srgbClr val="7030A0"/>
                </a:solidFill>
                <a:latin typeface="Times New Roman" pitchFamily="18" charset="0"/>
              </a:rPr>
              <a:t>Безопасность предметно-пространственной среды </a:t>
            </a:r>
            <a:r>
              <a:rPr lang="ru-RU" sz="2000">
                <a:solidFill>
                  <a:srgbClr val="0070C0"/>
                </a:solidFill>
                <a:latin typeface="Times New Roman" pitchFamily="18" charset="0"/>
              </a:rPr>
              <a:t>предполагает соответствие всех её элементов требованиям по обеспечению надёжности и безопасности их использования</a:t>
            </a:r>
            <a:r>
              <a:rPr lang="ru-RU" sz="1400">
                <a:solidFill>
                  <a:srgbClr val="002060"/>
                </a:solidFill>
                <a:latin typeface="Times New Roman" pitchFamily="18" charset="0"/>
              </a:rPr>
              <a:t>.</a:t>
            </a:r>
            <a:endParaRPr lang="ru-RU">
              <a:solidFill>
                <a:srgbClr val="002060"/>
              </a:solidFill>
            </a:endParaRPr>
          </a:p>
        </p:txBody>
      </p:sp>
      <p:pic>
        <p:nvPicPr>
          <p:cNvPr id="6" name="Рисунок 5" descr="D:\мамина любиая работа\SAM_2276.JPG"/>
          <p:cNvPicPr/>
          <p:nvPr/>
        </p:nvPicPr>
        <p:blipFill>
          <a:blip r:embed="rId2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932040" y="260648"/>
            <a:ext cx="4032448" cy="2448272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D:\мамина любиая работа\SAM_2328.JPG"/>
          <p:cNvPicPr/>
          <p:nvPr/>
        </p:nvPicPr>
        <p:blipFill>
          <a:blip r:embed="rId3" cstate="email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403648" y="2924944"/>
            <a:ext cx="4464496" cy="2592288"/>
          </a:xfrm>
          <a:prstGeom prst="round2DiagRect">
            <a:avLst>
              <a:gd name="adj1" fmla="val 16667"/>
              <a:gd name="adj2" fmla="val 0"/>
            </a:avLst>
          </a:prstGeom>
          <a:ln w="5715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331913" y="1849438"/>
            <a:ext cx="71278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solidFill>
                  <a:srgbClr val="0070C0"/>
                </a:solidFill>
                <a:latin typeface="Times New Roman" pitchFamily="18" charset="0"/>
              </a:rPr>
              <a:t>  Создавая предметно-развивающую среду , я учитывала требования нового ФГОС, отображая её во всех центрах группы. Я старалась сделать ее разнообразной, яркой, информативно богатой, для того чтобы максимально ускорить и облегчить адаптационный период детей в детском саду, создать эмоционально положительную атмосферу в группе, обеспечить индивидуальное гармоничное развитие ребенка.</a:t>
            </a:r>
            <a:endParaRPr lang="ru-RU" sz="24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1331913" y="1631950"/>
            <a:ext cx="763270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 - основной вид деятельности наших малышей. Яркий, насыщенный игровой центр создает условия для творческой деятельности детей, развивает фантазию, формирует игровые навыки и умения, воспитывает дружеское взаимоотношение между детьми.</a:t>
            </a: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907</Words>
  <Application>Microsoft Office PowerPoint</Application>
  <PresentationFormat>Экран (4:3)</PresentationFormat>
  <Paragraphs>36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Helen</dc:creator>
  <cp:lastModifiedBy>skarpus</cp:lastModifiedBy>
  <cp:revision>43</cp:revision>
  <dcterms:created xsi:type="dcterms:W3CDTF">2012-03-20T17:33:40Z</dcterms:created>
  <dcterms:modified xsi:type="dcterms:W3CDTF">2016-02-16T16:33:05Z</dcterms:modified>
</cp:coreProperties>
</file>