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78"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272D8-A15B-4B4E-84BB-138C9510DA2D}" type="datetimeFigureOut">
              <a:rPr lang="ru-RU" smtClean="0"/>
              <a:t>17.01.2016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BBFC03-BFE2-48AF-A20F-B147602E47F9}" type="slidenum">
              <a:rPr lang="ru-RU" smtClean="0"/>
              <a:t>‹#›</a:t>
            </a:fld>
            <a:endParaRPr lang="ru-RU"/>
          </a:p>
        </p:txBody>
      </p:sp>
    </p:spTree>
    <p:extLst>
      <p:ext uri="{BB962C8B-B14F-4D97-AF65-F5344CB8AC3E}">
        <p14:creationId xmlns:p14="http://schemas.microsoft.com/office/powerpoint/2010/main" val="103087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65BBFC03-BFE2-48AF-A20F-B147602E47F9}" type="slidenum">
              <a:rPr lang="ru-RU" smtClean="0"/>
              <a:t>2</a:t>
            </a:fld>
            <a:endParaRPr lang="ru-RU"/>
          </a:p>
        </p:txBody>
      </p:sp>
    </p:spTree>
    <p:extLst>
      <p:ext uri="{BB962C8B-B14F-4D97-AF65-F5344CB8AC3E}">
        <p14:creationId xmlns:p14="http://schemas.microsoft.com/office/powerpoint/2010/main" val="203328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215670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198221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245310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357687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285687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724437-07F8-4A9B-BA6D-44C4367AC3C2}" type="datetimeFigureOut">
              <a:rPr lang="ru-RU" smtClean="0"/>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50461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724437-07F8-4A9B-BA6D-44C4367AC3C2}" type="datetimeFigureOut">
              <a:rPr lang="ru-RU" smtClean="0"/>
              <a:t>17.01.2016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140743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724437-07F8-4A9B-BA6D-44C4367AC3C2}" type="datetimeFigureOut">
              <a:rPr lang="ru-RU" smtClean="0"/>
              <a:t>17.01.2016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3713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724437-07F8-4A9B-BA6D-44C4367AC3C2}" type="datetimeFigureOut">
              <a:rPr lang="ru-RU" smtClean="0"/>
              <a:t>17.01.2016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83182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724437-07F8-4A9B-BA6D-44C4367AC3C2}" type="datetimeFigureOut">
              <a:rPr lang="ru-RU" smtClean="0"/>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397223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D724437-07F8-4A9B-BA6D-44C4367AC3C2}" type="datetimeFigureOut">
              <a:rPr lang="ru-RU" smtClean="0"/>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A842E6-A291-455B-8686-3FC977AD2EC7}" type="slidenum">
              <a:rPr lang="ru-RU" smtClean="0"/>
              <a:t>‹#›</a:t>
            </a:fld>
            <a:endParaRPr lang="ru-RU"/>
          </a:p>
        </p:txBody>
      </p:sp>
    </p:spTree>
    <p:extLst>
      <p:ext uri="{BB962C8B-B14F-4D97-AF65-F5344CB8AC3E}">
        <p14:creationId xmlns:p14="http://schemas.microsoft.com/office/powerpoint/2010/main" val="203916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6">
                <a:lumMod val="40000"/>
                <a:lumOff val="60000"/>
              </a:schemeClr>
            </a:gs>
            <a:gs pos="83000">
              <a:schemeClr val="accent6">
                <a:lumMod val="60000"/>
                <a:lumOff val="40000"/>
              </a:schemeClr>
            </a:gs>
            <a:gs pos="100000">
              <a:schemeClr val="accent6">
                <a:lumMod val="75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24437-07F8-4A9B-BA6D-44C4367AC3C2}" type="datetimeFigureOut">
              <a:rPr lang="ru-RU" smtClean="0"/>
              <a:t>17.01.2016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842E6-A291-455B-8686-3FC977AD2EC7}" type="slidenum">
              <a:rPr lang="ru-RU" smtClean="0"/>
              <a:t>‹#›</a:t>
            </a:fld>
            <a:endParaRPr lang="ru-RU"/>
          </a:p>
        </p:txBody>
      </p:sp>
    </p:spTree>
    <p:extLst>
      <p:ext uri="{BB962C8B-B14F-4D97-AF65-F5344CB8AC3E}">
        <p14:creationId xmlns:p14="http://schemas.microsoft.com/office/powerpoint/2010/main" val="2819989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9000" b="-5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20252" y="1786507"/>
            <a:ext cx="9144000" cy="2387600"/>
          </a:xfrm>
          <a:ln>
            <a:noFill/>
          </a:ln>
          <a:scene3d>
            <a:camera prst="orthographicFront"/>
            <a:lightRig rig="threePt" dir="t"/>
          </a:scene3d>
          <a:sp3d>
            <a:bevelT w="139700" prst="cross"/>
          </a:sp3d>
        </p:spPr>
        <p:txBody>
          <a:bodyPr>
            <a:normAutofit/>
          </a:bodyPr>
          <a:lstStyle/>
          <a:p>
            <a:r>
              <a:rPr lang="ru-RU" sz="6600" b="1" dirty="0" smtClean="0">
                <a:ln w="9525">
                  <a:solidFill>
                    <a:schemeClr val="bg1"/>
                  </a:solidFill>
                  <a:prstDash val="solid"/>
                </a:ln>
                <a:effectLst>
                  <a:outerShdw blurRad="12700" dist="38100" dir="2700000" algn="tl" rotWithShape="0">
                    <a:schemeClr val="bg1">
                      <a:lumMod val="50000"/>
                    </a:schemeClr>
                  </a:outerShdw>
                </a:effectLst>
              </a:rPr>
              <a:t>Лексические темы</a:t>
            </a:r>
            <a:br>
              <a:rPr lang="ru-RU" sz="6600" b="1" dirty="0" smtClean="0">
                <a:ln w="9525">
                  <a:solidFill>
                    <a:schemeClr val="bg1"/>
                  </a:solidFill>
                  <a:prstDash val="solid"/>
                </a:ln>
                <a:effectLst>
                  <a:outerShdw blurRad="12700" dist="38100" dir="2700000" algn="tl" rotWithShape="0">
                    <a:schemeClr val="bg1">
                      <a:lumMod val="50000"/>
                    </a:schemeClr>
                  </a:outerShdw>
                </a:effectLst>
              </a:rPr>
            </a:br>
            <a:r>
              <a:rPr lang="ru-RU" sz="6600" b="1" dirty="0" smtClean="0">
                <a:ln w="9525">
                  <a:solidFill>
                    <a:schemeClr val="bg1"/>
                  </a:solidFill>
                  <a:prstDash val="solid"/>
                </a:ln>
                <a:effectLst>
                  <a:outerShdw blurRad="12700" dist="38100" dir="2700000" algn="tl" rotWithShape="0">
                    <a:schemeClr val="bg1">
                      <a:lumMod val="50000"/>
                    </a:schemeClr>
                  </a:outerShdw>
                </a:effectLst>
              </a:rPr>
              <a:t>Ранняя весна. Приметы</a:t>
            </a:r>
            <a:endParaRPr lang="ru-RU" sz="6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Прямоугольник 3"/>
          <p:cNvSpPr/>
          <p:nvPr/>
        </p:nvSpPr>
        <p:spPr>
          <a:xfrm>
            <a:off x="96254" y="96253"/>
            <a:ext cx="12002702" cy="6679932"/>
          </a:xfrm>
          <a:prstGeom prst="rect">
            <a:avLst/>
          </a:prstGeom>
          <a:noFill/>
          <a:ln w="196850" cmpd="tri">
            <a:solidFill>
              <a:schemeClr val="accent6">
                <a:lumMod val="5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56948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1618" y="0"/>
            <a:ext cx="10515600" cy="1325563"/>
          </a:xfrm>
        </p:spPr>
        <p:txBody>
          <a:bodyPr/>
          <a:lstStyle/>
          <a:p>
            <a:pPr algn="ctr"/>
            <a:r>
              <a:rPr lang="ru-RU" b="1" dirty="0" smtClean="0">
                <a:ln w="9525">
                  <a:solidFill>
                    <a:schemeClr val="bg1"/>
                  </a:solidFill>
                  <a:prstDash val="solid"/>
                </a:ln>
                <a:effectLst>
                  <a:outerShdw blurRad="12700" dist="38100" dir="2700000" algn="tl" rotWithShape="0">
                    <a:schemeClr val="bg1">
                      <a:lumMod val="50000"/>
                    </a:schemeClr>
                  </a:outerShdw>
                </a:effectLst>
              </a:rPr>
              <a:t>Новая лексика</a:t>
            </a:r>
            <a:endParaRPr lang="ru-RU"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Объект 2"/>
          <p:cNvSpPr>
            <a:spLocks noGrp="1"/>
          </p:cNvSpPr>
          <p:nvPr>
            <p:ph idx="1"/>
          </p:nvPr>
        </p:nvSpPr>
        <p:spPr>
          <a:xfrm>
            <a:off x="404261" y="959352"/>
            <a:ext cx="11492564" cy="5556951"/>
          </a:xfrm>
        </p:spPr>
        <p:txBody>
          <a:bodyPr>
            <a:noAutofit/>
          </a:bodyPr>
          <a:lstStyle/>
          <a:p>
            <a:pPr marL="0" indent="0" algn="ctr">
              <a:buNone/>
            </a:pPr>
            <a:r>
              <a:rPr lang="ru-RU" sz="2400" dirty="0" smtClean="0">
                <a:solidFill>
                  <a:srgbClr val="FF0000"/>
                </a:solidFill>
              </a:rPr>
              <a:t>Существительные:</a:t>
            </a:r>
          </a:p>
          <a:p>
            <a:pPr marL="0" indent="0" algn="ctr">
              <a:buNone/>
            </a:pPr>
            <a:r>
              <a:rPr lang="ru-RU" sz="2400" dirty="0"/>
              <a:t>с</a:t>
            </a:r>
            <a:r>
              <a:rPr lang="ru-RU" sz="2400" dirty="0" smtClean="0"/>
              <a:t>осулька, ручеек, птицы, солнце, небо, ствол, весна, оттепель, проталина, март, апрель, май, месяц, журчание, звон, капель.</a:t>
            </a:r>
          </a:p>
          <a:p>
            <a:pPr marL="0" indent="0" algn="ctr">
              <a:buNone/>
            </a:pPr>
            <a:r>
              <a:rPr lang="ru-RU" sz="2400" dirty="0" smtClean="0">
                <a:solidFill>
                  <a:srgbClr val="FF0000"/>
                </a:solidFill>
              </a:rPr>
              <a:t>Глаголы:</a:t>
            </a:r>
          </a:p>
          <a:p>
            <a:pPr marL="0" indent="0" algn="ctr">
              <a:buNone/>
            </a:pPr>
            <a:r>
              <a:rPr lang="ru-RU" sz="2400" dirty="0" smtClean="0"/>
              <a:t>греть, мерзнуть, висеть, расти, щебетать, чирикать, таять, чернеть, вить, пригревать, отогревать, нагревать, замерзать, подмерзать, оттаять, наступать, отступать, звенеть, таять, греть, расцветать, распускаться, набухать, пахнуть, просыпаться, трещать, ломаться, журчать, пробиваться.</a:t>
            </a:r>
          </a:p>
          <a:p>
            <a:pPr marL="0" indent="0" algn="ctr">
              <a:buNone/>
            </a:pPr>
            <a:r>
              <a:rPr lang="ru-RU" sz="2400" dirty="0" smtClean="0">
                <a:solidFill>
                  <a:srgbClr val="FF0000"/>
                </a:solidFill>
              </a:rPr>
              <a:t>Прилагательные:</a:t>
            </a:r>
          </a:p>
          <a:p>
            <a:pPr marL="0" indent="0" algn="ctr">
              <a:buNone/>
            </a:pPr>
            <a:r>
              <a:rPr lang="ru-RU" sz="2400" dirty="0"/>
              <a:t>в</a:t>
            </a:r>
            <a:r>
              <a:rPr lang="ru-RU" sz="2400" dirty="0" smtClean="0"/>
              <a:t>есенний, зимний, солнечный, теплый, прохладный, яркий, рыхлый, ранний, поздний, звонкий, радостный, дождливый, шумный, погожий, светлый, красивый.</a:t>
            </a:r>
          </a:p>
          <a:p>
            <a:pPr marL="0" indent="0" algn="ctr">
              <a:buNone/>
            </a:pPr>
            <a:r>
              <a:rPr lang="ru-RU" sz="2400" dirty="0" smtClean="0">
                <a:solidFill>
                  <a:srgbClr val="FF0000"/>
                </a:solidFill>
              </a:rPr>
              <a:t>Наречия:</a:t>
            </a:r>
          </a:p>
          <a:p>
            <a:pPr marL="0" indent="0" algn="ctr">
              <a:buNone/>
            </a:pPr>
            <a:r>
              <a:rPr lang="ru-RU" sz="2400" dirty="0"/>
              <a:t>т</a:t>
            </a:r>
            <a:r>
              <a:rPr lang="ru-RU" sz="2400" dirty="0" smtClean="0"/>
              <a:t>епло, холодно, сыро, грязно, светло, ярко, звонко.</a:t>
            </a:r>
            <a:endParaRPr lang="ru-RU" sz="2400" dirty="0"/>
          </a:p>
        </p:txBody>
      </p:sp>
      <p:sp>
        <p:nvSpPr>
          <p:cNvPr id="7" name="Прямоугольник 6"/>
          <p:cNvSpPr/>
          <p:nvPr/>
        </p:nvSpPr>
        <p:spPr>
          <a:xfrm>
            <a:off x="96254" y="96253"/>
            <a:ext cx="12002702" cy="6679932"/>
          </a:xfrm>
          <a:prstGeom prst="rect">
            <a:avLst/>
          </a:prstGeom>
          <a:noFill/>
          <a:ln w="196850" cmpd="tri">
            <a:solidFill>
              <a:schemeClr val="accent6">
                <a:lumMod val="5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50630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8921"/>
          </a:xfrm>
        </p:spPr>
        <p:txBody>
          <a:bodyPr>
            <a:normAutofit fontScale="90000"/>
          </a:bodyPr>
          <a:lstStyle/>
          <a:p>
            <a:pPr algn="ctr"/>
            <a:r>
              <a:rPr lang="ru-RU" dirty="0" err="1" smtClean="0"/>
              <a:t>Заклички</a:t>
            </a:r>
            <a:r>
              <a:rPr lang="ru-RU" dirty="0" smtClean="0"/>
              <a:t/>
            </a:r>
            <a:br>
              <a:rPr lang="ru-RU" dirty="0" smtClean="0"/>
            </a:br>
            <a:r>
              <a:rPr lang="ru-RU" sz="2000" dirty="0" smtClean="0">
                <a:solidFill>
                  <a:srgbClr val="FF0000"/>
                </a:solidFill>
              </a:rPr>
              <a:t>Цели: развивать общие речевые навыки, интонационную выразительность речи, силу голоса.</a:t>
            </a:r>
            <a:r>
              <a:rPr lang="ru-RU" dirty="0" smtClean="0"/>
              <a:t/>
            </a:r>
            <a:br>
              <a:rPr lang="ru-RU" dirty="0" smtClean="0"/>
            </a:br>
            <a:endParaRPr lang="ru-RU" dirty="0"/>
          </a:p>
        </p:txBody>
      </p:sp>
      <p:sp>
        <p:nvSpPr>
          <p:cNvPr id="3" name="Объект 2"/>
          <p:cNvSpPr>
            <a:spLocks noGrp="1"/>
          </p:cNvSpPr>
          <p:nvPr>
            <p:ph sz="half" idx="1"/>
          </p:nvPr>
        </p:nvSpPr>
        <p:spPr>
          <a:xfrm>
            <a:off x="0" y="1822450"/>
            <a:ext cx="5181600" cy="4351338"/>
          </a:xfrm>
        </p:spPr>
        <p:txBody>
          <a:bodyPr/>
          <a:lstStyle/>
          <a:p>
            <a:pPr marL="0" indent="0" algn="ctr">
              <a:buNone/>
            </a:pPr>
            <a:r>
              <a:rPr lang="ru-RU" dirty="0" smtClean="0"/>
              <a:t>Ждем, весна, давным-давно,</a:t>
            </a:r>
          </a:p>
          <a:p>
            <a:pPr marL="0" indent="0" algn="ctr">
              <a:buNone/>
            </a:pPr>
            <a:r>
              <a:rPr lang="ru-RU" dirty="0" smtClean="0"/>
              <a:t>А ты бродишь где-то!</a:t>
            </a:r>
          </a:p>
          <a:p>
            <a:pPr marL="0" indent="0" algn="ctr">
              <a:buNone/>
            </a:pPr>
            <a:r>
              <a:rPr lang="ru-RU" dirty="0" smtClean="0"/>
              <a:t>Без тебя ведь не придет</a:t>
            </a:r>
          </a:p>
          <a:p>
            <a:pPr marL="0" indent="0" algn="ctr">
              <a:buNone/>
            </a:pPr>
            <a:r>
              <a:rPr lang="ru-RU" dirty="0" smtClean="0"/>
              <a:t>Солнечное лето!</a:t>
            </a:r>
          </a:p>
          <a:p>
            <a:pPr marL="0" indent="0" algn="ctr">
              <a:buNone/>
            </a:pPr>
            <a:r>
              <a:rPr lang="ru-RU" dirty="0" smtClean="0"/>
              <a:t>Г. </a:t>
            </a:r>
            <a:r>
              <a:rPr lang="ru-RU" dirty="0" err="1" smtClean="0"/>
              <a:t>Лагздынь</a:t>
            </a:r>
            <a:endParaRPr lang="ru-RU" dirty="0" smtClean="0"/>
          </a:p>
        </p:txBody>
      </p:sp>
      <p:sp>
        <p:nvSpPr>
          <p:cNvPr id="6" name="Объект 5"/>
          <p:cNvSpPr>
            <a:spLocks noGrp="1"/>
          </p:cNvSpPr>
          <p:nvPr>
            <p:ph sz="half" idx="2"/>
          </p:nvPr>
        </p:nvSpPr>
        <p:spPr>
          <a:xfrm>
            <a:off x="7107455" y="1822450"/>
            <a:ext cx="4991501" cy="4351338"/>
          </a:xfrm>
        </p:spPr>
        <p:txBody>
          <a:bodyPr/>
          <a:lstStyle/>
          <a:p>
            <a:pPr marL="0" indent="0" algn="ctr">
              <a:buNone/>
            </a:pPr>
            <a:r>
              <a:rPr lang="ru-RU" dirty="0" smtClean="0"/>
              <a:t>Солнышко ясное, нарядись.</a:t>
            </a:r>
          </a:p>
          <a:p>
            <a:pPr marL="0" indent="0" algn="ctr">
              <a:buNone/>
            </a:pPr>
            <a:r>
              <a:rPr lang="ru-RU" dirty="0" smtClean="0"/>
              <a:t>Солнышко красное, покажись.</a:t>
            </a:r>
          </a:p>
          <a:p>
            <a:pPr marL="0" indent="0" algn="ctr">
              <a:buNone/>
            </a:pPr>
            <a:r>
              <a:rPr lang="ru-RU" dirty="0" smtClean="0"/>
              <a:t>Платье алое надень, </a:t>
            </a:r>
          </a:p>
          <a:p>
            <a:pPr marL="0" indent="0" algn="ctr">
              <a:buNone/>
            </a:pPr>
            <a:r>
              <a:rPr lang="ru-RU" dirty="0" smtClean="0"/>
              <a:t>Подари нам красный день!</a:t>
            </a:r>
          </a:p>
          <a:p>
            <a:pPr marL="0" indent="0" algn="ctr">
              <a:buNone/>
            </a:pPr>
            <a:r>
              <a:rPr lang="ru-RU" dirty="0" smtClean="0"/>
              <a:t>А. Прокофьев</a:t>
            </a:r>
            <a:endParaRPr lang="ru-RU" dirty="0"/>
          </a:p>
        </p:txBody>
      </p:sp>
      <p:sp>
        <p:nvSpPr>
          <p:cNvPr id="5" name="Прямоугольник 4"/>
          <p:cNvSpPr/>
          <p:nvPr/>
        </p:nvSpPr>
        <p:spPr>
          <a:xfrm>
            <a:off x="96254" y="96253"/>
            <a:ext cx="12002702" cy="6679932"/>
          </a:xfrm>
          <a:prstGeom prst="rect">
            <a:avLst/>
          </a:prstGeom>
          <a:noFill/>
          <a:ln w="196850" cmpd="tri">
            <a:solidFill>
              <a:schemeClr val="accent6">
                <a:lumMod val="5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6148" y="3744226"/>
            <a:ext cx="4102028" cy="2893395"/>
          </a:xfrm>
          <a:prstGeom prst="rect">
            <a:avLst/>
          </a:prstGeom>
        </p:spPr>
      </p:pic>
    </p:spTree>
    <p:extLst>
      <p:ext uri="{BB962C8B-B14F-4D97-AF65-F5344CB8AC3E}">
        <p14:creationId xmlns:p14="http://schemas.microsoft.com/office/powerpoint/2010/main" val="1060448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1642562"/>
            <a:ext cx="8276924" cy="4921867"/>
          </a:xfrm>
        </p:spPr>
        <p:txBody>
          <a:bodyPr>
            <a:normAutofit lnSpcReduction="10000"/>
          </a:bodyPr>
          <a:lstStyle/>
          <a:p>
            <a:pPr marL="0" indent="0" algn="ctr">
              <a:buNone/>
            </a:pPr>
            <a:r>
              <a:rPr lang="ru-RU" dirty="0" smtClean="0"/>
              <a:t>ВЕСНА КРАСНА</a:t>
            </a:r>
          </a:p>
          <a:p>
            <a:pPr marL="0" indent="0">
              <a:buNone/>
            </a:pPr>
            <a:r>
              <a:rPr lang="ru-RU" dirty="0" smtClean="0"/>
              <a:t>Побежали по дорогам веселые говорливые ручейки. Лед на речке почернел. Надулись на деревьях пахучие почки. Уже прилетели из теплых краев грачи. Поставили ребята на деревьях скворечники. Спешат они из школы посмотреть, нет ли веселых гостей-скворцов. Широко разлилась наша река. Затопила луга, залила по берегам кусты.</a:t>
            </a:r>
          </a:p>
          <a:p>
            <a:pPr marL="0" indent="0" algn="r">
              <a:buNone/>
            </a:pPr>
            <a:r>
              <a:rPr lang="ru-RU" dirty="0" smtClean="0"/>
              <a:t>И. Соколов-Микитов</a:t>
            </a:r>
          </a:p>
          <a:p>
            <a:pPr marL="0" indent="0">
              <a:lnSpc>
                <a:spcPct val="60000"/>
              </a:lnSpc>
              <a:buNone/>
            </a:pPr>
            <a:r>
              <a:rPr lang="ru-RU" dirty="0" smtClean="0">
                <a:solidFill>
                  <a:srgbClr val="FF0000"/>
                </a:solidFill>
              </a:rPr>
              <a:t>Вопросы:</a:t>
            </a:r>
          </a:p>
          <a:p>
            <a:pPr>
              <a:lnSpc>
                <a:spcPct val="60000"/>
              </a:lnSpc>
            </a:pPr>
            <a:r>
              <a:rPr lang="ru-RU" dirty="0" smtClean="0"/>
              <a:t>О каком времени года рассказ?</a:t>
            </a:r>
          </a:p>
          <a:p>
            <a:pPr>
              <a:lnSpc>
                <a:spcPct val="60000"/>
              </a:lnSpc>
            </a:pPr>
            <a:r>
              <a:rPr lang="ru-RU" dirty="0" smtClean="0"/>
              <a:t>О каких приметах весны говорится в рассказе?</a:t>
            </a:r>
            <a:endParaRPr lang="ru-RU" dirty="0"/>
          </a:p>
        </p:txBody>
      </p:sp>
      <p:pic>
        <p:nvPicPr>
          <p:cNvPr id="13" name="Рисунок 12"/>
          <p:cNvPicPr>
            <a:picLocks noChangeAspect="1"/>
          </p:cNvPicPr>
          <p:nvPr/>
        </p:nvPicPr>
        <p:blipFill>
          <a:blip r:embed="rId2"/>
          <a:stretch>
            <a:fillRect/>
          </a:stretch>
        </p:blipFill>
        <p:spPr>
          <a:xfrm>
            <a:off x="9115124" y="2016894"/>
            <a:ext cx="2856094" cy="4191000"/>
          </a:xfrm>
          <a:prstGeom prst="rect">
            <a:avLst/>
          </a:prstGeom>
        </p:spPr>
      </p:pic>
      <p:sp>
        <p:nvSpPr>
          <p:cNvPr id="15" name="Прямоугольник 14"/>
          <p:cNvSpPr/>
          <p:nvPr/>
        </p:nvSpPr>
        <p:spPr>
          <a:xfrm>
            <a:off x="96254" y="96253"/>
            <a:ext cx="12002702" cy="6679932"/>
          </a:xfrm>
          <a:prstGeom prst="rect">
            <a:avLst/>
          </a:prstGeom>
          <a:noFill/>
          <a:ln w="196850" cmpd="tri">
            <a:solidFill>
              <a:schemeClr val="accent6">
                <a:lumMod val="5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3363629" y="362697"/>
            <a:ext cx="6177012" cy="923330"/>
          </a:xfrm>
          <a:prstGeom prst="rect">
            <a:avLst/>
          </a:prstGeom>
          <a:noFill/>
        </p:spPr>
        <p:txBody>
          <a:bodyPr wrap="none" lIns="91440" tIns="45720" rIns="91440" bIns="45720">
            <a:spAutoFit/>
          </a:bodyPr>
          <a:lstStyle/>
          <a:p>
            <a:pPr algn="ctr"/>
            <a:r>
              <a:rPr lang="ru-RU"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Текст для пересказа</a:t>
            </a:r>
            <a:endPar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7889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203792"/>
          </a:xfrm>
        </p:spPr>
        <p:txBody>
          <a:bodyPr>
            <a:normAutofit fontScale="90000"/>
          </a:bodyPr>
          <a:lstStyle/>
          <a:p>
            <a:r>
              <a:rPr lang="ru-RU" b="1" dirty="0" smtClean="0">
                <a:ln w="9525">
                  <a:solidFill>
                    <a:schemeClr val="bg1"/>
                  </a:solidFill>
                  <a:prstDash val="solid"/>
                </a:ln>
                <a:effectLst>
                  <a:outerShdw blurRad="12700" dist="38100" dir="2700000" algn="tl" rotWithShape="0">
                    <a:schemeClr val="bg1">
                      <a:lumMod val="50000"/>
                    </a:schemeClr>
                  </a:outerShdw>
                </a:effectLst>
              </a:rPr>
              <a:t>      Повторение названий весенних месяцев</a:t>
            </a:r>
            <a:r>
              <a:rPr lang="ru-RU" sz="1600" b="1" dirty="0" smtClean="0">
                <a:ln w="9525">
                  <a:solidFill>
                    <a:schemeClr val="bg1"/>
                  </a:solidFill>
                  <a:prstDash val="solid"/>
                </a:ln>
                <a:effectLst>
                  <a:outerShdw blurRad="12700" dist="38100" dir="2700000" algn="tl" rotWithShape="0">
                    <a:schemeClr val="bg1">
                      <a:lumMod val="50000"/>
                    </a:schemeClr>
                  </a:outerShdw>
                </a:effectLst>
              </a:rPr>
              <a:t/>
            </a:r>
            <a:br>
              <a:rPr lang="ru-RU" sz="1600" b="1" dirty="0" smtClean="0">
                <a:ln w="9525">
                  <a:solidFill>
                    <a:schemeClr val="bg1"/>
                  </a:solidFill>
                  <a:prstDash val="solid"/>
                </a:ln>
                <a:effectLst>
                  <a:outerShdw blurRad="12700" dist="38100" dir="2700000" algn="tl" rotWithShape="0">
                    <a:schemeClr val="bg1">
                      <a:lumMod val="50000"/>
                    </a:schemeClr>
                  </a:outerShdw>
                </a:effectLst>
              </a:rPr>
            </a:br>
            <a:r>
              <a:rPr lang="ru-RU" sz="1600" dirty="0" smtClean="0">
                <a:ln w="0"/>
                <a:solidFill>
                  <a:srgbClr val="FF0000"/>
                </a:solidFill>
                <a:effectLst>
                  <a:outerShdw blurRad="38100" dist="19050" dir="2700000" algn="tl" rotWithShape="0">
                    <a:schemeClr val="dk1">
                      <a:alpha val="40000"/>
                    </a:schemeClr>
                  </a:outerShdw>
                </a:effectLst>
              </a:rPr>
              <a:t>Цели: закрепить в речи названия весенний месяцев, учить связному монологическому высказыванию.</a:t>
            </a:r>
            <a:br>
              <a:rPr lang="ru-RU" sz="1600" dirty="0" smtClean="0">
                <a:ln w="0"/>
                <a:solidFill>
                  <a:srgbClr val="FF0000"/>
                </a:solidFill>
                <a:effectLst>
                  <a:outerShdw blurRad="38100" dist="19050" dir="2700000" algn="tl" rotWithShape="0">
                    <a:schemeClr val="dk1">
                      <a:alpha val="40000"/>
                    </a:schemeClr>
                  </a:outerShdw>
                </a:effectLst>
              </a:rPr>
            </a:br>
            <a:r>
              <a:rPr lang="ru-RU" sz="1600" dirty="0" smtClean="0">
                <a:ln w="0"/>
                <a:solidFill>
                  <a:srgbClr val="FF0000"/>
                </a:solidFill>
                <a:effectLst>
                  <a:outerShdw blurRad="38100" dist="19050" dir="2700000" algn="tl" rotWithShape="0">
                    <a:schemeClr val="dk1">
                      <a:alpha val="40000"/>
                    </a:schemeClr>
                  </a:outerShdw>
                </a:effectLst>
              </a:rPr>
              <a:t>Ход игры: Воспитатель предлагает детям прослушать отрывок из стихотворения «Двенадцать месяцев». Проводит беседу по стихотворению, разучивает его с детьми.</a:t>
            </a:r>
            <a:endParaRPr lang="ru-RU" dirty="0"/>
          </a:p>
        </p:txBody>
      </p:sp>
      <p:sp>
        <p:nvSpPr>
          <p:cNvPr id="3" name="Объект 2"/>
          <p:cNvSpPr>
            <a:spLocks noGrp="1"/>
          </p:cNvSpPr>
          <p:nvPr>
            <p:ph sz="half" idx="1"/>
          </p:nvPr>
        </p:nvSpPr>
        <p:spPr>
          <a:xfrm>
            <a:off x="838200" y="1837791"/>
            <a:ext cx="5341219" cy="4351338"/>
          </a:xfrm>
        </p:spPr>
        <p:txBody>
          <a:bodyPr>
            <a:normAutofit fontScale="77500" lnSpcReduction="20000"/>
          </a:bodyPr>
          <a:lstStyle/>
          <a:p>
            <a:pPr marL="0" indent="0" algn="ctr">
              <a:buNone/>
            </a:pPr>
            <a:r>
              <a:rPr lang="ru-RU" dirty="0" smtClean="0"/>
              <a:t>Весна торопится на старт,</a:t>
            </a:r>
          </a:p>
          <a:p>
            <a:pPr marL="0" indent="0" algn="ctr">
              <a:buNone/>
            </a:pPr>
            <a:r>
              <a:rPr lang="ru-RU" dirty="0" smtClean="0"/>
              <a:t>В ручьях весенних месяц март</a:t>
            </a:r>
          </a:p>
          <a:p>
            <a:pPr marL="0" indent="0" algn="ctr">
              <a:buNone/>
            </a:pPr>
            <a:r>
              <a:rPr lang="ru-RU" dirty="0" smtClean="0"/>
              <a:t>Из старых листьев вылез шмель,</a:t>
            </a:r>
          </a:p>
          <a:p>
            <a:pPr marL="0" indent="0" algn="ctr">
              <a:buNone/>
            </a:pPr>
            <a:r>
              <a:rPr lang="ru-RU" dirty="0" smtClean="0"/>
              <a:t>Цветет подснежником апрель.</a:t>
            </a:r>
          </a:p>
          <a:p>
            <a:pPr marL="0" indent="0" algn="ctr">
              <a:buNone/>
            </a:pPr>
            <a:r>
              <a:rPr lang="ru-RU" dirty="0" smtClean="0"/>
              <a:t>На луг Буренку выгоняй-</a:t>
            </a:r>
          </a:p>
          <a:p>
            <a:pPr marL="0" indent="0" algn="ctr">
              <a:buNone/>
            </a:pPr>
            <a:r>
              <a:rPr lang="ru-RU" dirty="0" smtClean="0"/>
              <a:t>Пришел с травой зеленый май.</a:t>
            </a:r>
          </a:p>
          <a:p>
            <a:pPr marL="0" indent="0">
              <a:buNone/>
            </a:pPr>
            <a:r>
              <a:rPr lang="ru-RU" dirty="0" smtClean="0">
                <a:solidFill>
                  <a:srgbClr val="FF0000"/>
                </a:solidFill>
              </a:rPr>
              <a:t>Вопросы и задания:</a:t>
            </a:r>
          </a:p>
          <a:p>
            <a:pPr marL="0" indent="0">
              <a:buNone/>
            </a:pPr>
            <a:r>
              <a:rPr lang="ru-RU" dirty="0" smtClean="0"/>
              <a:t>Какие изменения в природе можно увидеть в марте? (в апреле, в мае)</a:t>
            </a:r>
          </a:p>
          <a:p>
            <a:pPr marL="0" indent="0">
              <a:buNone/>
            </a:pPr>
            <a:r>
              <a:rPr lang="ru-RU" dirty="0" smtClean="0"/>
              <a:t>Назови первый (второй, третий) весенний месяц.</a:t>
            </a:r>
          </a:p>
          <a:p>
            <a:pPr marL="0" indent="0">
              <a:buNone/>
            </a:pPr>
            <a:r>
              <a:rPr lang="ru-RU" dirty="0" smtClean="0"/>
              <a:t>Перечисли весенние месяцы по порядку.</a:t>
            </a:r>
          </a:p>
        </p:txBody>
      </p:sp>
      <p:sp>
        <p:nvSpPr>
          <p:cNvPr id="5" name="Прямоугольник 4"/>
          <p:cNvSpPr/>
          <p:nvPr/>
        </p:nvSpPr>
        <p:spPr>
          <a:xfrm>
            <a:off x="96254" y="96253"/>
            <a:ext cx="12002702" cy="6679932"/>
          </a:xfrm>
          <a:prstGeom prst="rect">
            <a:avLst/>
          </a:prstGeom>
          <a:noFill/>
          <a:ln w="196850" cmpd="tri">
            <a:solidFill>
              <a:schemeClr val="accent6">
                <a:lumMod val="5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086776" y="1837791"/>
            <a:ext cx="5639602" cy="2061102"/>
          </a:xfrm>
          <a:prstGeom prst="rect">
            <a:avLst/>
          </a:prstGeom>
          <a:noFill/>
          <a:ln>
            <a:noFill/>
          </a:ln>
          <a:scene3d>
            <a:camera prst="orthographicFront">
              <a:rot lat="0" lon="0" rev="0"/>
            </a:camera>
            <a:lightRig rig="threePt" dir="t"/>
          </a:scene3d>
        </p:spPr>
        <p:txBody>
          <a:bodyPr wrap="none" lIns="91440" tIns="45720" rIns="91440" bIns="45720">
            <a:prstTxWarp prst="textArchUp">
              <a:avLst>
                <a:gd name="adj" fmla="val 11488531"/>
              </a:avLst>
            </a:prstTxWarp>
            <a:spAutoFit/>
          </a:bodyPr>
          <a:lstStyle/>
          <a:p>
            <a:r>
              <a:rPr lang="ru-RU" sz="5400" b="1" dirty="0" smtClean="0">
                <a:ln w="22225">
                  <a:solidFill>
                    <a:schemeClr val="accent2"/>
                  </a:solidFill>
                  <a:prstDash val="solid"/>
                </a:ln>
                <a:solidFill>
                  <a:schemeClr val="accent2">
                    <a:lumMod val="40000"/>
                    <a:lumOff val="60000"/>
                  </a:schemeClr>
                </a:solidFill>
              </a:rPr>
              <a:t>МАРТ АПРЕЛЬ МАЙ</a:t>
            </a:r>
            <a:endParaRPr lang="ru-RU" sz="5400" b="1" dirty="0" smtClean="0">
              <a:ln w="22225">
                <a:solidFill>
                  <a:schemeClr val="accent2"/>
                </a:solidFill>
                <a:prstDash val="solid"/>
              </a:ln>
              <a:solidFill>
                <a:schemeClr val="accent2">
                  <a:lumMod val="40000"/>
                  <a:lumOff val="60000"/>
                </a:schemeClr>
              </a:solidFill>
            </a:endParaRPr>
          </a:p>
        </p:txBody>
      </p:sp>
      <p:sp>
        <p:nvSpPr>
          <p:cNvPr id="9" name="TextBox 8"/>
          <p:cNvSpPr txBox="1"/>
          <p:nvPr/>
        </p:nvSpPr>
        <p:spPr>
          <a:xfrm>
            <a:off x="6096000" y="2800952"/>
            <a:ext cx="381802" cy="369332"/>
          </a:xfrm>
          <a:prstGeom prst="rect">
            <a:avLst/>
          </a:prstGeom>
          <a:noFill/>
        </p:spPr>
        <p:txBody>
          <a:bodyPr wrap="square" rtlCol="0">
            <a:spAutoFit/>
          </a:bodyPr>
          <a:lstStyle/>
          <a:p>
            <a:endParaRPr lang="ru-RU" dirty="0"/>
          </a:p>
        </p:txBody>
      </p:sp>
      <p:pic>
        <p:nvPicPr>
          <p:cNvPr id="12" name="Рисунок 11"/>
          <p:cNvPicPr>
            <a:picLocks noChangeAspect="1"/>
          </p:cNvPicPr>
          <p:nvPr/>
        </p:nvPicPr>
        <p:blipFill>
          <a:blip r:embed="rId2"/>
          <a:stretch>
            <a:fillRect/>
          </a:stretch>
        </p:blipFill>
        <p:spPr>
          <a:xfrm>
            <a:off x="7680310" y="2456573"/>
            <a:ext cx="2246794" cy="2286000"/>
          </a:xfrm>
          <a:prstGeom prst="ellipse">
            <a:avLst/>
          </a:prstGeom>
          <a:ln>
            <a:solidFill>
              <a:schemeClr val="accent1"/>
            </a:solidFill>
          </a:ln>
          <a:effectLst>
            <a:softEdge rad="112500"/>
          </a:effectLst>
        </p:spPr>
      </p:pic>
    </p:spTree>
    <p:extLst>
      <p:ext uri="{BB962C8B-B14F-4D97-AF65-F5344CB8AC3E}">
        <p14:creationId xmlns:p14="http://schemas.microsoft.com/office/powerpoint/2010/main" val="152381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TM03457510[[fn=Савон]]</Template>
  <TotalTime>115</TotalTime>
  <Words>347</Words>
  <Application>Microsoft Office PowerPoint</Application>
  <PresentationFormat>Широкоэкранный</PresentationFormat>
  <Paragraphs>41</Paragraphs>
  <Slides>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Лексические темы Ранняя весна. Приметы</vt:lpstr>
      <vt:lpstr>Новая лексика</vt:lpstr>
      <vt:lpstr>Заклички Цели: развивать общие речевые навыки, интонационную выразительность речи, силу голоса. </vt:lpstr>
      <vt:lpstr>Презентация PowerPoint</vt:lpstr>
      <vt:lpstr>      Повторение названий весенних месяцев Цели: закрепить в речи названия весенний месяцев, учить связному монологическому высказыванию. Ход игры: Воспитатель предлагает детям прослушать отрывок из стихотворения «Двенадцать месяцев». Проводит беседу по стихотворению, разучивает его с детьми.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Kievskii</dc:creator>
  <cp:lastModifiedBy>Kievskii</cp:lastModifiedBy>
  <cp:revision>14</cp:revision>
  <dcterms:created xsi:type="dcterms:W3CDTF">2016-01-17T11:20:39Z</dcterms:created>
  <dcterms:modified xsi:type="dcterms:W3CDTF">2016-01-17T13:15:58Z</dcterms:modified>
</cp:coreProperties>
</file>