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0" r:id="rId4"/>
  </p:sldMasterIdLst>
  <p:sldIdLst>
    <p:sldId id="265" r:id="rId5"/>
    <p:sldId id="256" r:id="rId6"/>
    <p:sldId id="257" r:id="rId7"/>
    <p:sldId id="25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6" r:id="rId18"/>
    <p:sldId id="284" r:id="rId19"/>
    <p:sldId id="285" r:id="rId20"/>
    <p:sldId id="287" r:id="rId21"/>
    <p:sldId id="274" r:id="rId22"/>
    <p:sldId id="264" r:id="rId23"/>
    <p:sldId id="260" r:id="rId24"/>
    <p:sldId id="266" r:id="rId25"/>
    <p:sldId id="267" r:id="rId26"/>
    <p:sldId id="271" r:id="rId27"/>
    <p:sldId id="268" r:id="rId28"/>
    <p:sldId id="269" r:id="rId29"/>
    <p:sldId id="263" r:id="rId30"/>
    <p:sldId id="259" r:id="rId31"/>
    <p:sldId id="261" r:id="rId32"/>
    <p:sldId id="272" r:id="rId33"/>
    <p:sldId id="288" r:id="rId34"/>
    <p:sldId id="26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4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2FAF-5FCC-4E80-B7E1-A19C620C0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58362-34DA-469F-9308-F4C7C5286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23" descr="article640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22" descr="noviy-god-10(4)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941888"/>
            <a:ext cx="196691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hkolazhizni.ru/img/content/i66/66111_or.jp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tatic.megashara.com/screenshots/1177131__00_03_13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038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280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 bwMode="auto">
          <a:xfrm>
            <a:off x="395288" y="333375"/>
            <a:ext cx="4252912" cy="61912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 США, Канаде, Великобритании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 странах  Западной  Европы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Деда Мороза зовут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Санта-Клаус.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  одет  в  красную  курточку, отороченную  белым  мехом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 в  красные  шаровары. На  голове – красный  колпак.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Санта  Клаус  курит  трубку, путешествует  по  воздуху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 оленях  и  входит  в  дом  через  трубу.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Дети  оставляют  ему  под  ёлкой   молоко  и  печенье.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sz="2000" dirty="0" smtClean="0">
              <a:latin typeface="Georgia" panose="02040502050405020303" pitchFamily="18" charset="0"/>
            </a:endParaRPr>
          </a:p>
        </p:txBody>
      </p:sp>
      <p:pic>
        <p:nvPicPr>
          <p:cNvPr id="1127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16063"/>
            <a:ext cx="4038600" cy="4541837"/>
          </a:xfrm>
          <a:noFill/>
          <a:ln>
            <a:miter lim="800000"/>
            <a:headEnd/>
            <a:tailEnd/>
          </a:ln>
        </p:spPr>
      </p:pic>
      <p:pic>
        <p:nvPicPr>
          <p:cNvPr id="11268" name="Picture 8" descr="newy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908050"/>
            <a:ext cx="1228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89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 descr="star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5949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Новогоднее шоу в Америке</a:t>
            </a: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7067550" cy="4705350"/>
          </a:xfrm>
          <a:noFill/>
          <a:ln>
            <a:miter lim="800000"/>
            <a:headEnd/>
            <a:tailEnd/>
          </a:ln>
        </p:spPr>
      </p:pic>
      <p:sp>
        <p:nvSpPr>
          <p:cNvPr id="12292" name="Объект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ransition advTm="15000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229600" cy="865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  <a:latin typeface="Georgia" pitchFamily="18" charset="0"/>
              </a:rPr>
              <a:t>Япония. </a:t>
            </a:r>
            <a:br>
              <a:rPr lang="ru-RU" sz="320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200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 bwMode="auto">
          <a:xfrm>
            <a:off x="468313" y="1628775"/>
            <a:ext cx="5256212" cy="475297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eorgia" panose="02040502050405020303" pitchFamily="18" charset="0"/>
              </a:rPr>
              <a:t>Самый популярный новогодний аксессуар - грабли. Каждый японец считает, что иметь их необходимо, чтобы на Новый год было чем загребать счастье.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eorgia" panose="02040502050405020303" pitchFamily="18" charset="0"/>
              </a:rPr>
              <a:t> В первые секунды Нового года следует засмеяться - это должно принести удачу.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000" dirty="0" smtClean="0">
              <a:latin typeface="Georgia" panose="02040502050405020303" pitchFamily="18" charset="0"/>
            </a:endParaRPr>
          </a:p>
        </p:txBody>
      </p:sp>
      <p:pic>
        <p:nvPicPr>
          <p:cNvPr id="13316" name="Picture 7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408113"/>
            <a:ext cx="3305175" cy="4289425"/>
          </a:xfrm>
          <a:noFill/>
          <a:ln>
            <a:miter lim="800000"/>
            <a:headEnd/>
            <a:tailEnd/>
          </a:ln>
        </p:spPr>
      </p:pic>
      <p:pic>
        <p:nvPicPr>
          <p:cNvPr id="13317" name="Picture 8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08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54451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847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pic>
        <p:nvPicPr>
          <p:cNvPr id="14340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036638"/>
            <a:ext cx="5988050" cy="4789487"/>
          </a:xfrm>
          <a:noFill/>
          <a:ln>
            <a:miter lim="800000"/>
            <a:headEnd/>
            <a:tailEnd/>
          </a:ln>
        </p:spPr>
      </p:pic>
      <p:sp>
        <p:nvSpPr>
          <p:cNvPr id="14339" name="Объект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ransition advTm="1500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3375"/>
            <a:ext cx="8229600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Georgia" pitchFamily="18" charset="0"/>
              </a:rPr>
              <a:t>Англия </a:t>
            </a:r>
            <a:r>
              <a:rPr lang="ru-RU" sz="2800" b="1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ru-RU" sz="2800" b="1" smtClean="0">
                <a:solidFill>
                  <a:srgbClr val="00B0F0"/>
                </a:solidFill>
                <a:latin typeface="Georgia" pitchFamily="18" charset="0"/>
              </a:rPr>
            </a:br>
            <a:endParaRPr lang="ru-RU" sz="28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 bwMode="auto">
          <a:xfrm>
            <a:off x="395288" y="1412875"/>
            <a:ext cx="4897437" cy="460851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Georgia" panose="02040502050405020303" pitchFamily="18" charset="0"/>
              </a:rPr>
              <a:t>Когда часы бьют 12, открывают заднюю дверь дома, чтобы выпустить Старый год, а с последним ударом часов открывают переднюю дверь, впуская Новый год.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5364" name="Picture 7" descr="1198701232_katrozhd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3875" y="2047875"/>
            <a:ext cx="3394075" cy="4149725"/>
          </a:xfrm>
          <a:noFill/>
          <a:ln>
            <a:miter lim="800000"/>
            <a:headEnd/>
            <a:tailEnd/>
          </a:ln>
        </p:spPr>
      </p:pic>
      <p:pic>
        <p:nvPicPr>
          <p:cNvPr id="15365" name="Picture 8" descr="star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414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star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9499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star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9161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star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star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0525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692150"/>
            <a:ext cx="7772400" cy="3384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>В </a:t>
            </a:r>
            <a:r>
              <a:rPr lang="ru-RU" sz="2800" b="1" smtClean="0">
                <a:solidFill>
                  <a:srgbClr val="C00000"/>
                </a:solidFill>
                <a:latin typeface="Georgia" pitchFamily="18" charset="0"/>
              </a:rPr>
              <a:t>Бразилии</a:t>
            </a:r>
            <a:r>
              <a:rPr lang="ru-RU" sz="2800" smtClean="0">
                <a:latin typeface="Georgia" pitchFamily="18" charset="0"/>
              </a:rPr>
              <a:t> наступающий год отмечают пушечными выстрелами. Услышав их,                     люди начинают обниматься.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Улицы бразильских городов на Новый год празднично украшены, на фонарных столбах развешены маленькие колокольчики.</a:t>
            </a:r>
            <a:endParaRPr lang="ru-RU" sz="2800" b="1" smtClean="0">
              <a:latin typeface="Georgia" pitchFamily="18" charset="0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429000"/>
            <a:ext cx="47736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4213" y="692150"/>
            <a:ext cx="7772400" cy="616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7316788"/>
            <a:ext cx="4032250" cy="73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0235" y="2967335"/>
            <a:ext cx="80035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929618" cy="5572164"/>
          </a:xfrm>
        </p:spPr>
        <p:txBody>
          <a:bodyPr>
            <a:normAutofit/>
          </a:bodyPr>
          <a:lstStyle/>
          <a:p>
            <a:pPr algn="l"/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«Ёлка»</a:t>
            </a:r>
            <a:b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М. Зощенко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Сегодня на уроке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Вспомнить биографию и творчество М. Зощенко.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Провести словарную работу, выяснить значение непонятных слов.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Познакомиться с произведением.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Проанализировать произведение и понять его основную мысль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929618" cy="5143536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кёлкайтснегывц</a:t>
            </a: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щэморозйфяпургаж</a:t>
            </a:r>
            <a:endParaRPr lang="ru-RU" sz="66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57313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«Нет, мне, быть может, не удалось стать очень хорошим. Это очень трудно. Но к этому, дети, я всегда стремился» </a:t>
            </a:r>
            <a:b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М. М. Зощенко </a:t>
            </a:r>
          </a:p>
        </p:txBody>
      </p:sp>
      <p:pic>
        <p:nvPicPr>
          <p:cNvPr id="3" name="Picture 2" descr="http://kurort.spb.ru/img/68/aca485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978942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282" y="214290"/>
            <a:ext cx="8715436" cy="5875706"/>
            <a:chOff x="214282" y="642918"/>
            <a:chExt cx="8929718" cy="58757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4282" y="5072074"/>
              <a:ext cx="892971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родился</a:t>
              </a:r>
              <a:r>
                <a:rPr lang="ru-RU" sz="4400" b="1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4724D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ru-RU" sz="44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10 августа 1894 года в семье художника и актрисы</a:t>
              </a:r>
            </a:p>
          </p:txBody>
        </p:sp>
        <p:pic>
          <p:nvPicPr>
            <p:cNvPr id="4" name="Picture 5" descr="Михаилу Зощенко 2 года. Фотография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642918"/>
              <a:ext cx="3071834" cy="43594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282" y="142852"/>
            <a:ext cx="8929718" cy="6552814"/>
            <a:chOff x="214282" y="142852"/>
            <a:chExt cx="8929718" cy="6552814"/>
          </a:xfrm>
        </p:grpSpPr>
        <p:pic>
          <p:nvPicPr>
            <p:cNvPr id="3" name="Picture 5" descr="Картинка 6 из 434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142852"/>
              <a:ext cx="2786082" cy="43195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214282" y="4572008"/>
              <a:ext cx="8929718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44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После окончания гимназии поступает в университет, но через год добровольцем уходит на фронт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Участвовал в боях, отличаясь храбростью и отвагой. Награжден 5 орденами, командовал батальоном. Был трижды ранен.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457529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2" descr="https://im0-tub-ru.yandex.net/i?id=9f73b8cbe989ee09fff5b95c3b8c5579&amp;n=33&amp;h=215&amp;w=2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285728"/>
            <a:ext cx="3643306" cy="54227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57654" y="1214422"/>
            <a:ext cx="4786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 1920 г. Занялся литературной деятельностью.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16" y="642919"/>
            <a:ext cx="3797559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0" y="1071563"/>
            <a:ext cx="3786188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 М.М.Зощенко на Сестрорецком кладбище под Санкт-Петербургом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5 из 1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3792"/>
            <a:ext cx="6906569" cy="522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4"/>
          <p:cNvSpPr>
            <a:spLocks noGrp="1"/>
          </p:cNvSpPr>
          <p:nvPr>
            <p:ph type="ctrTitle"/>
          </p:nvPr>
        </p:nvSpPr>
        <p:spPr>
          <a:xfrm>
            <a:off x="755650" y="5157788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Игорь Ильинский</a:t>
            </a:r>
            <a:b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актер театра и кино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69630"/>
            <a:ext cx="8501122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Золотушный ребенок – </a:t>
            </a:r>
          </a:p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Длинновязая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Пастилка – </a:t>
            </a: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Церемониться – </a:t>
            </a: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Крымские яблоки – </a:t>
            </a: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 ручаюсь –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85728"/>
            <a:ext cx="40719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больной ребенок.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785794"/>
            <a:ext cx="40005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высокая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428736"/>
            <a:ext cx="642942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кондитерское изделие из фруктовой массы и сахара.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357430"/>
            <a:ext cx="578644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проявлять излишнюю мягкость, стеснение.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429000"/>
            <a:ext cx="500062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яблоки, привезенные </a:t>
            </a:r>
          </a:p>
          <a:p>
            <a:r>
              <a:rPr lang="ru-RU" sz="3200" b="1" i="1" dirty="0" smtClean="0">
                <a:solidFill>
                  <a:schemeClr val="tx1"/>
                </a:solidFill>
              </a:rPr>
              <a:t>с Крыма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643446"/>
            <a:ext cx="40719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не уверена.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формоза\Pictures\елка5.jpg"/>
          <p:cNvPicPr>
            <a:picLocks noChangeAspect="1" noChangeArrowheads="1"/>
          </p:cNvPicPr>
          <p:nvPr/>
        </p:nvPicPr>
        <p:blipFill>
          <a:blip r:embed="rId2" cstate="print"/>
          <a:srcRect t="5512"/>
          <a:stretch>
            <a:fillRect/>
          </a:stretch>
        </p:blipFill>
        <p:spPr bwMode="auto">
          <a:xfrm>
            <a:off x="7000892" y="0"/>
            <a:ext cx="1939925" cy="24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формоза\Pictures\елка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19446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2844" y="1928802"/>
          <a:ext cx="8858314" cy="4815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017"/>
                <a:gridCol w="3075594"/>
                <a:gridCol w="3496703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Лёля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 err="1" smtClean="0"/>
                        <a:t>Минька</a:t>
                      </a:r>
                      <a:endParaRPr lang="ru-RU" sz="4000" kern="12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Возраст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Рост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Характер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Что  могут достать?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Как ест?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Поведение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71736" y="3000372"/>
            <a:ext cx="1589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было 7 лет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500826" y="3000372"/>
            <a:ext cx="196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ударило 5 лет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49532" y="3643314"/>
            <a:ext cx="309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высокая, </a:t>
            </a:r>
            <a:r>
              <a:rPr lang="ru-RU" sz="2000" b="1" dirty="0" err="1"/>
              <a:t>длинновязая</a:t>
            </a:r>
            <a:endParaRPr lang="ru-RU" sz="2000" b="1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00694" y="3500438"/>
            <a:ext cx="348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удивительно маленького </a:t>
            </a:r>
          </a:p>
          <a:p>
            <a:pPr algn="ctr"/>
            <a:r>
              <a:rPr lang="ru-RU" sz="2000" b="1" dirty="0"/>
              <a:t>роста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643174" y="4286256"/>
            <a:ext cx="3159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исключительно бойкая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715140" y="4286256"/>
            <a:ext cx="9239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тихий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47813" y="515778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47813" y="558958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95963" y="558958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835150" y="6092825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508625" y="6021388"/>
            <a:ext cx="242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500298" y="4929198"/>
            <a:ext cx="3000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Могла высоко достать</a:t>
            </a:r>
            <a:endParaRPr lang="ru-RU" sz="2000" b="1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500694" y="4857760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Ни до чего не мог дотянуться</a:t>
            </a:r>
            <a:endParaRPr lang="ru-RU" sz="2000" b="1" dirty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428860" y="5429264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Моментально съедает </a:t>
            </a:r>
          </a:p>
          <a:p>
            <a:r>
              <a:rPr lang="ru-RU" sz="2000" b="1" dirty="0" smtClean="0"/>
              <a:t>одну пастилку</a:t>
            </a:r>
            <a:endParaRPr lang="ru-RU" sz="2000" b="1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480114" y="5429264"/>
            <a:ext cx="3680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Откусываю маленький кусочек</a:t>
            </a:r>
          </a:p>
          <a:p>
            <a:endParaRPr lang="ru-RU" sz="2000" b="1" dirty="0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571736" y="6215082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Бойкая девчонка</a:t>
            </a:r>
            <a:endParaRPr lang="ru-RU" sz="2000" b="1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261855" y="6143644"/>
            <a:ext cx="1953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Чуть не заревел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57313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«Нет, мне, быть может, не удалось стать очень хорошим. Это очень трудно. Но к этому, дети, я всегда стремился» </a:t>
            </a:r>
            <a:b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М. М. Зощенко </a:t>
            </a:r>
          </a:p>
        </p:txBody>
      </p:sp>
      <p:pic>
        <p:nvPicPr>
          <p:cNvPr id="25602" name="Picture 2" descr="http://kurort.spb.ru/img/68/aca485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2978942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929618" cy="557216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ёлка снег</a:t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мороз пурга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71612"/>
            <a:ext cx="88582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4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группах разыграть понравившийся отрывок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4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Приготовить пересказ  мальчикам от лица </a:t>
            </a:r>
            <a:r>
              <a:rPr lang="ru-RU" sz="44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Миньки</a:t>
            </a:r>
            <a:r>
              <a:rPr lang="ru-RU" sz="4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девочкам от лица Лёльки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44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Нарисовать   обложку  к рассказу.</a:t>
            </a:r>
            <a:endParaRPr lang="ru-RU" sz="4400" b="1" i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8061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Домашнее задание (по выбору)</a:t>
            </a:r>
            <a:endParaRPr lang="ru-RU" sz="4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724D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Сегодня на уроке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724D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Вспомнить биографию и творчество М. Зощенко.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Провести словарную работу, выяснить значение непонятных слов.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Познакомиться с произведением.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+mj-lt"/>
                <a:ea typeface="+mj-ea"/>
                <a:cs typeface="+mj-cs"/>
              </a:rPr>
              <a:t>•  Проанализировать произведение и понять его основную мысль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929618" cy="557216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ёлка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1188" y="2276475"/>
            <a:ext cx="7988300" cy="1944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smtClean="0"/>
              <a:t> </a:t>
            </a:r>
            <a:r>
              <a:rPr lang="ru-RU" sz="4000" b="1" smtClean="0">
                <a:solidFill>
                  <a:srgbClr val="C00000"/>
                </a:solidFill>
                <a:latin typeface="Segoe Script" pitchFamily="34" charset="0"/>
              </a:rPr>
              <a:t>«Как празднуют </a:t>
            </a:r>
            <a:br>
              <a:rPr lang="ru-RU" sz="4000" b="1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Segoe Script" pitchFamily="34" charset="0"/>
              </a:rPr>
              <a:t>Новый год                      </a:t>
            </a:r>
            <a:br>
              <a:rPr lang="ru-RU" sz="4000" b="1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Segoe Script" pitchFamily="34" charset="0"/>
              </a:rPr>
              <a:t>в разных странах мира»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27088" y="6021388"/>
            <a:ext cx="4537075" cy="503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ru-RU" sz="140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12" descr="newy6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04813"/>
            <a:ext cx="15843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5" descr="46efadba765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73238"/>
            <a:ext cx="31242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150" y="692150"/>
            <a:ext cx="51482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</a:rPr>
              <a:t>Россия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</a:rPr>
              <a:t>Дед Мороз и Снегурочка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11188" y="1916113"/>
            <a:ext cx="51133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В России принято встречать Новы Год под бой </a:t>
            </a:r>
          </a:p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Курантов, а все дети с нетерпением ждут подарки,</a:t>
            </a:r>
          </a:p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 которые приносит под ёлку </a:t>
            </a:r>
          </a:p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Дед Мороз со своей внучкой Снегурочкой!</a:t>
            </a: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76250"/>
            <a:ext cx="82296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800" b="1" smtClean="0"/>
          </a:p>
        </p:txBody>
      </p:sp>
      <p:sp>
        <p:nvSpPr>
          <p:cNvPr id="8197" name="Rectangle 13"/>
          <p:cNvSpPr>
            <a:spLocks noGrp="1" noChangeArrowheads="1"/>
          </p:cNvSpPr>
          <p:nvPr>
            <p:ph sz="half" idx="1"/>
          </p:nvPr>
        </p:nvSpPr>
        <p:spPr bwMode="auto">
          <a:xfrm>
            <a:off x="611188" y="4365625"/>
            <a:ext cx="6192837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1600" b="1" smtClean="0"/>
              <a:t>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Символ Нового Года в России-ёлка</a:t>
            </a:r>
            <a:endParaRPr lang="ru-RU" sz="2000" smtClean="0">
              <a:latin typeface="Georgia" pitchFamily="18" charset="0"/>
            </a:endParaRPr>
          </a:p>
        </p:txBody>
      </p:sp>
      <p:pic>
        <p:nvPicPr>
          <p:cNvPr id="8196" name="Picture 12" descr="1859507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5845175" cy="3313113"/>
          </a:xfrm>
          <a:noFill/>
          <a:ln>
            <a:miter lim="800000"/>
            <a:headEnd/>
            <a:tailEnd/>
          </a:ln>
        </p:spPr>
      </p:pic>
      <p:pic>
        <p:nvPicPr>
          <p:cNvPr id="8195" name="Picture 9" descr="newy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2133600"/>
            <a:ext cx="223678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4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350" y="263683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5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60928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810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7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170021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star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974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9" descr="newy5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543550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895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  <a:latin typeface="Georgia" pitchFamily="18" charset="0"/>
              </a:rPr>
              <a:t>Китай. </a:t>
            </a:r>
            <a:br>
              <a:rPr lang="ru-RU" sz="320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32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sz="half" idx="1"/>
          </p:nvPr>
        </p:nvSpPr>
        <p:spPr bwMode="auto">
          <a:xfrm>
            <a:off x="323850" y="1341438"/>
            <a:ext cx="4968875" cy="5184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	</a:t>
            </a:r>
            <a:r>
              <a:rPr lang="ru-RU" sz="2800" smtClean="0">
                <a:latin typeface="Georgia" pitchFamily="18" charset="0"/>
              </a:rPr>
              <a:t>В Китае люди обливаются водой в тот момент, когда другие произносят новогодние пожелания счастья.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>
                <a:latin typeface="Georgia" pitchFamily="18" charset="0"/>
              </a:rPr>
              <a:t>	В праздник Нового года всюду преобладает красный цвет - цвет солнца, цвет радости.</a:t>
            </a:r>
          </a:p>
          <a:p>
            <a:pPr eaLnBrk="1" hangingPunct="1">
              <a:buFont typeface="Arial" charset="0"/>
              <a:buNone/>
            </a:pPr>
            <a:endParaRPr lang="ru-RU" sz="1800" smtClean="0"/>
          </a:p>
        </p:txBody>
      </p:sp>
      <p:pic>
        <p:nvPicPr>
          <p:cNvPr id="9220" name="Picture 11" descr="2fbddb188d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7188" y="1196975"/>
            <a:ext cx="3544887" cy="2305050"/>
          </a:xfrm>
          <a:noFill/>
          <a:ln>
            <a:miter lim="800000"/>
            <a:headEnd/>
            <a:tailEnd/>
          </a:ln>
        </p:spPr>
      </p:pic>
      <p:pic>
        <p:nvPicPr>
          <p:cNvPr id="9221" name="Picture 12" descr="1254219120_m1202706194_27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 bwMode="auto">
          <a:xfrm>
            <a:off x="5182558" y="4114800"/>
            <a:ext cx="2969884" cy="19812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448</Words>
  <PresentationFormat>Экран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Тема1</vt:lpstr>
      <vt:lpstr>Тема Office</vt:lpstr>
      <vt:lpstr>1_Тема Office</vt:lpstr>
      <vt:lpstr>2_Тема Office</vt:lpstr>
      <vt:lpstr>Слайд 1</vt:lpstr>
      <vt:lpstr>кёлкайтснегывц   щэморозйфяпургаж</vt:lpstr>
      <vt:lpstr>ёлка снег   мороз пурга</vt:lpstr>
      <vt:lpstr>ёлка</vt:lpstr>
      <vt:lpstr> «Как празднуют  Новый год                       в разных странах мира»</vt:lpstr>
      <vt:lpstr>Слайд 6</vt:lpstr>
      <vt:lpstr>Слайд 7</vt:lpstr>
      <vt:lpstr>Китай.  </vt:lpstr>
      <vt:lpstr>Слайд 9</vt:lpstr>
      <vt:lpstr>Слайд 10</vt:lpstr>
      <vt:lpstr>Новогоднее шоу в Америке</vt:lpstr>
      <vt:lpstr>Япония.  </vt:lpstr>
      <vt:lpstr>Слайд 13</vt:lpstr>
      <vt:lpstr>Англия  </vt:lpstr>
      <vt:lpstr>В Бразилии наступающий год отмечают пушечными выстрелами. Услышав их,                     люди начинают обниматься. Улицы бразильских городов на Новый год празднично украшены, на фонарных столбах развешены маленькие колокольчики.</vt:lpstr>
      <vt:lpstr>Слайд 16</vt:lpstr>
      <vt:lpstr>Слайд 17</vt:lpstr>
      <vt:lpstr>«Ёлка»     М. Зощенко</vt:lpstr>
      <vt:lpstr>Слайд 19</vt:lpstr>
      <vt:lpstr>«Нет, мне, быть может, не удалось стать очень хорошим. Это очень трудно. Но к этому, дети, я всегда стремился»                                          М. М. Зощенко </vt:lpstr>
      <vt:lpstr>Слайд 21</vt:lpstr>
      <vt:lpstr>Слайд 22</vt:lpstr>
      <vt:lpstr>Слайд 23</vt:lpstr>
      <vt:lpstr>Слайд 24</vt:lpstr>
      <vt:lpstr>Слайд 25</vt:lpstr>
      <vt:lpstr>Игорь Ильинский  актер театра и кино</vt:lpstr>
      <vt:lpstr>Слайд 27</vt:lpstr>
      <vt:lpstr>Слайд 28</vt:lpstr>
      <vt:lpstr>«Нет, мне, быть может, не удалось стать очень хорошим. Это очень трудно. Но к этому, дети, я всегда стремился»                                          М. М. Зощенко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кёлкайтснегывц щэморозйфяпургаж</dc:title>
  <dc:creator>klassik</dc:creator>
  <cp:lastModifiedBy>klassik</cp:lastModifiedBy>
  <cp:revision>35</cp:revision>
  <dcterms:created xsi:type="dcterms:W3CDTF">2016-02-05T09:02:56Z</dcterms:created>
  <dcterms:modified xsi:type="dcterms:W3CDTF">2016-02-10T13:51:41Z</dcterms:modified>
</cp:coreProperties>
</file>