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8" r:id="rId14"/>
    <p:sldId id="271" r:id="rId15"/>
    <p:sldId id="272" r:id="rId16"/>
    <p:sldId id="273" r:id="rId17"/>
    <p:sldId id="277" r:id="rId18"/>
    <p:sldId id="276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97" autoAdjust="0"/>
  </p:normalViewPr>
  <p:slideViewPr>
    <p:cSldViewPr>
      <p:cViewPr varScale="1">
        <p:scale>
          <a:sx n="94" d="100"/>
          <a:sy n="94" d="100"/>
        </p:scale>
        <p:origin x="-3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FDDA1A-46D6-41E2-954B-29AEE30B91DF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741306E-AC00-48B3-A30F-B3E3D396E3E3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А. </a:t>
          </a:r>
          <a:r>
            <a:rPr lang="ru-RU" sz="3200" b="1" cap="none" spc="0" dirty="0" err="1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Барто</a:t>
          </a:r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 писала стихи</a:t>
          </a:r>
          <a:endParaRPr lang="ru-RU" sz="32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D223F7C3-57DA-4622-A089-EF2C3F74C028}" type="parTrans" cxnId="{70F4D013-9309-4E9E-AA00-BB8E86F4E0B5}">
      <dgm:prSet/>
      <dgm:spPr/>
      <dgm:t>
        <a:bodyPr/>
        <a:lstStyle/>
        <a:p>
          <a:endParaRPr lang="ru-RU"/>
        </a:p>
      </dgm:t>
    </dgm:pt>
    <dgm:pt modelId="{C415A1D4-9B97-4D02-B264-A31CE3D42DCA}" type="sibTrans" cxnId="{70F4D013-9309-4E9E-AA00-BB8E86F4E0B5}">
      <dgm:prSet/>
      <dgm:spPr/>
      <dgm:t>
        <a:bodyPr/>
        <a:lstStyle/>
        <a:p>
          <a:endParaRPr lang="ru-RU"/>
        </a:p>
      </dgm:t>
    </dgm:pt>
    <dgm:pt modelId="{0A8E1F3B-A09C-4259-B2A9-0DCB09A76F28}">
      <dgm:prSet phldrT="[Текст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О детях</a:t>
          </a:r>
          <a:endParaRPr lang="ru-RU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2CD26E37-0DBB-4AEE-9BB1-7A29314B334F}" type="parTrans" cxnId="{235FC1FF-7494-4B1F-A813-A5380B750E0B}">
      <dgm:prSet/>
      <dgm:spPr/>
      <dgm:t>
        <a:bodyPr/>
        <a:lstStyle/>
        <a:p>
          <a:endParaRPr lang="ru-RU"/>
        </a:p>
      </dgm:t>
    </dgm:pt>
    <dgm:pt modelId="{7EF5D043-7C58-40A7-8117-4401E69AB143}" type="sibTrans" cxnId="{235FC1FF-7494-4B1F-A813-A5380B750E0B}">
      <dgm:prSet/>
      <dgm:spPr/>
      <dgm:t>
        <a:bodyPr/>
        <a:lstStyle/>
        <a:p>
          <a:endParaRPr lang="ru-RU"/>
        </a:p>
      </dgm:t>
    </dgm:pt>
    <dgm:pt modelId="{8D00B803-1B5C-4428-AA64-29EE2D15452B}">
      <dgm:prSet phldrT="[Текст]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О природе</a:t>
          </a:r>
          <a:endParaRPr lang="ru-RU" b="1" cap="none" spc="0" dirty="0">
            <a:ln w="31550" cmpd="sng">
              <a:gradFill>
                <a:gsLst>
                  <a:gs pos="70000">
                    <a:schemeClr val="accent6">
                      <a:shade val="50000"/>
                      <a:satMod val="190000"/>
                    </a:schemeClr>
                  </a:gs>
                  <a:gs pos="0">
                    <a:schemeClr val="accent6">
                      <a:tint val="77000"/>
                      <a:satMod val="180000"/>
                    </a:schemeClr>
                  </a:gs>
                </a:gsLst>
                <a:lin ang="5400000"/>
              </a:gradFill>
              <a:prstDash val="solid"/>
            </a:ln>
            <a:solidFill>
              <a:schemeClr val="accent6">
                <a:tint val="15000"/>
                <a:satMod val="200000"/>
              </a:schemeClr>
            </a:solidFill>
            <a:effectLst>
              <a:outerShdw blurRad="50800" dist="40000" dir="5400000" algn="tl" rotWithShape="0">
                <a:srgbClr val="000000">
                  <a:shade val="5000"/>
                  <a:satMod val="120000"/>
                  <a:alpha val="33000"/>
                </a:srgbClr>
              </a:outerShdw>
            </a:effectLst>
          </a:endParaRPr>
        </a:p>
      </dgm:t>
    </dgm:pt>
    <dgm:pt modelId="{8BA81115-8D8B-4CE3-87F3-671FC0D50F29}" type="parTrans" cxnId="{2C2131A3-AA4E-453B-9856-6DBC0A16CF93}">
      <dgm:prSet/>
      <dgm:spPr/>
      <dgm:t>
        <a:bodyPr/>
        <a:lstStyle/>
        <a:p>
          <a:endParaRPr lang="ru-RU"/>
        </a:p>
      </dgm:t>
    </dgm:pt>
    <dgm:pt modelId="{078E2E57-8EA6-43F1-80C5-0F1BF24A58DF}" type="sibTrans" cxnId="{2C2131A3-AA4E-453B-9856-6DBC0A16CF93}">
      <dgm:prSet/>
      <dgm:spPr/>
      <dgm:t>
        <a:bodyPr/>
        <a:lstStyle/>
        <a:p>
          <a:endParaRPr lang="ru-RU"/>
        </a:p>
      </dgm:t>
    </dgm:pt>
    <dgm:pt modelId="{FD27B518-1666-4EC4-B3CE-D433A24B594F}">
      <dgm:prSet phldrT="[Текст]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ru-RU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</a:t>
          </a:r>
          <a:r>
            <a:rPr lang="ru-RU" dirty="0" smtClean="0"/>
            <a:t> </a:t>
          </a:r>
          <a:r>
            <a:rPr lang="ru-RU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животных</a:t>
          </a:r>
          <a:endParaRPr lang="ru-RU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169C8161-4738-47F8-B99B-DB41EEE50DA7}" type="parTrans" cxnId="{9FD35CBF-8147-415D-9401-F6654CF342C9}">
      <dgm:prSet/>
      <dgm:spPr/>
      <dgm:t>
        <a:bodyPr/>
        <a:lstStyle/>
        <a:p>
          <a:endParaRPr lang="ru-RU"/>
        </a:p>
      </dgm:t>
    </dgm:pt>
    <dgm:pt modelId="{47C1F54D-BA27-4C31-B663-E7528355CD38}" type="sibTrans" cxnId="{9FD35CBF-8147-415D-9401-F6654CF342C9}">
      <dgm:prSet/>
      <dgm:spPr/>
      <dgm:t>
        <a:bodyPr/>
        <a:lstStyle/>
        <a:p>
          <a:endParaRPr lang="ru-RU"/>
        </a:p>
      </dgm:t>
    </dgm:pt>
    <dgm:pt modelId="{F535B456-1FC1-4AF9-953A-63210512F8B8}" type="pres">
      <dgm:prSet presAssocID="{1FFDDA1A-46D6-41E2-954B-29AEE30B91D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439D6E-08A7-462B-8D23-5AEB275C36E9}" type="pres">
      <dgm:prSet presAssocID="{A741306E-AC00-48B3-A30F-B3E3D396E3E3}" presName="hierRoot1" presStyleCnt="0"/>
      <dgm:spPr/>
    </dgm:pt>
    <dgm:pt modelId="{9B98AFE6-2FE3-47EF-A69C-E2F559385005}" type="pres">
      <dgm:prSet presAssocID="{A741306E-AC00-48B3-A30F-B3E3D396E3E3}" presName="composite" presStyleCnt="0"/>
      <dgm:spPr/>
    </dgm:pt>
    <dgm:pt modelId="{FF8C5303-7764-4811-AA34-1607C513AB28}" type="pres">
      <dgm:prSet presAssocID="{A741306E-AC00-48B3-A30F-B3E3D396E3E3}" presName="background" presStyleLbl="node0" presStyleIdx="0" presStyleCnt="1"/>
      <dgm:spPr/>
    </dgm:pt>
    <dgm:pt modelId="{E8642937-64C8-40D9-8ADF-ACFC218D8D54}" type="pres">
      <dgm:prSet presAssocID="{A741306E-AC00-48B3-A30F-B3E3D396E3E3}" presName="text" presStyleLbl="fgAcc0" presStyleIdx="0" presStyleCnt="1" custScaleX="196297" custLinFactNeighborX="26862" custLinFactNeighborY="-610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1AEC1D-D570-41F6-AEBE-CF6CB340543C}" type="pres">
      <dgm:prSet presAssocID="{A741306E-AC00-48B3-A30F-B3E3D396E3E3}" presName="hierChild2" presStyleCnt="0"/>
      <dgm:spPr/>
    </dgm:pt>
    <dgm:pt modelId="{170892AF-D82B-495F-B821-E2CC90067F21}" type="pres">
      <dgm:prSet presAssocID="{2CD26E37-0DBB-4AEE-9BB1-7A29314B334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7F5B4BB-C92F-47A0-B295-CAB167D422A4}" type="pres">
      <dgm:prSet presAssocID="{0A8E1F3B-A09C-4259-B2A9-0DCB09A76F28}" presName="hierRoot2" presStyleCnt="0"/>
      <dgm:spPr/>
    </dgm:pt>
    <dgm:pt modelId="{5FF00327-C9FC-4FC3-9384-C6287B979C7F}" type="pres">
      <dgm:prSet presAssocID="{0A8E1F3B-A09C-4259-B2A9-0DCB09A76F28}" presName="composite2" presStyleCnt="0"/>
      <dgm:spPr/>
    </dgm:pt>
    <dgm:pt modelId="{0EAA5930-FDB2-4BC0-A3F1-ABDC9AABC2CF}" type="pres">
      <dgm:prSet presAssocID="{0A8E1F3B-A09C-4259-B2A9-0DCB09A76F28}" presName="background2" presStyleLbl="node2" presStyleIdx="0" presStyleCnt="3"/>
      <dgm:spPr/>
    </dgm:pt>
    <dgm:pt modelId="{D168D87A-C746-4152-AEE8-5EB61EBE6C8F}" type="pres">
      <dgm:prSet presAssocID="{0A8E1F3B-A09C-4259-B2A9-0DCB09A76F28}" presName="text2" presStyleLbl="fgAcc2" presStyleIdx="0" presStyleCnt="3" custLinFactNeighborX="-3088" custLinFactNeighborY="24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18F973-5D10-47D0-B6D8-7DEA43956882}" type="pres">
      <dgm:prSet presAssocID="{0A8E1F3B-A09C-4259-B2A9-0DCB09A76F28}" presName="hierChild3" presStyleCnt="0"/>
      <dgm:spPr/>
    </dgm:pt>
    <dgm:pt modelId="{D8BCA4F3-FB17-4A5D-AB4C-06A97158693C}" type="pres">
      <dgm:prSet presAssocID="{8BA81115-8D8B-4CE3-87F3-671FC0D50F29}" presName="Name10" presStyleLbl="parChTrans1D2" presStyleIdx="1" presStyleCnt="3"/>
      <dgm:spPr/>
      <dgm:t>
        <a:bodyPr/>
        <a:lstStyle/>
        <a:p>
          <a:endParaRPr lang="ru-RU"/>
        </a:p>
      </dgm:t>
    </dgm:pt>
    <dgm:pt modelId="{885953B2-C266-457F-8E19-2031F209C136}" type="pres">
      <dgm:prSet presAssocID="{8D00B803-1B5C-4428-AA64-29EE2D15452B}" presName="hierRoot2" presStyleCnt="0"/>
      <dgm:spPr/>
    </dgm:pt>
    <dgm:pt modelId="{BAB19F79-3B43-4EB1-B0A7-EC6D14BEC9D5}" type="pres">
      <dgm:prSet presAssocID="{8D00B803-1B5C-4428-AA64-29EE2D15452B}" presName="composite2" presStyleCnt="0"/>
      <dgm:spPr/>
    </dgm:pt>
    <dgm:pt modelId="{54ADFD0A-DA6C-4ED7-B2D0-FF9C3139093A}" type="pres">
      <dgm:prSet presAssocID="{8D00B803-1B5C-4428-AA64-29EE2D15452B}" presName="background2" presStyleLbl="node2" presStyleIdx="1" presStyleCnt="3"/>
      <dgm:spPr/>
    </dgm:pt>
    <dgm:pt modelId="{AACF7DAB-96E6-4AE4-B917-30657E15D179}" type="pres">
      <dgm:prSet presAssocID="{8D00B803-1B5C-4428-AA64-29EE2D15452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B1897B-E966-4183-BDDF-35DE76983793}" type="pres">
      <dgm:prSet presAssocID="{8D00B803-1B5C-4428-AA64-29EE2D15452B}" presName="hierChild3" presStyleCnt="0"/>
      <dgm:spPr/>
    </dgm:pt>
    <dgm:pt modelId="{BA06BB20-4220-48C5-845A-C119D66DD7C7}" type="pres">
      <dgm:prSet presAssocID="{169C8161-4738-47F8-B99B-DB41EEE50DA7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277E10F-2FB5-4F38-A975-21A5C7D877D9}" type="pres">
      <dgm:prSet presAssocID="{FD27B518-1666-4EC4-B3CE-D433A24B594F}" presName="hierRoot2" presStyleCnt="0"/>
      <dgm:spPr/>
    </dgm:pt>
    <dgm:pt modelId="{49519A15-0108-444C-AAB0-B0F575420A71}" type="pres">
      <dgm:prSet presAssocID="{FD27B518-1666-4EC4-B3CE-D433A24B594F}" presName="composite2" presStyleCnt="0"/>
      <dgm:spPr/>
    </dgm:pt>
    <dgm:pt modelId="{F6E1EF86-BA6D-4A5E-933E-727F5E407AF3}" type="pres">
      <dgm:prSet presAssocID="{FD27B518-1666-4EC4-B3CE-D433A24B594F}" presName="background2" presStyleLbl="node2" presStyleIdx="2" presStyleCnt="3"/>
      <dgm:spPr/>
    </dgm:pt>
    <dgm:pt modelId="{53C5E984-C5F3-47F4-924F-40EA94BDDE0E}" type="pres">
      <dgm:prSet presAssocID="{FD27B518-1666-4EC4-B3CE-D433A24B594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CABB4F-354E-4DC0-9B52-C094ABFA769A}" type="pres">
      <dgm:prSet presAssocID="{FD27B518-1666-4EC4-B3CE-D433A24B594F}" presName="hierChild3" presStyleCnt="0"/>
      <dgm:spPr/>
    </dgm:pt>
  </dgm:ptLst>
  <dgm:cxnLst>
    <dgm:cxn modelId="{70F4D013-9309-4E9E-AA00-BB8E86F4E0B5}" srcId="{1FFDDA1A-46D6-41E2-954B-29AEE30B91DF}" destId="{A741306E-AC00-48B3-A30F-B3E3D396E3E3}" srcOrd="0" destOrd="0" parTransId="{D223F7C3-57DA-4622-A089-EF2C3F74C028}" sibTransId="{C415A1D4-9B97-4D02-B264-A31CE3D42DCA}"/>
    <dgm:cxn modelId="{5D4EE709-E21C-4F7F-BBB4-CD99C9E5138F}" type="presOf" srcId="{0A8E1F3B-A09C-4259-B2A9-0DCB09A76F28}" destId="{D168D87A-C746-4152-AEE8-5EB61EBE6C8F}" srcOrd="0" destOrd="0" presId="urn:microsoft.com/office/officeart/2005/8/layout/hierarchy1"/>
    <dgm:cxn modelId="{A9080C98-962C-4676-A97E-45291AB72074}" type="presOf" srcId="{2CD26E37-0DBB-4AEE-9BB1-7A29314B334F}" destId="{170892AF-D82B-495F-B821-E2CC90067F21}" srcOrd="0" destOrd="0" presId="urn:microsoft.com/office/officeart/2005/8/layout/hierarchy1"/>
    <dgm:cxn modelId="{49F24051-13EB-4DA1-9339-7D304791A233}" type="presOf" srcId="{FD27B518-1666-4EC4-B3CE-D433A24B594F}" destId="{53C5E984-C5F3-47F4-924F-40EA94BDDE0E}" srcOrd="0" destOrd="0" presId="urn:microsoft.com/office/officeart/2005/8/layout/hierarchy1"/>
    <dgm:cxn modelId="{B6123288-B649-4890-A3C9-222941B0B196}" type="presOf" srcId="{8BA81115-8D8B-4CE3-87F3-671FC0D50F29}" destId="{D8BCA4F3-FB17-4A5D-AB4C-06A97158693C}" srcOrd="0" destOrd="0" presId="urn:microsoft.com/office/officeart/2005/8/layout/hierarchy1"/>
    <dgm:cxn modelId="{81396448-8166-45AF-9BFA-59770C848797}" type="presOf" srcId="{A741306E-AC00-48B3-A30F-B3E3D396E3E3}" destId="{E8642937-64C8-40D9-8ADF-ACFC218D8D54}" srcOrd="0" destOrd="0" presId="urn:microsoft.com/office/officeart/2005/8/layout/hierarchy1"/>
    <dgm:cxn modelId="{68D298E9-937F-4D86-9302-A6E4994048B0}" type="presOf" srcId="{169C8161-4738-47F8-B99B-DB41EEE50DA7}" destId="{BA06BB20-4220-48C5-845A-C119D66DD7C7}" srcOrd="0" destOrd="0" presId="urn:microsoft.com/office/officeart/2005/8/layout/hierarchy1"/>
    <dgm:cxn modelId="{9501AB5D-B1A0-491F-A14B-4984A5A41F64}" type="presOf" srcId="{1FFDDA1A-46D6-41E2-954B-29AEE30B91DF}" destId="{F535B456-1FC1-4AF9-953A-63210512F8B8}" srcOrd="0" destOrd="0" presId="urn:microsoft.com/office/officeart/2005/8/layout/hierarchy1"/>
    <dgm:cxn modelId="{2C2131A3-AA4E-453B-9856-6DBC0A16CF93}" srcId="{A741306E-AC00-48B3-A30F-B3E3D396E3E3}" destId="{8D00B803-1B5C-4428-AA64-29EE2D15452B}" srcOrd="1" destOrd="0" parTransId="{8BA81115-8D8B-4CE3-87F3-671FC0D50F29}" sibTransId="{078E2E57-8EA6-43F1-80C5-0F1BF24A58DF}"/>
    <dgm:cxn modelId="{235FC1FF-7494-4B1F-A813-A5380B750E0B}" srcId="{A741306E-AC00-48B3-A30F-B3E3D396E3E3}" destId="{0A8E1F3B-A09C-4259-B2A9-0DCB09A76F28}" srcOrd="0" destOrd="0" parTransId="{2CD26E37-0DBB-4AEE-9BB1-7A29314B334F}" sibTransId="{7EF5D043-7C58-40A7-8117-4401E69AB143}"/>
    <dgm:cxn modelId="{9FD35CBF-8147-415D-9401-F6654CF342C9}" srcId="{A741306E-AC00-48B3-A30F-B3E3D396E3E3}" destId="{FD27B518-1666-4EC4-B3CE-D433A24B594F}" srcOrd="2" destOrd="0" parTransId="{169C8161-4738-47F8-B99B-DB41EEE50DA7}" sibTransId="{47C1F54D-BA27-4C31-B663-E7528355CD38}"/>
    <dgm:cxn modelId="{5947E8DD-32E5-4147-BA1F-6984FD8E0427}" type="presOf" srcId="{8D00B803-1B5C-4428-AA64-29EE2D15452B}" destId="{AACF7DAB-96E6-4AE4-B917-30657E15D179}" srcOrd="0" destOrd="0" presId="urn:microsoft.com/office/officeart/2005/8/layout/hierarchy1"/>
    <dgm:cxn modelId="{0332D5D3-F407-425F-B7C6-0B90E776FF4E}" type="presParOf" srcId="{F535B456-1FC1-4AF9-953A-63210512F8B8}" destId="{10439D6E-08A7-462B-8D23-5AEB275C36E9}" srcOrd="0" destOrd="0" presId="urn:microsoft.com/office/officeart/2005/8/layout/hierarchy1"/>
    <dgm:cxn modelId="{58F2936D-C3FD-4C88-BD7B-F2F2F8F481F3}" type="presParOf" srcId="{10439D6E-08A7-462B-8D23-5AEB275C36E9}" destId="{9B98AFE6-2FE3-47EF-A69C-E2F559385005}" srcOrd="0" destOrd="0" presId="urn:microsoft.com/office/officeart/2005/8/layout/hierarchy1"/>
    <dgm:cxn modelId="{017D60A8-7C75-4E70-9469-7D69D9C23064}" type="presParOf" srcId="{9B98AFE6-2FE3-47EF-A69C-E2F559385005}" destId="{FF8C5303-7764-4811-AA34-1607C513AB28}" srcOrd="0" destOrd="0" presId="urn:microsoft.com/office/officeart/2005/8/layout/hierarchy1"/>
    <dgm:cxn modelId="{25FDED3D-13B6-4FB5-BB5B-01D94DCFDF1B}" type="presParOf" srcId="{9B98AFE6-2FE3-47EF-A69C-E2F559385005}" destId="{E8642937-64C8-40D9-8ADF-ACFC218D8D54}" srcOrd="1" destOrd="0" presId="urn:microsoft.com/office/officeart/2005/8/layout/hierarchy1"/>
    <dgm:cxn modelId="{7C19F444-2AD2-4B92-8180-0DB621891412}" type="presParOf" srcId="{10439D6E-08A7-462B-8D23-5AEB275C36E9}" destId="{741AEC1D-D570-41F6-AEBE-CF6CB340543C}" srcOrd="1" destOrd="0" presId="urn:microsoft.com/office/officeart/2005/8/layout/hierarchy1"/>
    <dgm:cxn modelId="{9F11A26B-110D-435F-8210-6D8F271DE8C7}" type="presParOf" srcId="{741AEC1D-D570-41F6-AEBE-CF6CB340543C}" destId="{170892AF-D82B-495F-B821-E2CC90067F21}" srcOrd="0" destOrd="0" presId="urn:microsoft.com/office/officeart/2005/8/layout/hierarchy1"/>
    <dgm:cxn modelId="{97D9E2A4-46D0-4B37-84E7-F5E89DBC3C0E}" type="presParOf" srcId="{741AEC1D-D570-41F6-AEBE-CF6CB340543C}" destId="{37F5B4BB-C92F-47A0-B295-CAB167D422A4}" srcOrd="1" destOrd="0" presId="urn:microsoft.com/office/officeart/2005/8/layout/hierarchy1"/>
    <dgm:cxn modelId="{07EA1A38-3C69-4A6F-A393-B03B92D45B83}" type="presParOf" srcId="{37F5B4BB-C92F-47A0-B295-CAB167D422A4}" destId="{5FF00327-C9FC-4FC3-9384-C6287B979C7F}" srcOrd="0" destOrd="0" presId="urn:microsoft.com/office/officeart/2005/8/layout/hierarchy1"/>
    <dgm:cxn modelId="{83BD6168-1B71-474A-A69F-345B1CAB80BD}" type="presParOf" srcId="{5FF00327-C9FC-4FC3-9384-C6287B979C7F}" destId="{0EAA5930-FDB2-4BC0-A3F1-ABDC9AABC2CF}" srcOrd="0" destOrd="0" presId="urn:microsoft.com/office/officeart/2005/8/layout/hierarchy1"/>
    <dgm:cxn modelId="{373DB1C2-8063-44EC-B1D7-BB969D42C367}" type="presParOf" srcId="{5FF00327-C9FC-4FC3-9384-C6287B979C7F}" destId="{D168D87A-C746-4152-AEE8-5EB61EBE6C8F}" srcOrd="1" destOrd="0" presId="urn:microsoft.com/office/officeart/2005/8/layout/hierarchy1"/>
    <dgm:cxn modelId="{436C76EF-451A-4614-9A67-EAE4A52EF045}" type="presParOf" srcId="{37F5B4BB-C92F-47A0-B295-CAB167D422A4}" destId="{F618F973-5D10-47D0-B6D8-7DEA43956882}" srcOrd="1" destOrd="0" presId="urn:microsoft.com/office/officeart/2005/8/layout/hierarchy1"/>
    <dgm:cxn modelId="{E95B632F-F4FE-4B46-B9FB-B789732F4A27}" type="presParOf" srcId="{741AEC1D-D570-41F6-AEBE-CF6CB340543C}" destId="{D8BCA4F3-FB17-4A5D-AB4C-06A97158693C}" srcOrd="2" destOrd="0" presId="urn:microsoft.com/office/officeart/2005/8/layout/hierarchy1"/>
    <dgm:cxn modelId="{890955F7-C2EF-46F3-8F6D-1666ED322894}" type="presParOf" srcId="{741AEC1D-D570-41F6-AEBE-CF6CB340543C}" destId="{885953B2-C266-457F-8E19-2031F209C136}" srcOrd="3" destOrd="0" presId="urn:microsoft.com/office/officeart/2005/8/layout/hierarchy1"/>
    <dgm:cxn modelId="{6C22046A-748F-437D-8A59-2730830ED745}" type="presParOf" srcId="{885953B2-C266-457F-8E19-2031F209C136}" destId="{BAB19F79-3B43-4EB1-B0A7-EC6D14BEC9D5}" srcOrd="0" destOrd="0" presId="urn:microsoft.com/office/officeart/2005/8/layout/hierarchy1"/>
    <dgm:cxn modelId="{4009EDDB-1014-4C05-988C-044D2DB0E3AC}" type="presParOf" srcId="{BAB19F79-3B43-4EB1-B0A7-EC6D14BEC9D5}" destId="{54ADFD0A-DA6C-4ED7-B2D0-FF9C3139093A}" srcOrd="0" destOrd="0" presId="urn:microsoft.com/office/officeart/2005/8/layout/hierarchy1"/>
    <dgm:cxn modelId="{D116D395-E840-4191-9319-4206CA128B80}" type="presParOf" srcId="{BAB19F79-3B43-4EB1-B0A7-EC6D14BEC9D5}" destId="{AACF7DAB-96E6-4AE4-B917-30657E15D179}" srcOrd="1" destOrd="0" presId="urn:microsoft.com/office/officeart/2005/8/layout/hierarchy1"/>
    <dgm:cxn modelId="{5B0986AE-A89A-4E82-B85F-CAE3AB16D79C}" type="presParOf" srcId="{885953B2-C266-457F-8E19-2031F209C136}" destId="{5BB1897B-E966-4183-BDDF-35DE76983793}" srcOrd="1" destOrd="0" presId="urn:microsoft.com/office/officeart/2005/8/layout/hierarchy1"/>
    <dgm:cxn modelId="{66AC269C-DE07-46F3-B0B7-5376D7B1674B}" type="presParOf" srcId="{741AEC1D-D570-41F6-AEBE-CF6CB340543C}" destId="{BA06BB20-4220-48C5-845A-C119D66DD7C7}" srcOrd="4" destOrd="0" presId="urn:microsoft.com/office/officeart/2005/8/layout/hierarchy1"/>
    <dgm:cxn modelId="{05D68ABA-7199-4A0F-8F6F-9C94098C686E}" type="presParOf" srcId="{741AEC1D-D570-41F6-AEBE-CF6CB340543C}" destId="{9277E10F-2FB5-4F38-A975-21A5C7D877D9}" srcOrd="5" destOrd="0" presId="urn:microsoft.com/office/officeart/2005/8/layout/hierarchy1"/>
    <dgm:cxn modelId="{CF24677D-67D4-434B-B7A0-E7A01AC86C6C}" type="presParOf" srcId="{9277E10F-2FB5-4F38-A975-21A5C7D877D9}" destId="{49519A15-0108-444C-AAB0-B0F575420A71}" srcOrd="0" destOrd="0" presId="urn:microsoft.com/office/officeart/2005/8/layout/hierarchy1"/>
    <dgm:cxn modelId="{9593F5DA-A5ED-4F4A-846D-A16984D6A7ED}" type="presParOf" srcId="{49519A15-0108-444C-AAB0-B0F575420A71}" destId="{F6E1EF86-BA6D-4A5E-933E-727F5E407AF3}" srcOrd="0" destOrd="0" presId="urn:microsoft.com/office/officeart/2005/8/layout/hierarchy1"/>
    <dgm:cxn modelId="{4F1C9B45-0DD1-4AB4-8F50-3F3A501F8573}" type="presParOf" srcId="{49519A15-0108-444C-AAB0-B0F575420A71}" destId="{53C5E984-C5F3-47F4-924F-40EA94BDDE0E}" srcOrd="1" destOrd="0" presId="urn:microsoft.com/office/officeart/2005/8/layout/hierarchy1"/>
    <dgm:cxn modelId="{233CCC48-C973-4575-863F-54A6291BE1D2}" type="presParOf" srcId="{9277E10F-2FB5-4F38-A975-21A5C7D877D9}" destId="{63CABB4F-354E-4DC0-9B52-C094ABFA769A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0E694-40BE-4986-92A8-85C6C7EFCEC1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2B899-85F9-4818-AAE6-E547EA9B5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2B899-85F9-4818-AAE6-E547EA9B53F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CF532-477D-4CBE-BD01-FD994CEDA828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54D66-6D0F-4641-9E61-19D7199F3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5.firepic.org/5/images/2013-03/29/d4vrveovf2i4.jpg" TargetMode="External"/><Relationship Id="rId13" Type="http://schemas.openxmlformats.org/officeDocument/2006/relationships/hyperlink" Target="http://www.booksiti.net.ru/books/784000.jpg" TargetMode="External"/><Relationship Id="rId3" Type="http://schemas.openxmlformats.org/officeDocument/2006/relationships/hyperlink" Target="http://www.bibliogid.ru/images/docs/i_stishok6_3.jpg" TargetMode="External"/><Relationship Id="rId7" Type="http://schemas.openxmlformats.org/officeDocument/2006/relationships/hyperlink" Target="http://2gnomika.ucoz.ru/_pu/0/s10201380.jpg" TargetMode="External"/><Relationship Id="rId12" Type="http://schemas.openxmlformats.org/officeDocument/2006/relationships/hyperlink" Target="http://www.char.ru/books/167565_My_s_Tamaroj_Stihi.jpg" TargetMode="External"/><Relationship Id="rId2" Type="http://schemas.openxmlformats.org/officeDocument/2006/relationships/hyperlink" Target="http://s004.radikal.ru/i208/1008/ef/e25c33d03c6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labirint.ru/images/comments_pic/0836/01lab4gqp1220586785.jpg" TargetMode="External"/><Relationship Id="rId11" Type="http://schemas.openxmlformats.org/officeDocument/2006/relationships/hyperlink" Target="http://www.char.ru/char_tmp__char.jpg" TargetMode="External"/><Relationship Id="rId5" Type="http://schemas.openxmlformats.org/officeDocument/2006/relationships/hyperlink" Target="http://audioskazki.net/wp-content/gallery/agnia_barto/barto_loshadka.jpg" TargetMode="External"/><Relationship Id="rId15" Type="http://schemas.openxmlformats.org/officeDocument/2006/relationships/hyperlink" Target="http://wo.clan.su/Biography/barto.jpg" TargetMode="External"/><Relationship Id="rId10" Type="http://schemas.openxmlformats.org/officeDocument/2006/relationships/hyperlink" Target="http://www.char.ru/books/974940_Igrushki_Stihi.jpg" TargetMode="External"/><Relationship Id="rId4" Type="http://schemas.openxmlformats.org/officeDocument/2006/relationships/hyperlink" Target="http://kenjik.ru/wp-content/gallery/agnia_barto/barto_mishka.jpg" TargetMode="External"/><Relationship Id="rId9" Type="http://schemas.openxmlformats.org/officeDocument/2006/relationships/hyperlink" Target="http://vmusice.net/mp3/%C0.%CB.%20%C1%E0%F0%F2%EE%20%CF%EE%EC%EE%F9%ED%E8%F6%E0" TargetMode="External"/><Relationship Id="rId14" Type="http://schemas.openxmlformats.org/officeDocument/2006/relationships/hyperlink" Target="http://www.prodalit.ru/?http://www.prodalit.ru:80/asp/error404.aspx?404;http://www.prodalit.ru:80/images/75000/7088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o.clan.su/Biography/barto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www.machaon.net/pic/devochka_chuma_pms_large.jpg" TargetMode="External"/><Relationship Id="rId12" Type="http://schemas.openxmlformats.org/officeDocument/2006/relationships/image" Target="../media/image8.jpeg"/><Relationship Id="rId2" Type="http://schemas.openxmlformats.org/officeDocument/2006/relationships/hyperlink" Target="http://www.char.ru/books/p97494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hyperlink" Target="http://www.char.ru/books/p166005.jpg" TargetMode="External"/><Relationship Id="rId9" Type="http://schemas.openxmlformats.org/officeDocument/2006/relationships/hyperlink" Target="http://www.booksiti.net.ru/books/78400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45.radikal.ru/i110/0910/e7/8aa93902accf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Презентация к уроку литературного чтения: «Агния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Львовна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Барто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Стихи для детей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.»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Учитель: Горохова Надежда Александровна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МБОУ школа № 34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Города Воронежа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2016 год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бочок, сонный, кивает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scrn_big_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6367" t="23737"/>
          <a:stretch>
            <a:fillRect/>
          </a:stretch>
        </p:blipFill>
        <p:spPr>
          <a:xfrm>
            <a:off x="0" y="2285992"/>
            <a:ext cx="4214842" cy="2500330"/>
          </a:xfrm>
          <a:prstGeom prst="roundRect">
            <a:avLst/>
          </a:prstGeom>
          <a:ln w="76200">
            <a:solidFill>
              <a:srgbClr val="C00000"/>
            </a:solidFill>
          </a:ln>
          <a:scene3d>
            <a:camera prst="perspectiveContrastingRightFacing"/>
            <a:lightRig rig="threePt" dir="t"/>
          </a:scene3d>
          <a:sp3d>
            <a:bevelT w="114300" prst="artDeco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8960" y="1571612"/>
            <a:ext cx="5715040" cy="43577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/>
              <a:t>Слон</a:t>
            </a:r>
          </a:p>
          <a:p>
            <a:pPr>
              <a:buNone/>
            </a:pPr>
            <a:r>
              <a:rPr lang="ru-RU" sz="3200" b="1" dirty="0" smtClean="0"/>
              <a:t>Спать пора! Уснул бычок,</a:t>
            </a:r>
          </a:p>
          <a:p>
            <a:pPr>
              <a:buNone/>
            </a:pPr>
            <a:r>
              <a:rPr lang="ru-RU" sz="3200" b="1" dirty="0" smtClean="0"/>
              <a:t>Лег в коробку на бочок.</a:t>
            </a:r>
          </a:p>
          <a:p>
            <a:pPr>
              <a:buNone/>
            </a:pPr>
            <a:r>
              <a:rPr lang="ru-RU" sz="3200" b="1" dirty="0" smtClean="0"/>
              <a:t>Сонный мишка лег в кровать.</a:t>
            </a:r>
          </a:p>
          <a:p>
            <a:pPr>
              <a:buNone/>
            </a:pPr>
            <a:r>
              <a:rPr lang="ru-RU" sz="3200" b="1" dirty="0" smtClean="0"/>
              <a:t>Только слон не хочет спать.</a:t>
            </a:r>
          </a:p>
          <a:p>
            <a:pPr>
              <a:buNone/>
            </a:pPr>
            <a:r>
              <a:rPr lang="ru-RU" sz="3200" b="1" dirty="0" smtClean="0"/>
              <a:t>Головой кивает слон,</a:t>
            </a:r>
          </a:p>
          <a:p>
            <a:pPr>
              <a:buNone/>
            </a:pPr>
            <a:r>
              <a:rPr lang="ru-RU" sz="3200" b="1" dirty="0" smtClean="0"/>
              <a:t>Он слонихе шлет поклон.</a:t>
            </a:r>
          </a:p>
          <a:p>
            <a:pPr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Дел немало, ела, пила, устала.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57203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Прочитаем в «Азбуке» , с. 104</a:t>
            </a:r>
          </a:p>
          <a:p>
            <a:pPr>
              <a:buNone/>
            </a:pPr>
            <a:r>
              <a:rPr lang="ru-RU" b="1" dirty="0" smtClean="0"/>
              <a:t>-Какие дела были у Тани?</a:t>
            </a:r>
          </a:p>
          <a:p>
            <a:pPr>
              <a:buNone/>
            </a:pPr>
            <a:r>
              <a:rPr lang="ru-RU" b="1" dirty="0" smtClean="0"/>
              <a:t>-Могла  ли устать от таких дел Таня?</a:t>
            </a:r>
          </a:p>
          <a:p>
            <a:pPr>
              <a:buNone/>
            </a:pPr>
            <a:r>
              <a:rPr lang="ru-RU" b="1" dirty="0" smtClean="0"/>
              <a:t>-Какие еще вы знаете стихи А. </a:t>
            </a:r>
            <a:r>
              <a:rPr lang="ru-RU" b="1" dirty="0" err="1" smtClean="0"/>
              <a:t>Барто</a:t>
            </a:r>
            <a:r>
              <a:rPr lang="ru-RU" b="1" dirty="0" smtClean="0"/>
              <a:t> про детей</a:t>
            </a:r>
          </a:p>
          <a:p>
            <a:pPr>
              <a:buNone/>
            </a:pPr>
            <a:r>
              <a:rPr lang="ru-RU" b="1" dirty="0"/>
              <a:t>-</a:t>
            </a:r>
          </a:p>
        </p:txBody>
      </p:sp>
      <p:pic>
        <p:nvPicPr>
          <p:cNvPr id="6" name="Содержимое 5" descr="b31947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714488"/>
            <a:ext cx="3186696" cy="4370686"/>
          </a:xfrm>
          <a:prstGeom prst="rect">
            <a:avLst/>
          </a:prstGeom>
          <a:ln w="2286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3214710" cy="64294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339900"/>
                </a:solidFill>
                <a:latin typeface="Arial" pitchFamily="34" charset="0"/>
                <a:ea typeface="Times New Roman" pitchFamily="18" charset="0"/>
              </a:rPr>
              <a:t>Сонечка</a:t>
            </a:r>
            <a:r>
              <a:rPr lang="ru-RU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4" descr="original (1).jpg"/>
          <p:cNvPicPr>
            <a:picLocks noGrp="1" noChangeAspect="1"/>
          </p:cNvPicPr>
          <p:nvPr>
            <p:ph idx="1"/>
          </p:nvPr>
        </p:nvPicPr>
        <p:blipFill>
          <a:blip r:embed="rId2"/>
          <a:srcRect t="947" r="79410"/>
          <a:stretch>
            <a:fillRect/>
          </a:stretch>
        </p:blipFill>
        <p:spPr>
          <a:xfrm>
            <a:off x="1428728" y="1142984"/>
            <a:ext cx="1521886" cy="4483113"/>
          </a:xfrm>
        </p:spPr>
      </p:pic>
      <p:sp>
        <p:nvSpPr>
          <p:cNvPr id="8" name="Прямоугольник 7"/>
          <p:cNvSpPr/>
          <p:nvPr/>
        </p:nvSpPr>
        <p:spPr>
          <a:xfrm>
            <a:off x="4071934" y="428604"/>
            <a:ext cx="3429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Тронь </a:t>
            </a: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ее нечаянно –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Сразу</a:t>
            </a:r>
            <a:r>
              <a:rPr lang="ru-RU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-</a:t>
            </a: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Караул!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Ольга Николаевна,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Он меня толкнул!</a:t>
            </a:r>
            <a:endParaRPr lang="ru-RU" b="1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- Ой, я укололась! –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Слышен Сонин голос. –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Мне попало что-то в глаз,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Я пожалуюсь на вас!</a:t>
            </a:r>
            <a:endParaRPr lang="ru-RU" b="1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Дома снова жалобы: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- Голова болит...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Я бы полежала бы –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Мама не велит.</a:t>
            </a:r>
            <a:endParaRPr lang="ru-RU" b="1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Сговорились мальчики: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- Мы откроем счет: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Сосчитаем жалобы –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Сколько выйдет в год?</a:t>
            </a:r>
            <a:endParaRPr lang="ru-RU" b="1" dirty="0">
              <a:solidFill>
                <a:prstClr val="black"/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Испугалась Сонечка</a:t>
            </a:r>
            <a:b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И сидит тихонечко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642918"/>
            <a:ext cx="3571900" cy="4889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14290"/>
            <a:ext cx="5357850" cy="5911873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1100" b="1" dirty="0" smtClean="0"/>
              <a:t>Что </a:t>
            </a:r>
            <a:r>
              <a:rPr lang="ru-RU" sz="1100" b="1" dirty="0"/>
              <a:t>болтунья Лида, мол,</a:t>
            </a:r>
          </a:p>
          <a:p>
            <a:pPr>
              <a:buNone/>
            </a:pPr>
            <a:r>
              <a:rPr lang="ru-RU" sz="1100" b="1" dirty="0"/>
              <a:t>Это Вовка выдумал.</a:t>
            </a:r>
          </a:p>
          <a:p>
            <a:pPr>
              <a:buNone/>
            </a:pPr>
            <a:r>
              <a:rPr lang="ru-RU" sz="1100" b="1" dirty="0"/>
              <a:t>А болтать-то мне когда?</a:t>
            </a:r>
          </a:p>
          <a:p>
            <a:pPr>
              <a:buNone/>
            </a:pPr>
            <a:r>
              <a:rPr lang="ru-RU" sz="1100" b="1" dirty="0"/>
              <a:t>Мне болтать-то некогда!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Драмкружок, кружок по фото,</a:t>
            </a:r>
          </a:p>
          <a:p>
            <a:pPr>
              <a:buNone/>
            </a:pPr>
            <a:r>
              <a:rPr lang="ru-RU" sz="1100" b="1" dirty="0"/>
              <a:t>Хоркружок – мне петь охота,</a:t>
            </a:r>
          </a:p>
          <a:p>
            <a:pPr>
              <a:buNone/>
            </a:pPr>
            <a:r>
              <a:rPr lang="ru-RU" sz="1100" b="1" dirty="0"/>
              <a:t>За кружок по рисованью</a:t>
            </a:r>
          </a:p>
          <a:p>
            <a:pPr>
              <a:buNone/>
            </a:pPr>
            <a:r>
              <a:rPr lang="ru-RU" sz="1100" b="1" dirty="0"/>
              <a:t>Тоже все голосовали.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А Марья Марковна сказала,</a:t>
            </a:r>
          </a:p>
          <a:p>
            <a:pPr>
              <a:buNone/>
            </a:pPr>
            <a:r>
              <a:rPr lang="ru-RU" sz="1100" b="1" dirty="0"/>
              <a:t>Когда я шла вчера из зала:</a:t>
            </a:r>
          </a:p>
          <a:p>
            <a:pPr>
              <a:buNone/>
            </a:pPr>
            <a:r>
              <a:rPr lang="ru-RU" sz="1100" b="1" dirty="0"/>
              <a:t>«Драмкружок, кружок по фото –</a:t>
            </a:r>
          </a:p>
          <a:p>
            <a:pPr>
              <a:buNone/>
            </a:pPr>
            <a:r>
              <a:rPr lang="ru-RU" sz="1100" b="1" dirty="0"/>
              <a:t>Это слишком много что-то.</a:t>
            </a:r>
          </a:p>
          <a:p>
            <a:pPr>
              <a:buNone/>
            </a:pPr>
            <a:r>
              <a:rPr lang="ru-RU" sz="1100" b="1" dirty="0"/>
              <a:t>Выбирай себе, дружок,</a:t>
            </a:r>
          </a:p>
          <a:p>
            <a:pPr>
              <a:buNone/>
            </a:pPr>
            <a:r>
              <a:rPr lang="ru-RU" sz="1100" b="1" dirty="0"/>
              <a:t>Один какой-нибудь кружок.»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Ну, я выбрала по фото...</a:t>
            </a:r>
          </a:p>
          <a:p>
            <a:pPr>
              <a:buNone/>
            </a:pPr>
            <a:r>
              <a:rPr lang="ru-RU" sz="1100" b="1" dirty="0"/>
              <a:t>Но мне еще и петь охота,</a:t>
            </a:r>
          </a:p>
          <a:p>
            <a:pPr>
              <a:buNone/>
            </a:pPr>
            <a:r>
              <a:rPr lang="ru-RU" sz="1100" b="1" dirty="0"/>
              <a:t>И за кружок по рисованью</a:t>
            </a:r>
          </a:p>
          <a:p>
            <a:pPr>
              <a:buNone/>
            </a:pPr>
            <a:r>
              <a:rPr lang="ru-RU" sz="1100" b="1" dirty="0"/>
              <a:t>Тоже все голосовали.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А что болтунья Лида, мол,</a:t>
            </a:r>
          </a:p>
          <a:p>
            <a:pPr>
              <a:buNone/>
            </a:pPr>
            <a:r>
              <a:rPr lang="ru-RU" sz="1100" b="1" dirty="0"/>
              <a:t>Это Вовка выдумал.</a:t>
            </a:r>
          </a:p>
          <a:p>
            <a:pPr>
              <a:buNone/>
            </a:pPr>
            <a:r>
              <a:rPr lang="ru-RU" sz="1100" b="1" dirty="0"/>
              <a:t>А болтать-то мне когда?</a:t>
            </a:r>
          </a:p>
          <a:p>
            <a:pPr>
              <a:buNone/>
            </a:pPr>
            <a:r>
              <a:rPr lang="ru-RU" sz="1100" b="1" dirty="0"/>
              <a:t>Мне болтать-то некогда!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Я теперь до старости</a:t>
            </a:r>
          </a:p>
          <a:p>
            <a:pPr>
              <a:buNone/>
            </a:pPr>
            <a:r>
              <a:rPr lang="ru-RU" sz="1100" b="1" dirty="0"/>
              <a:t>В нашем классе староста.</a:t>
            </a:r>
          </a:p>
          <a:p>
            <a:pPr>
              <a:buNone/>
            </a:pPr>
            <a:r>
              <a:rPr lang="ru-RU" sz="1100" b="1" dirty="0"/>
              <a:t>А чего мне хочется?</a:t>
            </a:r>
          </a:p>
          <a:p>
            <a:pPr>
              <a:buNone/>
            </a:pPr>
            <a:r>
              <a:rPr lang="ru-RU" sz="1100" b="1" dirty="0"/>
              <a:t>Стать, ребята, летчицей.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Поднимусь на стратостате...</a:t>
            </a:r>
          </a:p>
          <a:p>
            <a:pPr>
              <a:buNone/>
            </a:pPr>
            <a:r>
              <a:rPr lang="ru-RU" sz="1100" b="1" dirty="0"/>
              <a:t>Что такое это, кстати?</a:t>
            </a:r>
          </a:p>
          <a:p>
            <a:pPr>
              <a:buNone/>
            </a:pPr>
            <a:r>
              <a:rPr lang="ru-RU" sz="1100" b="1" dirty="0"/>
              <a:t>Может, это стратостат,</a:t>
            </a:r>
          </a:p>
          <a:p>
            <a:pPr>
              <a:buNone/>
            </a:pPr>
            <a:r>
              <a:rPr lang="ru-RU" sz="1100" b="1" dirty="0"/>
              <a:t>Когда старосты летят?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А что болтунья Лида, мол,</a:t>
            </a:r>
          </a:p>
          <a:p>
            <a:pPr>
              <a:buNone/>
            </a:pPr>
            <a:r>
              <a:rPr lang="ru-RU" sz="1100" b="1" dirty="0"/>
              <a:t>Это Вовка выдумал.</a:t>
            </a:r>
          </a:p>
          <a:p>
            <a:pPr>
              <a:buNone/>
            </a:pPr>
            <a:r>
              <a:rPr lang="ru-RU" sz="1100" b="1" dirty="0"/>
              <a:t>А болтать-то мне когда?</a:t>
            </a:r>
          </a:p>
          <a:p>
            <a:pPr>
              <a:buNone/>
            </a:pPr>
            <a:r>
              <a:rPr lang="ru-RU" sz="1100" b="1" dirty="0"/>
              <a:t>Мне болтать-то некогда!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У меня еще нагрузки</a:t>
            </a:r>
          </a:p>
          <a:p>
            <a:pPr>
              <a:buNone/>
            </a:pPr>
            <a:r>
              <a:rPr lang="ru-RU" sz="1100" b="1" dirty="0"/>
              <a:t>По-немецки и по-русски.</a:t>
            </a:r>
          </a:p>
          <a:p>
            <a:pPr>
              <a:buNone/>
            </a:pPr>
            <a:r>
              <a:rPr lang="ru-RU" sz="1100" b="1" dirty="0"/>
              <a:t>Нам задание дано – </a:t>
            </a:r>
          </a:p>
          <a:p>
            <a:pPr>
              <a:buNone/>
            </a:pPr>
            <a:r>
              <a:rPr lang="ru-RU" sz="1100" b="1" dirty="0"/>
              <a:t>Чтенье и грамматика.</a:t>
            </a:r>
          </a:p>
          <a:p>
            <a:pPr>
              <a:buNone/>
            </a:pPr>
            <a:r>
              <a:rPr lang="ru-RU" sz="1100" b="1" dirty="0"/>
              <a:t>Я сижу гляжу в окно</a:t>
            </a:r>
          </a:p>
          <a:p>
            <a:pPr>
              <a:buNone/>
            </a:pPr>
            <a:r>
              <a:rPr lang="ru-RU" sz="1100" b="1" dirty="0"/>
              <a:t>И вдруг там вижу мальчика.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Он говорит: «Иди сюда,</a:t>
            </a:r>
          </a:p>
          <a:p>
            <a:pPr>
              <a:buNone/>
            </a:pPr>
            <a:r>
              <a:rPr lang="ru-RU" sz="1100" b="1" dirty="0"/>
              <a:t>Я тебе ирису дам».</a:t>
            </a:r>
          </a:p>
          <a:p>
            <a:pPr>
              <a:buNone/>
            </a:pPr>
            <a:r>
              <a:rPr lang="ru-RU" sz="1100" b="1" dirty="0"/>
              <a:t>А я говорю: «У меня нагрузки</a:t>
            </a:r>
          </a:p>
          <a:p>
            <a:pPr>
              <a:buNone/>
            </a:pPr>
            <a:r>
              <a:rPr lang="ru-RU" sz="1100" b="1" dirty="0"/>
              <a:t>По-немецки и по-русски»</a:t>
            </a:r>
          </a:p>
          <a:p>
            <a:pPr>
              <a:buNone/>
            </a:pPr>
            <a:r>
              <a:rPr lang="ru-RU" sz="1100" b="1" dirty="0"/>
              <a:t>А он говорит: «Иди сюда,</a:t>
            </a:r>
          </a:p>
          <a:p>
            <a:pPr>
              <a:buNone/>
            </a:pPr>
            <a:r>
              <a:rPr lang="ru-RU" sz="1100" b="1" dirty="0"/>
              <a:t>Я тебе ирису дам».</a:t>
            </a:r>
          </a:p>
          <a:p>
            <a:pPr>
              <a:buNone/>
            </a:pPr>
            <a:r>
              <a:rPr lang="ru-RU" sz="1100" b="1" dirty="0"/>
              <a:t> </a:t>
            </a:r>
          </a:p>
          <a:p>
            <a:pPr>
              <a:buNone/>
            </a:pPr>
            <a:r>
              <a:rPr lang="ru-RU" sz="1100" b="1" dirty="0"/>
              <a:t>А что болтунья Лида, мол,</a:t>
            </a:r>
          </a:p>
          <a:p>
            <a:pPr>
              <a:buNone/>
            </a:pPr>
            <a:r>
              <a:rPr lang="ru-RU" sz="1100" b="1" dirty="0"/>
              <a:t>Это Вовка выдумал.</a:t>
            </a:r>
          </a:p>
          <a:p>
            <a:pPr>
              <a:buNone/>
            </a:pPr>
            <a:r>
              <a:rPr lang="ru-RU" sz="1100" b="1" dirty="0"/>
              <a:t>А болтать-то мне когда?</a:t>
            </a:r>
          </a:p>
          <a:p>
            <a:pPr>
              <a:buNone/>
            </a:pPr>
            <a:r>
              <a:rPr lang="ru-RU" sz="1100" b="1" dirty="0"/>
              <a:t>Мне болтать-то некогда!</a:t>
            </a:r>
          </a:p>
          <a:p>
            <a:pPr>
              <a:buNone/>
            </a:pPr>
            <a:endParaRPr lang="ru-RU" sz="1100" b="1" dirty="0"/>
          </a:p>
        </p:txBody>
      </p:sp>
      <p:pic>
        <p:nvPicPr>
          <p:cNvPr id="6" name="Содержимое 5" descr="1339504530_0_6b10d_f04cced4_x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0" y="2322933"/>
            <a:ext cx="3643313" cy="2426446"/>
          </a:xfrm>
        </p:spPr>
      </p:pic>
      <p:sp>
        <p:nvSpPr>
          <p:cNvPr id="5" name="Прямоугольник 4"/>
          <p:cNvSpPr/>
          <p:nvPr/>
        </p:nvSpPr>
        <p:spPr>
          <a:xfrm>
            <a:off x="5715008" y="357166"/>
            <a:ext cx="25003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Болтунья</a:t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 выросла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1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1214422"/>
            <a:ext cx="3179833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500" b="1" dirty="0" smtClean="0"/>
              <a:t>Мне </a:t>
            </a:r>
            <a:r>
              <a:rPr lang="ru-RU" sz="3500" b="1" dirty="0"/>
              <a:t>теперь не до игрушек -</a:t>
            </a:r>
          </a:p>
          <a:p>
            <a:pPr>
              <a:buNone/>
            </a:pPr>
            <a:r>
              <a:rPr lang="ru-RU" sz="3500" b="1" dirty="0"/>
              <a:t>Я учусь по букварю,</a:t>
            </a:r>
          </a:p>
          <a:p>
            <a:pPr>
              <a:buNone/>
            </a:pPr>
            <a:r>
              <a:rPr lang="ru-RU" sz="3500" b="1" dirty="0"/>
              <a:t>Соберу свои игрушки</a:t>
            </a:r>
          </a:p>
          <a:p>
            <a:pPr>
              <a:buNone/>
            </a:pPr>
            <a:r>
              <a:rPr lang="ru-RU" sz="3500" b="1" dirty="0"/>
              <a:t>И Сереже подарю.</a:t>
            </a:r>
          </a:p>
          <a:p>
            <a:pPr>
              <a:buNone/>
            </a:pPr>
            <a:r>
              <a:rPr lang="ru-RU" sz="3500" b="1" dirty="0"/>
              <a:t> </a:t>
            </a:r>
          </a:p>
          <a:p>
            <a:pPr>
              <a:buNone/>
            </a:pPr>
            <a:r>
              <a:rPr lang="ru-RU" sz="3500" b="1" dirty="0"/>
              <a:t>Деревянную посуду</a:t>
            </a:r>
          </a:p>
          <a:p>
            <a:pPr>
              <a:buNone/>
            </a:pPr>
            <a:r>
              <a:rPr lang="ru-RU" sz="3500" b="1" dirty="0"/>
              <a:t>Я пока дарить не буду.</a:t>
            </a:r>
          </a:p>
          <a:p>
            <a:pPr>
              <a:buNone/>
            </a:pPr>
            <a:r>
              <a:rPr lang="ru-RU" sz="3500" b="1" dirty="0"/>
              <a:t>Заяц нужен мне самой -</a:t>
            </a:r>
          </a:p>
          <a:p>
            <a:pPr>
              <a:buNone/>
            </a:pPr>
            <a:r>
              <a:rPr lang="ru-RU" sz="3500" b="1" dirty="0"/>
              <a:t>Ничего, что он хромой,</a:t>
            </a:r>
          </a:p>
          <a:p>
            <a:pPr>
              <a:buNone/>
            </a:pPr>
            <a:r>
              <a:rPr lang="ru-RU" sz="3500" b="1" dirty="0"/>
              <a:t> </a:t>
            </a:r>
          </a:p>
          <a:p>
            <a:pPr>
              <a:buNone/>
            </a:pPr>
            <a:r>
              <a:rPr lang="ru-RU" sz="3500" b="1" dirty="0"/>
              <a:t>А медведь измазан слишком...</a:t>
            </a:r>
          </a:p>
          <a:p>
            <a:pPr>
              <a:buNone/>
            </a:pPr>
            <a:r>
              <a:rPr lang="ru-RU" sz="3500" b="1" dirty="0"/>
              <a:t>Куклу жалко отдавать:</a:t>
            </a:r>
          </a:p>
          <a:p>
            <a:pPr>
              <a:buNone/>
            </a:pPr>
            <a:r>
              <a:rPr lang="ru-RU" sz="3500" b="1" dirty="0"/>
              <a:t>Он отдаст ее мальчишкам</a:t>
            </a:r>
          </a:p>
          <a:p>
            <a:pPr>
              <a:buNone/>
            </a:pPr>
            <a:r>
              <a:rPr lang="ru-RU" sz="3500" b="1" dirty="0"/>
              <a:t>Или бросит под кровать.</a:t>
            </a:r>
          </a:p>
          <a:p>
            <a:pPr>
              <a:buNone/>
            </a:pPr>
            <a:r>
              <a:rPr lang="ru-RU" sz="3500" b="1" dirty="0"/>
              <a:t> </a:t>
            </a:r>
          </a:p>
          <a:p>
            <a:pPr>
              <a:buNone/>
            </a:pPr>
            <a:r>
              <a:rPr lang="ru-RU" sz="3500" b="1" dirty="0"/>
              <a:t>Паровоз отдать Сереже?</a:t>
            </a:r>
          </a:p>
          <a:p>
            <a:pPr>
              <a:buNone/>
            </a:pPr>
            <a:r>
              <a:rPr lang="ru-RU" sz="3500" b="1" dirty="0"/>
              <a:t>Он плохой, без колеса...</a:t>
            </a:r>
          </a:p>
          <a:p>
            <a:pPr>
              <a:buNone/>
            </a:pPr>
            <a:r>
              <a:rPr lang="ru-RU" sz="3500" b="1" dirty="0"/>
              <a:t>И потом, мне нужно тоже</a:t>
            </a:r>
          </a:p>
          <a:p>
            <a:pPr>
              <a:buNone/>
            </a:pPr>
            <a:r>
              <a:rPr lang="ru-RU" sz="3500" b="1" dirty="0"/>
              <a:t>Поиграть хоть полчаса!</a:t>
            </a:r>
          </a:p>
          <a:p>
            <a:pPr>
              <a:buNone/>
            </a:pPr>
            <a:r>
              <a:rPr lang="ru-RU" sz="3500" b="1" dirty="0"/>
              <a:t> </a:t>
            </a:r>
          </a:p>
          <a:p>
            <a:pPr>
              <a:buNone/>
            </a:pPr>
            <a:r>
              <a:rPr lang="ru-RU" sz="3500" b="1" dirty="0"/>
              <a:t>Мне теперь не до игрушек -</a:t>
            </a:r>
          </a:p>
          <a:p>
            <a:pPr>
              <a:buNone/>
            </a:pPr>
            <a:r>
              <a:rPr lang="ru-RU" sz="3500" b="1" dirty="0"/>
              <a:t>Я учусь по букварю...</a:t>
            </a:r>
          </a:p>
          <a:p>
            <a:pPr>
              <a:buNone/>
            </a:pPr>
            <a:r>
              <a:rPr lang="ru-RU" sz="3500" b="1" dirty="0"/>
              <a:t>Но я, кажется, Сереже</a:t>
            </a:r>
          </a:p>
          <a:p>
            <a:pPr>
              <a:buNone/>
            </a:pPr>
            <a:r>
              <a:rPr lang="ru-RU" sz="3500" b="1" dirty="0"/>
              <a:t>Ничего не подарю.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Согласны ли вы, что стихи А .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Барто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это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«незаметное воспитание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  <a:p>
            <a:pPr>
              <a:buNone/>
            </a:pPr>
            <a:r>
              <a:rPr lang="ru-RU" dirty="0" smtClean="0"/>
              <a:t> А. </a:t>
            </a:r>
            <a:r>
              <a:rPr lang="ru-RU" dirty="0" err="1"/>
              <a:t>Барто</a:t>
            </a:r>
            <a:r>
              <a:rPr lang="ru-RU" dirty="0"/>
              <a:t> очень хорошо понимала, что чувствуют дети в той или иной жизненной ситуации, о чем мечтают, что любят, а что не любят. Она отлично знает все маленькие хитрости, детские проказы и умеет весело обо всем рассказать, пошутить. Читая ее стихи, мы безошибочно угадываем, кто поступает плохо, кто хорошо, с кого можно брать пример, а с кого нельзя.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(С Михалков»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357298"/>
            <a:ext cx="4400552" cy="7143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Догадайся, о чем эта книга А. </a:t>
            </a:r>
            <a:r>
              <a:rPr lang="ru-RU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Барто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>
              <a:buNone/>
            </a:pP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7" name="Picture 3" descr="C:\Documents and Settings\Admin\Мои документы\Downloads\Картинки Барто\67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71678"/>
            <a:ext cx="3181357" cy="411214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Мои документы\Downloads\Картинки Барто\153787---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071678"/>
            <a:ext cx="3143272" cy="4146184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Мои документы\Downloads\Картинки Барто\6ba6a745f404f16dc9d66f2e80e2c6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071678"/>
            <a:ext cx="3175164" cy="407196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Мои документы\Downloads\Картинки Барто\0008-017-Zaj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7" y="2071678"/>
            <a:ext cx="3143271" cy="4245457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Мои документы\Downloads\Картинки Барто\b_978-5-389-01627-9_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2071677"/>
            <a:ext cx="3143272" cy="4321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221455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Литературная игра : </a:t>
            </a:r>
            <a:b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“Послушай и назови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о чем это стихотворение” 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ru-RU" b="1" dirty="0" smtClean="0"/>
              <a:t>1. Верба, верба, верба,</a:t>
            </a:r>
            <a:br>
              <a:rPr lang="ru-RU" b="1" dirty="0" smtClean="0"/>
            </a:br>
            <a:r>
              <a:rPr lang="ru-RU" b="1" dirty="0" smtClean="0"/>
              <a:t>Верба зацвела.</a:t>
            </a:r>
            <a:br>
              <a:rPr lang="ru-RU" b="1" dirty="0" smtClean="0"/>
            </a:br>
            <a:r>
              <a:rPr lang="ru-RU" b="1" dirty="0" smtClean="0"/>
              <a:t>Это значит верно </a:t>
            </a:r>
            <a:br>
              <a:rPr lang="ru-RU" b="1" dirty="0" smtClean="0"/>
            </a:br>
            <a:r>
              <a:rPr lang="ru-RU" b="1" dirty="0" smtClean="0"/>
              <a:t>Что весна пришла.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(“Апрель” А. </a:t>
            </a:r>
            <a:r>
              <a:rPr lang="ru-RU" b="1" dirty="0" err="1" smtClean="0"/>
              <a:t>Барто</a:t>
            </a:r>
            <a:r>
              <a:rPr lang="ru-RU" b="1" dirty="0" smtClean="0"/>
              <a:t>) </a:t>
            </a:r>
          </a:p>
          <a:p>
            <a:endParaRPr lang="ru-RU" b="1" dirty="0" smtClean="0"/>
          </a:p>
          <a:p>
            <a:r>
              <a:rPr lang="ru-RU" b="1" dirty="0" smtClean="0"/>
              <a:t>2. Воробей по лужице</a:t>
            </a:r>
            <a:br>
              <a:rPr lang="ru-RU" b="1" dirty="0" smtClean="0"/>
            </a:br>
            <a:r>
              <a:rPr lang="ru-RU" b="1" dirty="0" smtClean="0"/>
              <a:t>Прыгает и кружится</a:t>
            </a:r>
            <a:br>
              <a:rPr lang="ru-RU" b="1" dirty="0" smtClean="0"/>
            </a:br>
            <a:r>
              <a:rPr lang="ru-RU" b="1" dirty="0" smtClean="0"/>
              <a:t>Перышки взъерошил он,</a:t>
            </a:r>
            <a:br>
              <a:rPr lang="ru-RU" b="1" dirty="0" smtClean="0"/>
            </a:br>
            <a:r>
              <a:rPr lang="ru-RU" b="1" dirty="0" smtClean="0"/>
              <a:t>Хвостик распушил.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(“Воробей” А. </a:t>
            </a:r>
            <a:r>
              <a:rPr lang="ru-RU" b="1" dirty="0" err="1" smtClean="0"/>
              <a:t>Барто</a:t>
            </a:r>
            <a:r>
              <a:rPr lang="ru-RU" b="1" dirty="0" smtClean="0"/>
              <a:t>)</a:t>
            </a:r>
          </a:p>
          <a:p>
            <a:endParaRPr lang="ru-RU" b="1" dirty="0" smtClean="0"/>
          </a:p>
          <a:p>
            <a:r>
              <a:rPr lang="ru-RU" b="1" dirty="0" smtClean="0"/>
              <a:t>3. Он теперь не просто мальчик.</a:t>
            </a:r>
            <a:br>
              <a:rPr lang="ru-RU" b="1" dirty="0" smtClean="0"/>
            </a:br>
            <a:r>
              <a:rPr lang="ru-RU" b="1" dirty="0" smtClean="0"/>
              <a:t>А теперь он новичок.</a:t>
            </a:r>
            <a:br>
              <a:rPr lang="ru-RU" b="1" dirty="0" smtClean="0"/>
            </a:br>
            <a:r>
              <a:rPr lang="ru-RU" b="1" dirty="0" smtClean="0"/>
              <a:t>У него на новой куртке</a:t>
            </a:r>
            <a:br>
              <a:rPr lang="ru-RU" b="1" dirty="0" smtClean="0"/>
            </a:br>
            <a:r>
              <a:rPr lang="ru-RU" b="1" dirty="0" smtClean="0"/>
              <a:t>Отложной воротничок.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(“В школу” А. </a:t>
            </a:r>
            <a:r>
              <a:rPr lang="ru-RU" b="1" dirty="0" err="1" smtClean="0"/>
              <a:t>Барто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4. Мы целое утро возились с ростками.</a:t>
            </a:r>
            <a:br>
              <a:rPr lang="ru-RU" b="1" dirty="0" smtClean="0"/>
            </a:br>
            <a:r>
              <a:rPr lang="ru-RU" b="1" dirty="0" smtClean="0"/>
              <a:t>Мы их посадили своими руками.</a:t>
            </a:r>
            <a:br>
              <a:rPr lang="ru-RU" b="1" dirty="0" smtClean="0"/>
            </a:br>
            <a:r>
              <a:rPr lang="ru-RU" b="1" dirty="0" smtClean="0"/>
              <a:t>Мы с бабушкой вместе сажали рассаду,</a:t>
            </a:r>
            <a:br>
              <a:rPr lang="ru-RU" b="1" dirty="0" smtClean="0"/>
            </a:br>
            <a:r>
              <a:rPr lang="ru-RU" b="1" dirty="0" smtClean="0"/>
              <a:t>А Катя ходила с подругой по саду.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(“Катя” А. </a:t>
            </a:r>
            <a:r>
              <a:rPr lang="ru-RU" b="1" dirty="0" err="1" smtClean="0"/>
              <a:t>Барто</a:t>
            </a:r>
            <a:r>
              <a:rPr lang="ru-RU" b="1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642910" y="214290"/>
            <a:ext cx="3429024" cy="79690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Вывод: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7" name="Содержимое 16" descr="scrn_big_1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312" y="2071678"/>
            <a:ext cx="3583323" cy="2857520"/>
          </a:xfrm>
        </p:spPr>
      </p:pic>
      <p:sp>
        <p:nvSpPr>
          <p:cNvPr id="16" name="Заголовок 5"/>
          <p:cNvSpPr>
            <a:spLocks noGrp="1"/>
          </p:cNvSpPr>
          <p:nvPr>
            <p:ph sz="half" idx="2"/>
          </p:nvPr>
        </p:nvSpPr>
        <p:spPr>
          <a:xfrm>
            <a:off x="3714744" y="928670"/>
            <a:ext cx="5143536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-</a:t>
            </a:r>
            <a:r>
              <a:rPr lang="ru-RU" sz="2400" b="1" dirty="0" smtClean="0"/>
              <a:t>Какие </a:t>
            </a:r>
            <a:r>
              <a:rPr lang="ru-RU" sz="2400" b="1" dirty="0"/>
              <a:t>герои перед нами прошли</a:t>
            </a:r>
            <a:r>
              <a:rPr lang="ru-RU" sz="2400" b="1" dirty="0" smtClean="0"/>
              <a:t>?</a:t>
            </a:r>
          </a:p>
          <a:p>
            <a:pPr>
              <a:buNone/>
            </a:pPr>
            <a:r>
              <a:rPr lang="ru-RU" sz="2400" b="1" dirty="0" smtClean="0"/>
              <a:t> -О </a:t>
            </a:r>
            <a:r>
              <a:rPr lang="ru-RU" sz="2400" b="1" dirty="0"/>
              <a:t>чем заставляют задуматься</a:t>
            </a:r>
            <a:r>
              <a:rPr lang="ru-RU" sz="2400" b="1" dirty="0" smtClean="0"/>
              <a:t>?</a:t>
            </a:r>
          </a:p>
          <a:p>
            <a:pPr>
              <a:buNone/>
            </a:pPr>
            <a:r>
              <a:rPr lang="ru-RU" sz="2400" b="1" dirty="0" smtClean="0"/>
              <a:t>-Что </a:t>
            </a:r>
            <a:r>
              <a:rPr lang="ru-RU" sz="2400" b="1" dirty="0"/>
              <a:t>осуждает А.Барто и вместе с нею мы</a:t>
            </a:r>
            <a:r>
              <a:rPr lang="ru-RU" sz="2400" b="1" dirty="0" smtClean="0"/>
              <a:t>? </a:t>
            </a:r>
          </a:p>
          <a:p>
            <a:pPr>
              <a:buNone/>
            </a:pPr>
            <a:r>
              <a:rPr lang="ru-RU" sz="2400" b="1" dirty="0" smtClean="0"/>
              <a:t>(</a:t>
            </a:r>
            <a:r>
              <a:rPr lang="ru-RU" sz="2400" b="1" dirty="0"/>
              <a:t>Лень, жадность, грубость, неумех</a:t>
            </a:r>
            <a:r>
              <a:rPr lang="ru-RU" sz="2400" b="1" dirty="0" smtClean="0"/>
              <a:t>)</a:t>
            </a:r>
          </a:p>
          <a:p>
            <a:pPr>
              <a:buNone/>
            </a:pPr>
            <a:r>
              <a:rPr lang="ru-RU" sz="2400" b="1" dirty="0" smtClean="0"/>
              <a:t>-Приведите </a:t>
            </a:r>
            <a:r>
              <a:rPr lang="ru-RU" sz="2400" b="1" dirty="0"/>
              <a:t>примеры с говорящими названиями</a:t>
            </a:r>
            <a:r>
              <a:rPr lang="ru-RU" sz="2400" b="1" dirty="0" smtClean="0"/>
              <a:t>.</a:t>
            </a:r>
          </a:p>
          <a:p>
            <a:pPr>
              <a:buNone/>
            </a:pP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“Болтунья”, “</a:t>
            </a:r>
            <a:r>
              <a:rPr lang="ru-RU" sz="2400" b="1" dirty="0" err="1"/>
              <a:t>Рёвушка</a:t>
            </a:r>
            <a:r>
              <a:rPr lang="ru-RU" sz="2400" b="1" dirty="0"/>
              <a:t>”, “Девочка чумазая”, “Лебединое горе”</a:t>
            </a:r>
            <a:br>
              <a:rPr lang="ru-RU" sz="2400" b="1" dirty="0"/>
            </a:b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571472" y="1071546"/>
          <a:ext cx="7800975" cy="5214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714356"/>
            <a:ext cx="75724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//videouroki.net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Жиренко О. Е. , Обухова Л. А. Поурочные разработки по обучению грамоте. Чтение и письмо. М.: ВАКО, 2012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Зайка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http://s004.radikal.ru/i208/1008/ef/e25c33d03c64.png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«Зайка»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http://www.bibliogid.ru/images/docs/i_stishok6_3.jpg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«Мишка»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http://kenjik.ru/wp-content/gallery/agnia_barto/barto_mishka.jpg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«Лошадка»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http://audioskazki.net/wp-content/gallery/agnia_barto/barto_loshadka.jpg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«Бычок»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http://img.labirint.ru/images/comments_pic/0836/01lab4gqp1220586785.jpg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«Мячик»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http://2gnomika.ucoz.ru/_pu/0/s10201380.jpg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А.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http://5.firepic.org/5/images/2013-03/29/d4vrveovf2i4.jpg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А.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«Помощница»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http://vmusice.net/mp3/%C0.%CB.%20%C1%E0%F0%F2%EE%20%CF%EE%EC%EE%F9%ED%E8%F6%E0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hlinkClick r:id="rId10"/>
              </a:rPr>
              <a:t>http://www.char.ru/books/974940_Igrushki_Stihi.jpg</a:t>
            </a:r>
            <a:endParaRPr lang="ru-RU" sz="1600" dirty="0" smtClean="0"/>
          </a:p>
          <a:p>
            <a:r>
              <a:rPr lang="ru-RU" sz="1600" dirty="0" smtClean="0">
                <a:hlinkClick r:id="rId11"/>
              </a:rPr>
              <a:t>http://www.char.ru/char_tmp__char.jpg</a:t>
            </a:r>
            <a:endParaRPr lang="ru-RU" sz="1600" dirty="0" smtClean="0"/>
          </a:p>
          <a:p>
            <a:r>
              <a:rPr lang="ru-RU" sz="1600" dirty="0" smtClean="0">
                <a:hlinkClick r:id="rId12"/>
              </a:rPr>
              <a:t>http://www.char.ru/books/167565_My_s_Tamaroj_Stihi.jpg</a:t>
            </a:r>
            <a:endParaRPr lang="ru-RU" sz="1600" dirty="0" smtClean="0"/>
          </a:p>
          <a:p>
            <a:r>
              <a:rPr lang="ru-RU" sz="1600" dirty="0" smtClean="0">
                <a:hlinkClick r:id="rId13"/>
              </a:rPr>
              <a:t>http://www.booksiti.net.ru/books/784000.jpg</a:t>
            </a:r>
            <a:endParaRPr lang="ru-RU" sz="1600" dirty="0" smtClean="0"/>
          </a:p>
          <a:p>
            <a:r>
              <a:rPr lang="ru-RU" sz="1600" dirty="0" smtClean="0">
                <a:hlinkClick r:id="rId14"/>
              </a:rPr>
              <a:t>http://www.prodalit.ru/?http://www.prodalit.ru:80/asp/error404.aspx?404;http://www.prodalit.ru:80/images/75000/70885.jpg</a:t>
            </a:r>
            <a:endParaRPr lang="ru-RU" sz="1600" dirty="0" smtClean="0"/>
          </a:p>
          <a:p>
            <a:r>
              <a:rPr lang="ru-RU" sz="1600" dirty="0" smtClean="0">
                <a:hlinkClick r:id="rId15"/>
              </a:rPr>
              <a:t>http://wo.clan.su/Biography/barto.jpg</a:t>
            </a:r>
            <a:endParaRPr lang="ru-RU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4000528" cy="3429024"/>
          </a:xfr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Агния Львовна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Барто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Стихи для детей.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214818"/>
            <a:ext cx="5429288" cy="2428892"/>
          </a:xfrm>
          <a:ln w="762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«Я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дарила детям радость, а дети возвратили мне молодость. Даже в 75 лет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5" descr="Картинка 12 из 14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57166"/>
            <a:ext cx="3351213" cy="3671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 w="76200"/>
          <a:scene3d>
            <a:camera prst="perspectiveRelaxedModerately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Книги А.Барто для детей.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5" descr="Картинка 145 из 3585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857364"/>
            <a:ext cx="3158769" cy="4357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16" descr="Картинка 18 из 7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1" y="1857364"/>
            <a:ext cx="3243817" cy="4357718"/>
          </a:xfrm>
          <a:prstGeom prst="rect">
            <a:avLst/>
          </a:prstGeom>
          <a:noFill/>
        </p:spPr>
      </p:pic>
      <p:pic>
        <p:nvPicPr>
          <p:cNvPr id="7" name="Picture 18" descr="7991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1857364"/>
            <a:ext cx="3217351" cy="4357718"/>
          </a:xfrm>
          <a:prstGeom prst="rect">
            <a:avLst/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8" name="Picture 14" descr="Картинка 9 из 79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57422" y="1857364"/>
            <a:ext cx="3238596" cy="4429156"/>
          </a:xfrm>
          <a:prstGeom prst="rect">
            <a:avLst/>
          </a:prstGeom>
          <a:noFill/>
        </p:spPr>
      </p:pic>
      <p:pic>
        <p:nvPicPr>
          <p:cNvPr id="9" name="Picture 8" descr="Картинка 146 из 3585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57422" y="1857364"/>
            <a:ext cx="3357586" cy="44291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 descr="C:\Documents and Settings\Admin\Мои документы\Downloads\Картинки Барто\978-5-389-00880-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57422" y="1857365"/>
            <a:ext cx="3357586" cy="442915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Мои документы\Downloads\Картинки Барто\499e7c90895f321f6bf23288fd7d167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357422" y="1857363"/>
            <a:ext cx="3357586" cy="44543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</a:ln>
          <a:scene3d>
            <a:camera prst="perspectiveRelaxed"/>
            <a:lightRig rig="threePt" dir="t"/>
          </a:scene3d>
        </p:spPr>
        <p:txBody>
          <a:bodyPr>
            <a:no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Игра: «Узнай стихотворение»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2900354" cy="22145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 дождем, 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смог, 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промок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http://im3-tub-ru.yandex.net/i?id=505571211-05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71472" y="3429000"/>
            <a:ext cx="2266013" cy="278608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3571869" y="2428868"/>
            <a:ext cx="5572131" cy="2968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Зайку бросила хозяйка,</a:t>
            </a:r>
          </a:p>
          <a:p>
            <a:pPr>
              <a:buNone/>
            </a:pPr>
            <a:r>
              <a:rPr lang="ru-RU" sz="3200" b="1" dirty="0" smtClean="0"/>
              <a:t>Под дождем остался зайка.</a:t>
            </a:r>
          </a:p>
          <a:p>
            <a:pPr>
              <a:buNone/>
            </a:pPr>
            <a:r>
              <a:rPr lang="ru-RU" sz="3200" b="1" dirty="0" smtClean="0"/>
              <a:t>Со скамейки слезть не смог, </a:t>
            </a:r>
          </a:p>
          <a:p>
            <a:pPr>
              <a:buNone/>
            </a:pPr>
            <a:r>
              <a:rPr lang="ru-RU" sz="3200" b="1" dirty="0" smtClean="0"/>
              <a:t>Весь до ниточки промок.</a:t>
            </a:r>
            <a:endParaRPr lang="ru-RU" sz="3200" b="1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Плачет, уронила, не утонет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4" descr="Картинка 1 из 145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 l="2081" b="19501"/>
          <a:stretch>
            <a:fillRect/>
          </a:stretch>
        </p:blipFill>
        <p:spPr bwMode="auto">
          <a:xfrm>
            <a:off x="714348" y="1857364"/>
            <a:ext cx="3360751" cy="3643338"/>
          </a:xfrm>
          <a:prstGeom prst="rect">
            <a:avLst/>
          </a:prstGeom>
          <a:noFill/>
          <a:ln w="76200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214810" y="2285992"/>
            <a:ext cx="4757742" cy="25431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/>
              <a:t>Наша Таня громко плачет,</a:t>
            </a:r>
          </a:p>
          <a:p>
            <a:pPr>
              <a:buNone/>
            </a:pPr>
            <a:r>
              <a:rPr lang="ru-RU" sz="3200" b="1" dirty="0" smtClean="0"/>
              <a:t>Уронила в речку мячик.</a:t>
            </a:r>
          </a:p>
          <a:p>
            <a:pPr>
              <a:buNone/>
            </a:pPr>
            <a:r>
              <a:rPr lang="ru-RU" sz="3200" b="1" dirty="0" smtClean="0"/>
              <a:t>-Тише, Танечка, не плачь,</a:t>
            </a:r>
          </a:p>
          <a:p>
            <a:pPr>
              <a:buNone/>
            </a:pPr>
            <a:r>
              <a:rPr lang="ru-RU" sz="3200" b="1" dirty="0" smtClean="0"/>
              <a:t>Не утонет в речке мяч.</a:t>
            </a:r>
            <a:endParaRPr lang="ru-RU" sz="3200" b="1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Уронили, оторвали, не брошу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Содержимое 4" descr="3105624-0223139999712a74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4837" y="2148681"/>
            <a:ext cx="3743325" cy="3429000"/>
          </a:xfrm>
          <a:ln w="76200">
            <a:solidFill>
              <a:schemeClr val="accent2">
                <a:lumMod val="60000"/>
                <a:lumOff val="40000"/>
              </a:schemeClr>
            </a:solidFill>
          </a:ln>
          <a:scene3d>
            <a:camera prst="isometricOffAxis1Right"/>
            <a:lightRig rig="threePt" dir="t"/>
          </a:scene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2285992"/>
            <a:ext cx="4643470" cy="29003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Уронили мишку на пол. </a:t>
            </a:r>
          </a:p>
          <a:p>
            <a:pPr>
              <a:buNone/>
            </a:pPr>
            <a:r>
              <a:rPr lang="ru-RU" sz="3200" b="1" dirty="0" smtClean="0"/>
              <a:t>Оторвали мишке лапу.</a:t>
            </a:r>
          </a:p>
          <a:p>
            <a:pPr>
              <a:buNone/>
            </a:pPr>
            <a:r>
              <a:rPr lang="ru-RU" sz="3200" b="1" dirty="0" smtClean="0"/>
              <a:t>Все равно его не брошу,</a:t>
            </a:r>
          </a:p>
          <a:p>
            <a:pPr>
              <a:buNone/>
            </a:pPr>
            <a:r>
              <a:rPr lang="ru-RU" sz="3200" b="1" dirty="0" smtClean="0"/>
              <a:t>Потому, что он хороший.</a:t>
            </a:r>
            <a:endParaRPr lang="ru-RU" sz="3200" b="1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Люблю, причешу, верхом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857364"/>
            <a:ext cx="5786478" cy="311468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Я люблю свою лошадку,</a:t>
            </a:r>
          </a:p>
          <a:p>
            <a:pPr>
              <a:buNone/>
            </a:pPr>
            <a:r>
              <a:rPr lang="ru-RU" sz="3200" b="1" dirty="0" smtClean="0"/>
              <a:t>Причешу ей шерстку гладко,</a:t>
            </a:r>
          </a:p>
          <a:p>
            <a:pPr>
              <a:buNone/>
            </a:pPr>
            <a:r>
              <a:rPr lang="ru-RU" sz="3200" b="1" dirty="0" smtClean="0"/>
              <a:t>Гребешком приглажу хвостик</a:t>
            </a:r>
          </a:p>
          <a:p>
            <a:pPr>
              <a:buNone/>
            </a:pPr>
            <a:r>
              <a:rPr lang="ru-RU" sz="3200" b="1" dirty="0" smtClean="0"/>
              <a:t>И верхом поеду в гости.</a:t>
            </a:r>
          </a:p>
          <a:p>
            <a:endParaRPr lang="ru-RU" dirty="0"/>
          </a:p>
        </p:txBody>
      </p:sp>
      <p:pic>
        <p:nvPicPr>
          <p:cNvPr id="5" name="Содержимое 4" descr="13646272401986903019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9256" y="1643050"/>
            <a:ext cx="3186106" cy="3614734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isometricOffAxis2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786842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Построим, пронесемся, к маме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1301482539429144951.jpe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6367" t="5635" r="12264" b="20662"/>
          <a:stretch>
            <a:fillRect/>
          </a:stretch>
        </p:blipFill>
        <p:spPr>
          <a:xfrm>
            <a:off x="500034" y="2143116"/>
            <a:ext cx="3929090" cy="3786214"/>
          </a:xfrm>
          <a:prstGeom prst="roundRect">
            <a:avLst/>
          </a:prstGeom>
          <a:scene3d>
            <a:camera prst="isometricRightUp"/>
            <a:lightRig rig="threePt" dir="t"/>
          </a:scene3d>
          <a:sp3d>
            <a:bevelT prst="convex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600200"/>
            <a:ext cx="461486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Самолет </a:t>
            </a:r>
          </a:p>
          <a:p>
            <a:pPr>
              <a:buNone/>
            </a:pPr>
            <a:r>
              <a:rPr lang="ru-RU" sz="3200" b="1" dirty="0" smtClean="0"/>
              <a:t>Самолет построим сами,</a:t>
            </a:r>
          </a:p>
          <a:p>
            <a:pPr>
              <a:buNone/>
            </a:pPr>
            <a:r>
              <a:rPr lang="ru-RU" sz="3200" b="1" dirty="0" smtClean="0"/>
              <a:t>Понесемся над лесами,</a:t>
            </a:r>
          </a:p>
          <a:p>
            <a:pPr>
              <a:buNone/>
            </a:pPr>
            <a:r>
              <a:rPr lang="ru-RU" sz="3200" b="1" dirty="0" smtClean="0"/>
              <a:t>Понесемся над лесами,</a:t>
            </a:r>
          </a:p>
          <a:p>
            <a:pPr>
              <a:buNone/>
            </a:pPr>
            <a:r>
              <a:rPr lang="ru-RU" sz="3200" b="1" dirty="0" smtClean="0"/>
              <a:t>А потом вернемся к маме.</a:t>
            </a:r>
            <a:endParaRPr lang="ru-RU" sz="3200" b="1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Качается, вздыхает, упаду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img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5351" y="1600200"/>
            <a:ext cx="3782298" cy="4525963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2143116"/>
            <a:ext cx="4400584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Идет бычок, качается,</a:t>
            </a:r>
          </a:p>
          <a:p>
            <a:pPr>
              <a:buNone/>
            </a:pPr>
            <a:r>
              <a:rPr lang="ru-RU" sz="3200" b="1" dirty="0" smtClean="0"/>
              <a:t>Вздыхает на ходу:</a:t>
            </a:r>
          </a:p>
          <a:p>
            <a:pPr>
              <a:buNone/>
            </a:pPr>
            <a:r>
              <a:rPr lang="ru-RU" sz="3200" b="1" dirty="0"/>
              <a:t>-</a:t>
            </a:r>
            <a:r>
              <a:rPr lang="ru-RU" sz="3200" b="1" dirty="0" smtClean="0"/>
              <a:t>Ох, доска кончается, Сейчас я упаду!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546</Words>
  <Application>Microsoft Office PowerPoint</Application>
  <PresentationFormat>Экран (4:3)</PresentationFormat>
  <Paragraphs>189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к уроку литературного чтения: «Агния Львовна Барто.  Стихи для детей.» 1 класс</vt:lpstr>
      <vt:lpstr>Агния Львовна Барто.  Стихи для детей.</vt:lpstr>
      <vt:lpstr>Книги А.Барто для детей.</vt:lpstr>
      <vt:lpstr>Игра: «Узнай стихотворение»</vt:lpstr>
      <vt:lpstr>Плачет, уронила, не утонет</vt:lpstr>
      <vt:lpstr>Уронили, оторвали, не брошу</vt:lpstr>
      <vt:lpstr>Люблю, причешу, верхом</vt:lpstr>
      <vt:lpstr>Построим, пронесемся, к маме</vt:lpstr>
      <vt:lpstr>Качается, вздыхает, упаду</vt:lpstr>
      <vt:lpstr>На бочок, сонный, кивает</vt:lpstr>
      <vt:lpstr>Дел немало, ела, пила, устала.</vt:lpstr>
      <vt:lpstr>Сонечка </vt:lpstr>
      <vt:lpstr>  </vt:lpstr>
      <vt:lpstr>Я выросла </vt:lpstr>
      <vt:lpstr>Согласны ли вы, что стихи А . Барто – это</vt:lpstr>
      <vt:lpstr>Литературная игра :  “Послушай и назови   о чем это стихотворение”  </vt:lpstr>
      <vt:lpstr>Вывод: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Львовна Барто.  Стихи для детей.</dc:title>
  <dc:creator>Admin</dc:creator>
  <cp:lastModifiedBy>Admin</cp:lastModifiedBy>
  <cp:revision>68</cp:revision>
  <dcterms:created xsi:type="dcterms:W3CDTF">2015-02-15T06:37:37Z</dcterms:created>
  <dcterms:modified xsi:type="dcterms:W3CDTF">2016-02-21T07:21:03Z</dcterms:modified>
</cp:coreProperties>
</file>