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8" r:id="rId5"/>
    <p:sldId id="259" r:id="rId6"/>
    <p:sldId id="267" r:id="rId7"/>
    <p:sldId id="261" r:id="rId8"/>
    <p:sldId id="262" r:id="rId9"/>
    <p:sldId id="263" r:id="rId10"/>
    <p:sldId id="264" r:id="rId11"/>
    <p:sldId id="268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0099CC"/>
    <a:srgbClr val="FFFF66"/>
    <a:srgbClr val="99FF66"/>
    <a:srgbClr val="FF33CC"/>
    <a:srgbClr val="FF9999"/>
    <a:srgbClr val="FF0000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A9939-77DE-4A59-A913-90587C05F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018A2-B819-48A0-81E1-60BBA6C96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A0F50-4681-47E0-A28A-E4EC131F2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A60FA-DBD2-472B-A940-AA41B237E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BAF35-619A-4A88-92FB-758143156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400D5-F41D-4A6A-AC7E-1076FDC47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5A2D-8AE4-4108-B9DD-78DB3629C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78B97-2846-45F1-9A9B-5837BF52B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BB15F-44E4-41F7-B917-13C420B3A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9740D-8D2D-4264-A722-AB8D2A84C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5C597-B673-4150-883B-871743F9A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F69A2A1-36AE-49C5-A164-16B2CF2A7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4" descr="cabg084"/>
          <p:cNvSpPr>
            <a:spLocks noChangeArrowheads="1" noChangeShapeType="1" noTextEdit="1"/>
          </p:cNvSpPr>
          <p:nvPr/>
        </p:nvSpPr>
        <p:spPr bwMode="auto">
          <a:xfrm>
            <a:off x="1000125" y="1285875"/>
            <a:ext cx="7777163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107763" dir="18900000" algn="ctr" rotWithShape="0">
                    <a:srgbClr val="990000">
                      <a:alpha val="50000"/>
                    </a:srgbClr>
                  </a:outerShdw>
                </a:effectLst>
                <a:latin typeface="Impact"/>
              </a:rPr>
              <a:t>Вычитание суммы из числа </a:t>
            </a:r>
          </a:p>
          <a:p>
            <a:pPr algn="ctr"/>
            <a:r>
              <a:rPr lang="ru-RU" sz="3600" kern="10">
                <a:ln w="3175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107763" dir="18900000" algn="ctr" rotWithShape="0">
                    <a:srgbClr val="990000">
                      <a:alpha val="50000"/>
                    </a:srgbClr>
                  </a:outerShdw>
                </a:effectLst>
                <a:latin typeface="Impact"/>
              </a:rPr>
              <a:t>и числа из суммы</a:t>
            </a:r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3348038" y="4005263"/>
            <a:ext cx="2847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Bookman Old Style" pitchFamily="18" charset="0"/>
              </a:rPr>
              <a:t>(закрепление)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348038" y="3213100"/>
            <a:ext cx="5016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Bookman Old Style" pitchFamily="18" charset="0"/>
              </a:rPr>
              <a:t>( 16 + 24 ) – 10 = 30 (л)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276600" y="3860800"/>
            <a:ext cx="5016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Bookman Old Style" pitchFamily="18" charset="0"/>
              </a:rPr>
              <a:t>( 16 – 10 ) + 24 = 30 (л)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348038" y="4508500"/>
            <a:ext cx="5154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Bookman Old Style" pitchFamily="18" charset="0"/>
              </a:rPr>
              <a:t>16 + ( 24  – 10 ) = 30 (л)</a:t>
            </a:r>
          </a:p>
        </p:txBody>
      </p:sp>
      <p:sp>
        <p:nvSpPr>
          <p:cNvPr id="22532" name="WordArt 8" descr="22"/>
          <p:cNvSpPr>
            <a:spLocks noChangeArrowheads="1" noChangeShapeType="1" noTextEdit="1"/>
          </p:cNvSpPr>
          <p:nvPr/>
        </p:nvSpPr>
        <p:spPr bwMode="auto">
          <a:xfrm>
            <a:off x="2268538" y="765175"/>
            <a:ext cx="4967287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Проверка</a:t>
            </a:r>
          </a:p>
        </p:txBody>
      </p:sp>
      <p:grpSp>
        <p:nvGrpSpPr>
          <p:cNvPr id="22533" name="Group 9"/>
          <p:cNvGrpSpPr>
            <a:grpSpLocks/>
          </p:cNvGrpSpPr>
          <p:nvPr/>
        </p:nvGrpSpPr>
        <p:grpSpPr bwMode="auto">
          <a:xfrm>
            <a:off x="2627313" y="1412875"/>
            <a:ext cx="4465637" cy="1608138"/>
            <a:chOff x="1156" y="1344"/>
            <a:chExt cx="2813" cy="1013"/>
          </a:xfrm>
        </p:grpSpPr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1156" y="1888"/>
              <a:ext cx="281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9" name="AutoShape 11"/>
            <p:cNvSpPr>
              <a:spLocks/>
            </p:cNvSpPr>
            <p:nvPr/>
          </p:nvSpPr>
          <p:spPr bwMode="auto">
            <a:xfrm rot="-5400000">
              <a:off x="2472" y="390"/>
              <a:ext cx="181" cy="2813"/>
            </a:xfrm>
            <a:prstGeom prst="rightBracket">
              <a:avLst>
                <a:gd name="adj" fmla="val 129512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>
              <a:off x="1156" y="1797"/>
              <a:ext cx="0" cy="1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>
              <a:off x="3969" y="1797"/>
              <a:ext cx="0" cy="1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AutoShape 14"/>
            <p:cNvSpPr>
              <a:spLocks/>
            </p:cNvSpPr>
            <p:nvPr/>
          </p:nvSpPr>
          <p:spPr bwMode="auto">
            <a:xfrm rot="5400000">
              <a:off x="1610" y="1434"/>
              <a:ext cx="181" cy="1089"/>
            </a:xfrm>
            <a:prstGeom prst="rightBracket">
              <a:avLst>
                <a:gd name="adj" fmla="val 50138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3" name="AutoShape 15"/>
            <p:cNvSpPr>
              <a:spLocks/>
            </p:cNvSpPr>
            <p:nvPr/>
          </p:nvSpPr>
          <p:spPr bwMode="auto">
            <a:xfrm rot="5400000">
              <a:off x="3016" y="1117"/>
              <a:ext cx="181" cy="1724"/>
            </a:xfrm>
            <a:prstGeom prst="rightBracket">
              <a:avLst>
                <a:gd name="adj" fmla="val 79374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1927" y="1344"/>
              <a:ext cx="11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>
                  <a:solidFill>
                    <a:schemeClr val="accent2"/>
                  </a:solidFill>
                  <a:latin typeface="Bookman Old Style" pitchFamily="18" charset="0"/>
                </a:rPr>
                <a:t>16 + 24 л</a:t>
              </a:r>
              <a:r>
                <a:rPr lang="ru-RU" sz="2400" i="1">
                  <a:solidFill>
                    <a:schemeClr val="accent2"/>
                  </a:solidFill>
                  <a:latin typeface="Bookman Old Style" pitchFamily="18" charset="0"/>
                </a:rPr>
                <a:t>.</a:t>
              </a:r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>
              <a:off x="1338" y="2069"/>
              <a:ext cx="6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>
                  <a:solidFill>
                    <a:schemeClr val="accent2"/>
                  </a:solidFill>
                  <a:latin typeface="Bookman Old Style" pitchFamily="18" charset="0"/>
                </a:rPr>
                <a:t>10 л</a:t>
              </a:r>
              <a:r>
                <a:rPr lang="ru-RU" sz="2400" i="1">
                  <a:solidFill>
                    <a:schemeClr val="accent2"/>
                  </a:solidFill>
                  <a:latin typeface="Bookman Old Style" pitchFamily="18" charset="0"/>
                </a:rPr>
                <a:t>.</a:t>
              </a:r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auto">
            <a:xfrm>
              <a:off x="3061" y="2069"/>
              <a:ext cx="2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>
                  <a:solidFill>
                    <a:schemeClr val="accent2"/>
                  </a:solidFill>
                  <a:latin typeface="Bookman Old Style" pitchFamily="18" charset="0"/>
                </a:rPr>
                <a:t>?</a:t>
              </a:r>
              <a:endParaRPr lang="ru-RU" sz="2400" i="1">
                <a:solidFill>
                  <a:schemeClr val="accent2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900113" y="3213100"/>
            <a:ext cx="2065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Bookman Old Style" pitchFamily="18" charset="0"/>
              </a:rPr>
              <a:t>1 способ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900113" y="3860800"/>
            <a:ext cx="2065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Bookman Old Style" pitchFamily="18" charset="0"/>
              </a:rPr>
              <a:t>2 способ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900113" y="4508500"/>
            <a:ext cx="2065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Bookman Old Style" pitchFamily="18" charset="0"/>
              </a:rPr>
              <a:t>3 способ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900113" y="5229225"/>
            <a:ext cx="8061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Bookman Old Style" pitchFamily="18" charset="0"/>
              </a:rPr>
              <a:t>Ответ:</a:t>
            </a:r>
            <a:r>
              <a:rPr lang="ru-RU" sz="3200" b="1" i="1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3200" i="1">
                <a:latin typeface="Bookman Old Style" pitchFamily="18" charset="0"/>
              </a:rPr>
              <a:t>Осталось 30 литров молока.</a:t>
            </a:r>
            <a:endParaRPr lang="ru-RU" sz="3200" b="1" i="1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59" grpId="0"/>
      <p:bldP spid="10260" grpId="0"/>
      <p:bldP spid="10261" grpId="0"/>
      <p:bldP spid="102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42988" y="981075"/>
            <a:ext cx="734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Bookman Old Style" pitchFamily="18" charset="0"/>
              </a:rPr>
              <a:t>Как вычесть сумму из числа?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71550" y="1484313"/>
            <a:ext cx="7704138" cy="205105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Bookman Old Style" pitchFamily="18" charset="0"/>
              </a:rPr>
              <a:t>Чтобы вычесть сумму из числа, можно сначала вычесть одно слагаемое, а потом другое.</a:t>
            </a:r>
          </a:p>
          <a:p>
            <a:r>
              <a:rPr lang="ru-RU" sz="2800" b="1" i="1">
                <a:solidFill>
                  <a:srgbClr val="FF0000"/>
                </a:solidFill>
                <a:latin typeface="Bookman Old Style" pitchFamily="18" charset="0"/>
              </a:rPr>
              <a:t>            а– ( в + с ) = ( а – в ) – с</a:t>
            </a:r>
          </a:p>
          <a:p>
            <a:r>
              <a:rPr lang="ru-RU" sz="2800" b="1" i="1">
                <a:solidFill>
                  <a:srgbClr val="FF0000"/>
                </a:solidFill>
                <a:latin typeface="Bookman Old Style" pitchFamily="18" charset="0"/>
              </a:rPr>
              <a:t>                               ( а – с ) – в</a:t>
            </a:r>
            <a:r>
              <a:rPr lang="ru-RU" sz="2800" b="1" i="1">
                <a:solidFill>
                  <a:srgbClr val="006600"/>
                </a:solidFill>
                <a:latin typeface="Bookman Old Style" pitchFamily="18" charset="0"/>
              </a:rPr>
              <a:t>                     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71550" y="3500438"/>
            <a:ext cx="734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Bookman Old Style" pitchFamily="18" charset="0"/>
              </a:rPr>
              <a:t>Как вычесть число из суммы?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71550" y="4005263"/>
            <a:ext cx="7704138" cy="205105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Bookman Old Style" pitchFamily="18" charset="0"/>
              </a:rPr>
              <a:t>Чтобы вычесть число из суммы, можно вычесть его из одного слагаемого и прибавить второе слагаемое.</a:t>
            </a:r>
          </a:p>
          <a:p>
            <a:r>
              <a:rPr lang="ru-RU" sz="2800" b="1" i="1">
                <a:solidFill>
                  <a:srgbClr val="FF0000"/>
                </a:solidFill>
                <a:latin typeface="Bookman Old Style" pitchFamily="18" charset="0"/>
              </a:rPr>
              <a:t>           ( а + в ) </a:t>
            </a:r>
            <a:r>
              <a:rPr lang="ru-RU" b="1" i="1">
                <a:solidFill>
                  <a:srgbClr val="FF0000"/>
                </a:solidFill>
              </a:rPr>
              <a:t>–</a:t>
            </a:r>
            <a:r>
              <a:rPr lang="ru-RU"/>
              <a:t>  </a:t>
            </a:r>
            <a:r>
              <a:rPr lang="ru-RU" sz="2800" b="1" i="1">
                <a:solidFill>
                  <a:srgbClr val="FF0000"/>
                </a:solidFill>
                <a:latin typeface="Bookman Old Style" pitchFamily="18" charset="0"/>
              </a:rPr>
              <a:t>с = ( а – с ) + в</a:t>
            </a:r>
          </a:p>
          <a:p>
            <a:r>
              <a:rPr lang="ru-RU" sz="2800" b="1" i="1">
                <a:solidFill>
                  <a:srgbClr val="FF0000"/>
                </a:solidFill>
                <a:latin typeface="Bookman Old Style" pitchFamily="18" charset="0"/>
              </a:rPr>
              <a:t>                               а + ( в – с )</a:t>
            </a:r>
            <a:r>
              <a:rPr lang="ru-RU" sz="2800" b="1" i="1">
                <a:solidFill>
                  <a:srgbClr val="006600"/>
                </a:solidFill>
                <a:latin typeface="Bookman Old Style" pitchFamily="18" charset="0"/>
              </a:rPr>
              <a:t>                      </a:t>
            </a:r>
          </a:p>
        </p:txBody>
      </p:sp>
      <p:sp>
        <p:nvSpPr>
          <p:cNvPr id="23557" name="WordArt 7" descr="22"/>
          <p:cNvSpPr>
            <a:spLocks noChangeArrowheads="1" noChangeShapeType="1" noTextEdit="1"/>
          </p:cNvSpPr>
          <p:nvPr/>
        </p:nvSpPr>
        <p:spPr bwMode="auto">
          <a:xfrm>
            <a:off x="2268538" y="404813"/>
            <a:ext cx="496728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Итог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 animBg="1"/>
      <p:bldP spid="14341" grpId="0"/>
      <p:bldP spid="143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WordArt 14" descr="22"/>
          <p:cNvSpPr>
            <a:spLocks noChangeArrowheads="1" noChangeShapeType="1" noTextEdit="1"/>
          </p:cNvSpPr>
          <p:nvPr/>
        </p:nvSpPr>
        <p:spPr bwMode="auto">
          <a:xfrm>
            <a:off x="2268538" y="765175"/>
            <a:ext cx="496728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Рефлексия</a:t>
            </a:r>
          </a:p>
        </p:txBody>
      </p:sp>
      <p:pic>
        <p:nvPicPr>
          <p:cNvPr id="24578" name="Picture 15" descr="рад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t="4967" b="4857"/>
          <a:stretch>
            <a:fillRect/>
          </a:stretch>
        </p:blipFill>
        <p:spPr bwMode="auto">
          <a:xfrm>
            <a:off x="1331913" y="1484313"/>
            <a:ext cx="1060450" cy="1296987"/>
          </a:xfrm>
          <a:prstGeom prst="rect">
            <a:avLst/>
          </a:prstGeom>
          <a:solidFill>
            <a:srgbClr val="FF9999"/>
          </a:solidFill>
          <a:ln w="57150" cmpd="thickThin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24579" name="Picture 16" descr="удивлени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2997200"/>
            <a:ext cx="1087437" cy="1265238"/>
          </a:xfrm>
          <a:prstGeom prst="rect">
            <a:avLst/>
          </a:prstGeom>
          <a:solidFill>
            <a:srgbClr val="0099CC"/>
          </a:solidFill>
          <a:ln w="57150" cmpd="thickThin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24580" name="Picture 17" descr="печ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l="-7042"/>
          <a:stretch>
            <a:fillRect/>
          </a:stretch>
        </p:blipFill>
        <p:spPr bwMode="auto">
          <a:xfrm>
            <a:off x="1331913" y="4508500"/>
            <a:ext cx="1085850" cy="1246188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24581" name="Rectangle 18"/>
          <p:cNvSpPr>
            <a:spLocks noChangeArrowheads="1"/>
          </p:cNvSpPr>
          <p:nvPr/>
        </p:nvSpPr>
        <p:spPr bwMode="auto">
          <a:xfrm>
            <a:off x="2627313" y="1700213"/>
            <a:ext cx="61928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Вы считаете, что урок прошёл для вас плодотворно, с пользой. Вы научились и можете помочь другим.</a:t>
            </a:r>
          </a:p>
        </p:txBody>
      </p:sp>
      <p:sp>
        <p:nvSpPr>
          <p:cNvPr id="24582" name="Rectangle 19"/>
          <p:cNvSpPr>
            <a:spLocks noChangeArrowheads="1"/>
          </p:cNvSpPr>
          <p:nvPr/>
        </p:nvSpPr>
        <p:spPr bwMode="auto">
          <a:xfrm>
            <a:off x="2627313" y="3357563"/>
            <a:ext cx="59594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Вы считаете, что научились решать примеры и задачи, но вам ещё нужна помощь.</a:t>
            </a:r>
          </a:p>
        </p:txBody>
      </p:sp>
      <p:sp>
        <p:nvSpPr>
          <p:cNvPr id="24583" name="Rectangle 20"/>
          <p:cNvSpPr>
            <a:spLocks noChangeArrowheads="1"/>
          </p:cNvSpPr>
          <p:nvPr/>
        </p:nvSpPr>
        <p:spPr bwMode="auto">
          <a:xfrm>
            <a:off x="2700338" y="5014913"/>
            <a:ext cx="5564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Вы считаете, что было трудно на уроке.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4" descr="22"/>
          <p:cNvSpPr>
            <a:spLocks noChangeArrowheads="1" noChangeShapeType="1" noTextEdit="1"/>
          </p:cNvSpPr>
          <p:nvPr/>
        </p:nvSpPr>
        <p:spPr bwMode="auto">
          <a:xfrm>
            <a:off x="1476375" y="765175"/>
            <a:ext cx="65532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Устный счёт</a:t>
            </a:r>
          </a:p>
        </p:txBody>
      </p:sp>
      <p:sp>
        <p:nvSpPr>
          <p:cNvPr id="14338" name="Rectangle 5" descr="1(11)"/>
          <p:cNvSpPr>
            <a:spLocks noChangeArrowheads="1"/>
          </p:cNvSpPr>
          <p:nvPr/>
        </p:nvSpPr>
        <p:spPr bwMode="auto">
          <a:xfrm>
            <a:off x="1258888" y="2276475"/>
            <a:ext cx="720725" cy="6477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Bookman Old Style" pitchFamily="18" charset="0"/>
              </a:rPr>
              <a:t>44</a:t>
            </a:r>
          </a:p>
        </p:txBody>
      </p:sp>
      <p:sp>
        <p:nvSpPr>
          <p:cNvPr id="14339" name="Rectangle 6" descr="1(11)"/>
          <p:cNvSpPr>
            <a:spLocks noChangeArrowheads="1"/>
          </p:cNvSpPr>
          <p:nvPr/>
        </p:nvSpPr>
        <p:spPr bwMode="auto">
          <a:xfrm>
            <a:off x="2916238" y="2276475"/>
            <a:ext cx="720725" cy="6477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Bookman Old Style" pitchFamily="18" charset="0"/>
              </a:rPr>
              <a:t>?</a:t>
            </a:r>
          </a:p>
        </p:txBody>
      </p:sp>
      <p:sp>
        <p:nvSpPr>
          <p:cNvPr id="14340" name="Rectangle 7" descr="1(11)"/>
          <p:cNvSpPr>
            <a:spLocks noChangeArrowheads="1"/>
          </p:cNvSpPr>
          <p:nvPr/>
        </p:nvSpPr>
        <p:spPr bwMode="auto">
          <a:xfrm>
            <a:off x="4572000" y="2276475"/>
            <a:ext cx="720725" cy="6477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Bookman Old Style" pitchFamily="18" charset="0"/>
              </a:rPr>
              <a:t>56</a:t>
            </a:r>
          </a:p>
        </p:txBody>
      </p:sp>
      <p:sp>
        <p:nvSpPr>
          <p:cNvPr id="14341" name="Rectangle 8" descr="1(11)"/>
          <p:cNvSpPr>
            <a:spLocks noChangeArrowheads="1"/>
          </p:cNvSpPr>
          <p:nvPr/>
        </p:nvSpPr>
        <p:spPr bwMode="auto">
          <a:xfrm>
            <a:off x="6156325" y="2276475"/>
            <a:ext cx="720725" cy="6477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Bookman Old Style" pitchFamily="18" charset="0"/>
              </a:rPr>
              <a:t>70</a:t>
            </a:r>
          </a:p>
        </p:txBody>
      </p:sp>
      <p:sp>
        <p:nvSpPr>
          <p:cNvPr id="14342" name="Rectangle 9" descr="1(11)"/>
          <p:cNvSpPr>
            <a:spLocks noChangeArrowheads="1"/>
          </p:cNvSpPr>
          <p:nvPr/>
        </p:nvSpPr>
        <p:spPr bwMode="auto">
          <a:xfrm>
            <a:off x="7740650" y="2276475"/>
            <a:ext cx="720725" cy="6477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Bookman Old Style" pitchFamily="18" charset="0"/>
              </a:rPr>
              <a:t>?</a:t>
            </a:r>
          </a:p>
        </p:txBody>
      </p:sp>
      <p:sp>
        <p:nvSpPr>
          <p:cNvPr id="14343" name="Line 10"/>
          <p:cNvSpPr>
            <a:spLocks noChangeShapeType="1"/>
          </p:cNvSpPr>
          <p:nvPr/>
        </p:nvSpPr>
        <p:spPr bwMode="auto">
          <a:xfrm>
            <a:off x="2051050" y="2636838"/>
            <a:ext cx="720725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Line 11"/>
          <p:cNvSpPr>
            <a:spLocks noChangeShapeType="1"/>
          </p:cNvSpPr>
          <p:nvPr/>
        </p:nvSpPr>
        <p:spPr bwMode="auto">
          <a:xfrm>
            <a:off x="3779838" y="2636838"/>
            <a:ext cx="720725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Line 12"/>
          <p:cNvSpPr>
            <a:spLocks noChangeShapeType="1"/>
          </p:cNvSpPr>
          <p:nvPr/>
        </p:nvSpPr>
        <p:spPr bwMode="auto">
          <a:xfrm>
            <a:off x="5364163" y="2636838"/>
            <a:ext cx="720725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Line 13"/>
          <p:cNvSpPr>
            <a:spLocks noChangeShapeType="1"/>
          </p:cNvSpPr>
          <p:nvPr/>
        </p:nvSpPr>
        <p:spPr bwMode="auto">
          <a:xfrm>
            <a:off x="6948488" y="2636838"/>
            <a:ext cx="720725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Text Box 14"/>
          <p:cNvSpPr txBox="1">
            <a:spLocks noChangeArrowheads="1"/>
          </p:cNvSpPr>
          <p:nvPr/>
        </p:nvSpPr>
        <p:spPr bwMode="auto">
          <a:xfrm>
            <a:off x="2051050" y="2060575"/>
            <a:ext cx="67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Bookman Old Style" pitchFamily="18" charset="0"/>
              </a:rPr>
              <a:t>+ 9</a:t>
            </a:r>
          </a:p>
        </p:txBody>
      </p:sp>
      <p:sp>
        <p:nvSpPr>
          <p:cNvPr id="14348" name="Text Box 15"/>
          <p:cNvSpPr txBox="1">
            <a:spLocks noChangeArrowheads="1"/>
          </p:cNvSpPr>
          <p:nvPr/>
        </p:nvSpPr>
        <p:spPr bwMode="auto">
          <a:xfrm>
            <a:off x="3851275" y="2060575"/>
            <a:ext cx="37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Bookman Old Style" pitchFamily="18" charset="0"/>
              </a:rPr>
              <a:t>?</a:t>
            </a:r>
          </a:p>
        </p:txBody>
      </p:sp>
      <p:sp>
        <p:nvSpPr>
          <p:cNvPr id="14349" name="Text Box 16"/>
          <p:cNvSpPr txBox="1">
            <a:spLocks noChangeArrowheads="1"/>
          </p:cNvSpPr>
          <p:nvPr/>
        </p:nvSpPr>
        <p:spPr bwMode="auto">
          <a:xfrm>
            <a:off x="5508625" y="2060575"/>
            <a:ext cx="37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Bookman Old Style" pitchFamily="18" charset="0"/>
              </a:rPr>
              <a:t>?</a:t>
            </a:r>
          </a:p>
        </p:txBody>
      </p:sp>
      <p:sp>
        <p:nvSpPr>
          <p:cNvPr id="14350" name="Text Box 17"/>
          <p:cNvSpPr txBox="1">
            <a:spLocks noChangeArrowheads="1"/>
          </p:cNvSpPr>
          <p:nvPr/>
        </p:nvSpPr>
        <p:spPr bwMode="auto">
          <a:xfrm>
            <a:off x="6877050" y="2060575"/>
            <a:ext cx="78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Bookman Old Style" pitchFamily="18" charset="0"/>
              </a:rPr>
              <a:t>- 25</a:t>
            </a:r>
          </a:p>
        </p:txBody>
      </p:sp>
      <p:sp>
        <p:nvSpPr>
          <p:cNvPr id="2066" name="Text Box 18" descr="1(11)"/>
          <p:cNvSpPr txBox="1">
            <a:spLocks noChangeArrowheads="1"/>
          </p:cNvSpPr>
          <p:nvPr/>
        </p:nvSpPr>
        <p:spPr bwMode="auto">
          <a:xfrm>
            <a:off x="2987675" y="2420938"/>
            <a:ext cx="576263" cy="42703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 i="1">
                <a:solidFill>
                  <a:srgbClr val="FF0000"/>
                </a:solidFill>
                <a:latin typeface="Bookman Old Style" pitchFamily="18" charset="0"/>
              </a:rPr>
              <a:t>53</a:t>
            </a:r>
          </a:p>
        </p:txBody>
      </p:sp>
      <p:sp>
        <p:nvSpPr>
          <p:cNvPr id="2068" name="Text Box 20" descr="клетка"/>
          <p:cNvSpPr txBox="1">
            <a:spLocks noChangeArrowheads="1"/>
          </p:cNvSpPr>
          <p:nvPr/>
        </p:nvSpPr>
        <p:spPr bwMode="auto">
          <a:xfrm>
            <a:off x="3779838" y="2060575"/>
            <a:ext cx="576262" cy="42703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 i="1">
                <a:solidFill>
                  <a:srgbClr val="FF0000"/>
                </a:solidFill>
                <a:latin typeface="Bookman Old Style" pitchFamily="18" charset="0"/>
              </a:rPr>
              <a:t>+3</a:t>
            </a:r>
          </a:p>
        </p:txBody>
      </p:sp>
      <p:sp>
        <p:nvSpPr>
          <p:cNvPr id="2069" name="Text Box 21" descr="клетка"/>
          <p:cNvSpPr txBox="1">
            <a:spLocks noChangeArrowheads="1"/>
          </p:cNvSpPr>
          <p:nvPr/>
        </p:nvSpPr>
        <p:spPr bwMode="auto">
          <a:xfrm>
            <a:off x="5292725" y="2060575"/>
            <a:ext cx="865188" cy="42703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 i="1">
                <a:solidFill>
                  <a:srgbClr val="FF0000"/>
                </a:solidFill>
                <a:latin typeface="Bookman Old Style" pitchFamily="18" charset="0"/>
              </a:rPr>
              <a:t>+14</a:t>
            </a:r>
          </a:p>
        </p:txBody>
      </p:sp>
      <p:sp>
        <p:nvSpPr>
          <p:cNvPr id="2070" name="Text Box 22" descr="1(11)"/>
          <p:cNvSpPr txBox="1">
            <a:spLocks noChangeArrowheads="1"/>
          </p:cNvSpPr>
          <p:nvPr/>
        </p:nvSpPr>
        <p:spPr bwMode="auto">
          <a:xfrm>
            <a:off x="7812088" y="2349500"/>
            <a:ext cx="576262" cy="4270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 i="1">
                <a:solidFill>
                  <a:srgbClr val="FF0000"/>
                </a:solidFill>
                <a:latin typeface="Bookman Old Style" pitchFamily="18" charset="0"/>
              </a:rPr>
              <a:t>45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187450" y="3141663"/>
            <a:ext cx="3689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6600"/>
                </a:solidFill>
                <a:latin typeface="Bookman Old Style" pitchFamily="18" charset="0"/>
              </a:rPr>
              <a:t>Отгадай число.</a:t>
            </a:r>
          </a:p>
        </p:txBody>
      </p:sp>
      <p:grpSp>
        <p:nvGrpSpPr>
          <p:cNvPr id="2086" name="Group 38"/>
          <p:cNvGrpSpPr>
            <a:grpSpLocks/>
          </p:cNvGrpSpPr>
          <p:nvPr/>
        </p:nvGrpSpPr>
        <p:grpSpPr bwMode="auto">
          <a:xfrm>
            <a:off x="1116013" y="3860800"/>
            <a:ext cx="4105275" cy="936625"/>
            <a:chOff x="703" y="2659"/>
            <a:chExt cx="2586" cy="590"/>
          </a:xfrm>
        </p:grpSpPr>
        <p:sp>
          <p:nvSpPr>
            <p:cNvPr id="14359" name="AutoShape 24"/>
            <p:cNvSpPr>
              <a:spLocks noChangeArrowheads="1"/>
            </p:cNvSpPr>
            <p:nvPr/>
          </p:nvSpPr>
          <p:spPr bwMode="auto">
            <a:xfrm>
              <a:off x="703" y="2704"/>
              <a:ext cx="589" cy="544"/>
            </a:xfrm>
            <a:prstGeom prst="triangle">
              <a:avLst>
                <a:gd name="adj" fmla="val 50000"/>
              </a:avLst>
            </a:prstGeom>
            <a:solidFill>
              <a:srgbClr val="FF99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0" name="AutoShape 26"/>
            <p:cNvSpPr>
              <a:spLocks noChangeArrowheads="1"/>
            </p:cNvSpPr>
            <p:nvPr/>
          </p:nvSpPr>
          <p:spPr bwMode="auto">
            <a:xfrm>
              <a:off x="1338" y="2704"/>
              <a:ext cx="589" cy="544"/>
            </a:xfrm>
            <a:prstGeom prst="triangle">
              <a:avLst>
                <a:gd name="adj" fmla="val 50000"/>
              </a:avLst>
            </a:prstGeom>
            <a:solidFill>
              <a:srgbClr val="FF99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1" name="AutoShape 27"/>
            <p:cNvSpPr>
              <a:spLocks noChangeArrowheads="1"/>
            </p:cNvSpPr>
            <p:nvPr/>
          </p:nvSpPr>
          <p:spPr bwMode="auto">
            <a:xfrm>
              <a:off x="2018" y="2659"/>
              <a:ext cx="272" cy="227"/>
            </a:xfrm>
            <a:prstGeom prst="triangle">
              <a:avLst>
                <a:gd name="adj" fmla="val 50000"/>
              </a:avLst>
            </a:prstGeom>
            <a:solidFill>
              <a:srgbClr val="FF99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2" name="AutoShape 28"/>
            <p:cNvSpPr>
              <a:spLocks noChangeArrowheads="1"/>
            </p:cNvSpPr>
            <p:nvPr/>
          </p:nvSpPr>
          <p:spPr bwMode="auto">
            <a:xfrm>
              <a:off x="2381" y="2659"/>
              <a:ext cx="272" cy="227"/>
            </a:xfrm>
            <a:prstGeom prst="triangle">
              <a:avLst>
                <a:gd name="adj" fmla="val 50000"/>
              </a:avLst>
            </a:prstGeom>
            <a:solidFill>
              <a:srgbClr val="FF99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3" name="AutoShape 29"/>
            <p:cNvSpPr>
              <a:spLocks noChangeArrowheads="1"/>
            </p:cNvSpPr>
            <p:nvPr/>
          </p:nvSpPr>
          <p:spPr bwMode="auto">
            <a:xfrm>
              <a:off x="2018" y="3022"/>
              <a:ext cx="272" cy="227"/>
            </a:xfrm>
            <a:prstGeom prst="triangle">
              <a:avLst>
                <a:gd name="adj" fmla="val 50000"/>
              </a:avLst>
            </a:prstGeom>
            <a:solidFill>
              <a:srgbClr val="FF99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4" name="AutoShape 30"/>
            <p:cNvSpPr>
              <a:spLocks noChangeArrowheads="1"/>
            </p:cNvSpPr>
            <p:nvPr/>
          </p:nvSpPr>
          <p:spPr bwMode="auto">
            <a:xfrm>
              <a:off x="2381" y="3022"/>
              <a:ext cx="272" cy="227"/>
            </a:xfrm>
            <a:prstGeom prst="triangle">
              <a:avLst>
                <a:gd name="adj" fmla="val 50000"/>
              </a:avLst>
            </a:prstGeom>
            <a:solidFill>
              <a:srgbClr val="FF99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5" name="AutoShape 31"/>
            <p:cNvSpPr>
              <a:spLocks noChangeArrowheads="1"/>
            </p:cNvSpPr>
            <p:nvPr/>
          </p:nvSpPr>
          <p:spPr bwMode="auto">
            <a:xfrm>
              <a:off x="2835" y="2750"/>
              <a:ext cx="91" cy="91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6" name="AutoShape 32"/>
            <p:cNvSpPr>
              <a:spLocks noChangeArrowheads="1"/>
            </p:cNvSpPr>
            <p:nvPr/>
          </p:nvSpPr>
          <p:spPr bwMode="auto">
            <a:xfrm>
              <a:off x="3016" y="2931"/>
              <a:ext cx="91" cy="91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7" name="AutoShape 33"/>
            <p:cNvSpPr>
              <a:spLocks noChangeArrowheads="1"/>
            </p:cNvSpPr>
            <p:nvPr/>
          </p:nvSpPr>
          <p:spPr bwMode="auto">
            <a:xfrm>
              <a:off x="2835" y="3113"/>
              <a:ext cx="91" cy="91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8" name="AutoShape 34"/>
            <p:cNvSpPr>
              <a:spLocks noChangeArrowheads="1"/>
            </p:cNvSpPr>
            <p:nvPr/>
          </p:nvSpPr>
          <p:spPr bwMode="auto">
            <a:xfrm>
              <a:off x="3198" y="2750"/>
              <a:ext cx="91" cy="91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9" name="AutoShape 35"/>
            <p:cNvSpPr>
              <a:spLocks noChangeArrowheads="1"/>
            </p:cNvSpPr>
            <p:nvPr/>
          </p:nvSpPr>
          <p:spPr bwMode="auto">
            <a:xfrm>
              <a:off x="3198" y="3113"/>
              <a:ext cx="91" cy="91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84" name="WordArt 36"/>
          <p:cNvSpPr>
            <a:spLocks noChangeArrowheads="1" noChangeShapeType="1" noTextEdit="1"/>
          </p:cNvSpPr>
          <p:nvPr/>
        </p:nvSpPr>
        <p:spPr bwMode="auto">
          <a:xfrm>
            <a:off x="5940425" y="3860800"/>
            <a:ext cx="2159000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245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827088" y="5084763"/>
            <a:ext cx="80946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900" b="1" i="1">
                <a:solidFill>
                  <a:srgbClr val="006600"/>
                </a:solidFill>
                <a:latin typeface="Bookman Old Style" pitchFamily="18" charset="0"/>
              </a:rPr>
              <a:t>Дайте характеристику этому числу.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 animBg="1"/>
      <p:bldP spid="2068" grpId="0" animBg="1"/>
      <p:bldP spid="2069" grpId="0" animBg="1"/>
      <p:bldP spid="2070" grpId="0" animBg="1"/>
      <p:bldP spid="2071" grpId="0"/>
      <p:bldP spid="2084" grpId="0" animBg="1"/>
      <p:bldP spid="20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WordArt 4" descr="22"/>
          <p:cNvSpPr>
            <a:spLocks noChangeArrowheads="1" noChangeShapeType="1" noTextEdit="1"/>
          </p:cNvSpPr>
          <p:nvPr/>
        </p:nvSpPr>
        <p:spPr bwMode="auto">
          <a:xfrm>
            <a:off x="1476375" y="765175"/>
            <a:ext cx="65532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Устный счёт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71550" y="1700213"/>
            <a:ext cx="1946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6600"/>
                </a:solidFill>
                <a:latin typeface="Bookman Old Style" pitchFamily="18" charset="0"/>
              </a:rPr>
              <a:t>Сравни: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979613" y="2347913"/>
            <a:ext cx="5291137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latin typeface="Bookman Old Style" pitchFamily="18" charset="0"/>
              </a:rPr>
              <a:t>24дм 5см  …  7м</a:t>
            </a:r>
            <a:endParaRPr lang="en-US" sz="4400" b="1" i="1">
              <a:latin typeface="Bookman Old Style" pitchFamily="18" charset="0"/>
            </a:endParaRPr>
          </a:p>
          <a:p>
            <a:r>
              <a:rPr lang="ru-RU" sz="4400" i="1">
                <a:latin typeface="Bookman Old Style" pitchFamily="18" charset="0"/>
              </a:rPr>
              <a:t> </a:t>
            </a:r>
          </a:p>
          <a:p>
            <a:r>
              <a:rPr lang="ru-RU" sz="4400" b="1" i="1">
                <a:latin typeface="Bookman Old Style" pitchFamily="18" charset="0"/>
              </a:rPr>
              <a:t>245см  …  25дм</a:t>
            </a:r>
            <a:endParaRPr lang="en-US" sz="4400" b="1" i="1">
              <a:latin typeface="Bookman Old Style" pitchFamily="18" charset="0"/>
            </a:endParaRPr>
          </a:p>
          <a:p>
            <a:endParaRPr lang="ru-RU" sz="4400" b="1" i="1">
              <a:latin typeface="Bookman Old Style" pitchFamily="18" charset="0"/>
            </a:endParaRPr>
          </a:p>
          <a:p>
            <a:r>
              <a:rPr lang="ru-RU" sz="4400" b="1" i="1">
                <a:latin typeface="Bookman Old Style" pitchFamily="18" charset="0"/>
              </a:rPr>
              <a:t>2м 5см  …  45см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64163" y="2276475"/>
            <a:ext cx="5778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0" b="1" i="1">
                <a:solidFill>
                  <a:srgbClr val="FF0000"/>
                </a:solidFill>
                <a:latin typeface="Bookman Old Style" pitchFamily="18" charset="0"/>
              </a:rPr>
              <a:t>&lt;</a:t>
            </a:r>
            <a:endParaRPr lang="ru-RU" sz="5000" b="1" i="1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356100" y="3644900"/>
            <a:ext cx="5778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0" b="1" i="1">
                <a:solidFill>
                  <a:srgbClr val="FF0000"/>
                </a:solidFill>
                <a:latin typeface="Bookman Old Style" pitchFamily="18" charset="0"/>
              </a:rPr>
              <a:t>&lt;</a:t>
            </a:r>
            <a:endParaRPr lang="ru-RU" sz="5000" b="1" i="1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 rot="10800000">
            <a:off x="4716463" y="5013325"/>
            <a:ext cx="5778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0" b="1" i="1">
                <a:solidFill>
                  <a:srgbClr val="FF0000"/>
                </a:solidFill>
                <a:latin typeface="Bookman Old Style" pitchFamily="18" charset="0"/>
              </a:rPr>
              <a:t>&lt;</a:t>
            </a:r>
            <a:endParaRPr lang="ru-RU" sz="5000" b="1" i="1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203575" y="2133600"/>
            <a:ext cx="973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Bookman Old Style" pitchFamily="18" charset="0"/>
              </a:rPr>
              <a:t>245</a:t>
            </a:r>
            <a:r>
              <a:rPr lang="ru-RU" b="1" i="1">
                <a:solidFill>
                  <a:srgbClr val="FF0000"/>
                </a:solidFill>
                <a:latin typeface="Bookman Old Style" pitchFamily="18" charset="0"/>
              </a:rPr>
              <a:t>см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372225" y="2133600"/>
            <a:ext cx="973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00"/>
                </a:solidFill>
                <a:latin typeface="Bookman Old Style" pitchFamily="18" charset="0"/>
              </a:rPr>
              <a:t>700см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651500" y="3357563"/>
            <a:ext cx="973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b="1" i="1">
                <a:solidFill>
                  <a:srgbClr val="FF0000"/>
                </a:solidFill>
                <a:latin typeface="Bookman Old Style" pitchFamily="18" charset="0"/>
              </a:rPr>
              <a:t>50см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555875" y="4724400"/>
            <a:ext cx="973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b="1" i="1">
                <a:solidFill>
                  <a:srgbClr val="FF0000"/>
                </a:solidFill>
                <a:latin typeface="Bookman Old Style" pitchFamily="18" charset="0"/>
              </a:rPr>
              <a:t>0</a:t>
            </a:r>
            <a:r>
              <a:rPr lang="en-US" b="1" i="1">
                <a:solidFill>
                  <a:srgbClr val="FF0000"/>
                </a:solidFill>
                <a:latin typeface="Bookman Old Style" pitchFamily="18" charset="0"/>
              </a:rPr>
              <a:t>5</a:t>
            </a:r>
            <a:r>
              <a:rPr lang="ru-RU" b="1" i="1">
                <a:solidFill>
                  <a:srgbClr val="FF0000"/>
                </a:solidFill>
                <a:latin typeface="Bookman Old Style" pitchFamily="18" charset="0"/>
              </a:rPr>
              <a:t>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4" grpId="0"/>
      <p:bldP spid="6155" grpId="0"/>
      <p:bldP spid="6156" grpId="0"/>
      <p:bldP spid="61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WordArt 4" descr="22"/>
          <p:cNvSpPr>
            <a:spLocks noChangeArrowheads="1" noChangeShapeType="1" noTextEdit="1"/>
          </p:cNvSpPr>
          <p:nvPr/>
        </p:nvSpPr>
        <p:spPr bwMode="auto">
          <a:xfrm>
            <a:off x="1476375" y="765175"/>
            <a:ext cx="65532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Устный счёт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00113" y="1773238"/>
            <a:ext cx="734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Bookman Old Style" pitchFamily="18" charset="0"/>
              </a:rPr>
              <a:t>Вычисли удобным способом.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187450" y="2492375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Bookman Old Style" pitchFamily="18" charset="0"/>
              </a:rPr>
              <a:t>1 + 3 + 5 + 7 + 9 = 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580063" y="2492375"/>
            <a:ext cx="942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Bookman Old Style" pitchFamily="18" charset="0"/>
              </a:rPr>
              <a:t>25</a:t>
            </a:r>
            <a:r>
              <a:rPr lang="ru-RU" sz="3600" i="1">
                <a:latin typeface="Bookman Old Style" pitchFamily="18" charset="0"/>
              </a:rPr>
              <a:t> 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1258888" y="3068638"/>
            <a:ext cx="360362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4572000" y="3068638"/>
            <a:ext cx="360363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2051050" y="3068638"/>
            <a:ext cx="360363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3708400" y="3068638"/>
            <a:ext cx="360363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042988" y="3284538"/>
            <a:ext cx="7777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Bookman Old Style" pitchFamily="18" charset="0"/>
              </a:rPr>
              <a:t>12+13+14+16+17+18+19 = 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7308850" y="3284538"/>
            <a:ext cx="1254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Bookman Old Style" pitchFamily="18" charset="0"/>
              </a:rPr>
              <a:t>109</a:t>
            </a:r>
            <a:r>
              <a:rPr lang="ru-RU" sz="3600" i="1">
                <a:latin typeface="Bookman Old Style" pitchFamily="18" charset="0"/>
              </a:rPr>
              <a:t> 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1187450" y="3860800"/>
            <a:ext cx="504825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5435600" y="3860800"/>
            <a:ext cx="504825" cy="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2051050" y="3860800"/>
            <a:ext cx="504825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4572000" y="3860800"/>
            <a:ext cx="504825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2916238" y="3860800"/>
            <a:ext cx="503237" cy="0"/>
          </a:xfrm>
          <a:prstGeom prst="line">
            <a:avLst/>
          </a:prstGeom>
          <a:noFill/>
          <a:ln w="76200" cmpd="tri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3708400" y="3860800"/>
            <a:ext cx="503238" cy="0"/>
          </a:xfrm>
          <a:prstGeom prst="line">
            <a:avLst/>
          </a:prstGeom>
          <a:noFill/>
          <a:ln w="76200" cmpd="tri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900113" y="4221163"/>
            <a:ext cx="352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Bookman Old Style" pitchFamily="18" charset="0"/>
              </a:rPr>
              <a:t>(17+156)+24 = 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4211638" y="4214813"/>
            <a:ext cx="432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Bookman Old Style" pitchFamily="18" charset="0"/>
              </a:rPr>
              <a:t>17+(156+24)=</a:t>
            </a:r>
            <a:r>
              <a:rPr lang="ru-RU" sz="3600" b="1" i="1">
                <a:latin typeface="Bookman Old Style" pitchFamily="18" charset="0"/>
              </a:rPr>
              <a:t>197</a:t>
            </a:r>
            <a:r>
              <a:rPr lang="ru-RU" sz="3600" i="1">
                <a:latin typeface="Bookman Old Style" pitchFamily="18" charset="0"/>
              </a:rPr>
              <a:t> 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971550" y="5084763"/>
            <a:ext cx="3398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Bookman Old Style" pitchFamily="18" charset="0"/>
              </a:rPr>
              <a:t>439-(139+3) = 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284663" y="5084763"/>
            <a:ext cx="434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Bookman Old Style" pitchFamily="18" charset="0"/>
              </a:rPr>
              <a:t>(439-139)-3 = </a:t>
            </a:r>
            <a:r>
              <a:rPr lang="ru-RU" sz="3600" b="1" i="1">
                <a:latin typeface="Bookman Old Style" pitchFamily="18" charset="0"/>
              </a:rPr>
              <a:t>297</a:t>
            </a:r>
            <a:r>
              <a:rPr lang="ru-RU" sz="3600" i="1"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3" grpId="0"/>
      <p:bldP spid="4110" grpId="0" animBg="1"/>
      <p:bldP spid="4111" grpId="0" animBg="1"/>
      <p:bldP spid="4112" grpId="0" animBg="1"/>
      <p:bldP spid="4113" grpId="0" animBg="1"/>
      <p:bldP spid="4114" grpId="0"/>
      <p:bldP spid="4115" grpId="0"/>
      <p:bldP spid="4116" grpId="0" animBg="1"/>
      <p:bldP spid="4117" grpId="0" animBg="1"/>
      <p:bldP spid="4118" grpId="0" animBg="1"/>
      <p:bldP spid="4119" grpId="0" animBg="1"/>
      <p:bldP spid="4120" grpId="0" animBg="1"/>
      <p:bldP spid="4121" grpId="0" animBg="1"/>
      <p:bldP spid="4122" grpId="0"/>
      <p:bldP spid="4123" grpId="0"/>
      <p:bldP spid="4125" grpId="0"/>
      <p:bldP spid="41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WordArt 4" descr="22"/>
          <p:cNvSpPr>
            <a:spLocks noChangeArrowheads="1" noChangeShapeType="1" noTextEdit="1"/>
          </p:cNvSpPr>
          <p:nvPr/>
        </p:nvSpPr>
        <p:spPr bwMode="auto">
          <a:xfrm>
            <a:off x="1476375" y="620713"/>
            <a:ext cx="655320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Устный счёт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00113" y="1628775"/>
            <a:ext cx="734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Bookman Old Style" pitchFamily="18" charset="0"/>
              </a:rPr>
              <a:t>Реши задачу разными способами.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971550" y="2276475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Bookman Old Style" pitchFamily="18" charset="0"/>
              </a:rPr>
              <a:t>На двух полках было 47 книг. С первой полки взяли 9 книг, а со второй 7 книг. Сколько книг осталось на полках?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258888" y="3789363"/>
            <a:ext cx="449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chemeClr val="accent2"/>
                </a:solidFill>
                <a:latin typeface="Bookman Old Style" pitchFamily="18" charset="0"/>
              </a:rPr>
              <a:t>47 – ( 9 + 7 ) = 31 (к)</a:t>
            </a:r>
          </a:p>
        </p:txBody>
      </p:sp>
      <p:pic>
        <p:nvPicPr>
          <p:cNvPr id="5132" name="Picture 12" descr="BOOKCA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3500438"/>
            <a:ext cx="17272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258888" y="4581525"/>
            <a:ext cx="3965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chemeClr val="accent2"/>
                </a:solidFill>
                <a:latin typeface="Bookman Old Style" pitchFamily="18" charset="0"/>
              </a:rPr>
              <a:t>47 – 7 – 9 = 31 (к)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8" grpId="0"/>
      <p:bldP spid="5129" grpId="0"/>
      <p:bldP spid="51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WordArt 4" descr="22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5532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Повторение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042988" y="981075"/>
            <a:ext cx="734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Bookman Old Style" pitchFamily="18" charset="0"/>
              </a:rPr>
              <a:t>Как вычесть сумму из числа?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71550" y="1484313"/>
            <a:ext cx="7704138" cy="20510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Bookman Old Style" pitchFamily="18" charset="0"/>
              </a:rPr>
              <a:t>Чтобы вычесть сумму из числа, можно сначала вычесть одно слагаемое, а потом другое.</a:t>
            </a:r>
          </a:p>
          <a:p>
            <a:r>
              <a:rPr lang="ru-RU" sz="2800" b="1" i="1">
                <a:solidFill>
                  <a:srgbClr val="FF0000"/>
                </a:solidFill>
                <a:latin typeface="Bookman Old Style" pitchFamily="18" charset="0"/>
              </a:rPr>
              <a:t>            а– ( в + с ) = ( а – в ) – с</a:t>
            </a:r>
          </a:p>
          <a:p>
            <a:r>
              <a:rPr lang="ru-RU" sz="2800" b="1" i="1">
                <a:solidFill>
                  <a:srgbClr val="FF0000"/>
                </a:solidFill>
                <a:latin typeface="Bookman Old Style" pitchFamily="18" charset="0"/>
              </a:rPr>
              <a:t>                               ( а – с ) – в</a:t>
            </a:r>
            <a:r>
              <a:rPr lang="ru-RU" sz="2800" b="1" i="1">
                <a:solidFill>
                  <a:srgbClr val="006600"/>
                </a:solidFill>
                <a:latin typeface="Bookman Old Style" pitchFamily="18" charset="0"/>
              </a:rPr>
              <a:t>                     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71550" y="3500438"/>
            <a:ext cx="734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Bookman Old Style" pitchFamily="18" charset="0"/>
              </a:rPr>
              <a:t>Как вычесть число из суммы?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971550" y="4005263"/>
            <a:ext cx="7704138" cy="20510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Bookman Old Style" pitchFamily="18" charset="0"/>
              </a:rPr>
              <a:t>Чтобы вычесть число из суммы, можно вычесть его из одного слагаемого и прибавить второе слагаемое.</a:t>
            </a:r>
          </a:p>
          <a:p>
            <a:r>
              <a:rPr lang="ru-RU" sz="2800" b="1" i="1">
                <a:solidFill>
                  <a:srgbClr val="FF0000"/>
                </a:solidFill>
                <a:latin typeface="Bookman Old Style" pitchFamily="18" charset="0"/>
              </a:rPr>
              <a:t>           ( а + в ) </a:t>
            </a:r>
            <a:r>
              <a:rPr lang="ru-RU" b="1" i="1">
                <a:solidFill>
                  <a:srgbClr val="FF0000"/>
                </a:solidFill>
              </a:rPr>
              <a:t>–</a:t>
            </a:r>
            <a:r>
              <a:rPr lang="ru-RU"/>
              <a:t>  </a:t>
            </a:r>
            <a:r>
              <a:rPr lang="ru-RU" sz="2800" b="1" i="1">
                <a:solidFill>
                  <a:srgbClr val="FF0000"/>
                </a:solidFill>
                <a:latin typeface="Bookman Old Style" pitchFamily="18" charset="0"/>
              </a:rPr>
              <a:t>с = ( а – с ) + в</a:t>
            </a:r>
          </a:p>
          <a:p>
            <a:r>
              <a:rPr lang="ru-RU" sz="2800" b="1" i="1">
                <a:solidFill>
                  <a:srgbClr val="FF0000"/>
                </a:solidFill>
                <a:latin typeface="Bookman Old Style" pitchFamily="18" charset="0"/>
              </a:rPr>
              <a:t>                               а + ( в – с )</a:t>
            </a:r>
            <a:r>
              <a:rPr lang="ru-RU" sz="2800" b="1" i="1">
                <a:solidFill>
                  <a:srgbClr val="006600"/>
                </a:solidFill>
                <a:latin typeface="Bookman Old Style" pitchFamily="18" charset="0"/>
              </a:rPr>
              <a:t>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 animBg="1"/>
      <p:bldP spid="13319" grpId="0"/>
      <p:bldP spid="133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WordArt 4" descr="22"/>
          <p:cNvSpPr>
            <a:spLocks noChangeArrowheads="1" noChangeShapeType="1" noTextEdit="1"/>
          </p:cNvSpPr>
          <p:nvPr/>
        </p:nvSpPr>
        <p:spPr bwMode="auto">
          <a:xfrm>
            <a:off x="1476375" y="620713"/>
            <a:ext cx="655320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Закрепление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87450" y="1628775"/>
            <a:ext cx="734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Bookman Old Style" pitchFamily="18" charset="0"/>
              </a:rPr>
              <a:t>Вычисли удобным способом.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55650" y="2420938"/>
            <a:ext cx="3398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Bookman Old Style" pitchFamily="18" charset="0"/>
              </a:rPr>
              <a:t>124-(86+24) =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27088" y="3068638"/>
            <a:ext cx="3013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Bookman Old Style" pitchFamily="18" charset="0"/>
              </a:rPr>
              <a:t>306-38-12 =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55650" y="3716338"/>
            <a:ext cx="3830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Bookman Old Style" pitchFamily="18" charset="0"/>
              </a:rPr>
              <a:t>(261+398)-161= 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55650" y="4365625"/>
            <a:ext cx="3398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Bookman Old Style" pitchFamily="18" charset="0"/>
              </a:rPr>
              <a:t>(262+54)-54 = 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995738" y="2420938"/>
            <a:ext cx="3565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Bookman Old Style" pitchFamily="18" charset="0"/>
              </a:rPr>
              <a:t>(124-24)-86=14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635375" y="3068638"/>
            <a:ext cx="3978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Bookman Old Style" pitchFamily="18" charset="0"/>
              </a:rPr>
              <a:t>306-(38+12)=256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356100" y="3716338"/>
            <a:ext cx="454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Bookman Old Style" pitchFamily="18" charset="0"/>
              </a:rPr>
              <a:t>(261-161)+398=498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24300" y="4365625"/>
            <a:ext cx="3978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Bookman Old Style" pitchFamily="18" charset="0"/>
              </a:rPr>
              <a:t>262+(54-54)=262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/>
      <p:bldP spid="7176" grpId="0"/>
      <p:bldP spid="7177" grpId="0"/>
      <p:bldP spid="7178" grpId="0"/>
      <p:bldP spid="7179" grpId="0"/>
      <p:bldP spid="7180" grpId="0"/>
      <p:bldP spid="71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WordArt 4" descr="22"/>
          <p:cNvSpPr>
            <a:spLocks noChangeArrowheads="1" noChangeShapeType="1" noTextEdit="1"/>
          </p:cNvSpPr>
          <p:nvPr/>
        </p:nvSpPr>
        <p:spPr bwMode="auto">
          <a:xfrm>
            <a:off x="1476375" y="620713"/>
            <a:ext cx="655320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Закрепление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42988" y="1484313"/>
            <a:ext cx="7631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Bookman Old Style" pitchFamily="18" charset="0"/>
              </a:rPr>
              <a:t>Спиши. Определи порядок действий.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547813" y="2205038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Bookman Old Style" pitchFamily="18" charset="0"/>
              </a:rPr>
              <a:t>m – ( n + a) - c</a:t>
            </a:r>
            <a:endParaRPr lang="ru-RU" sz="3200" b="1" i="1">
              <a:latin typeface="Bookman Old Style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547813" y="2924175"/>
            <a:ext cx="4478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Bookman Old Style" pitchFamily="18" charset="0"/>
              </a:rPr>
              <a:t>(m + n ) – c + ( d – k )</a:t>
            </a:r>
            <a:endParaRPr lang="ru-RU" sz="3200" b="1" i="1">
              <a:latin typeface="Bookman Old Style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547813" y="3716338"/>
            <a:ext cx="3989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Bookman Old Style" pitchFamily="18" charset="0"/>
              </a:rPr>
              <a:t>k + a – (m – n + c )</a:t>
            </a:r>
            <a:endParaRPr lang="ru-RU" sz="3200" b="1" i="1">
              <a:latin typeface="Bookman Old Style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619250" y="4508500"/>
            <a:ext cx="6040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Bookman Old Style" pitchFamily="18" charset="0"/>
              </a:rPr>
              <a:t>a – (m + n ) + b + ( c – d + k )</a:t>
            </a:r>
            <a:endParaRPr lang="ru-RU" sz="3200" b="1" i="1">
              <a:latin typeface="Bookman Old Style" pitchFamily="18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132138" y="19891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124075" y="19891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2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995738" y="19891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268538" y="2781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076825" y="2781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2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276600" y="2781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995738" y="2781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779838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572000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2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051050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2843213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132138" y="4365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867400" y="4365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2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6659563" y="4365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124075" y="4365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4140200" y="4365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4932363" y="4365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6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  <p:bldP spid="8200" grpId="0"/>
      <p:bldP spid="8201" grpId="0"/>
      <p:bldP spid="8202" grpId="0"/>
      <p:bldP spid="8203" grpId="0"/>
      <p:bldP spid="8204" grpId="0"/>
      <p:bldP spid="8205" grpId="0"/>
      <p:bldP spid="8206" grpId="0"/>
      <p:bldP spid="8207" grpId="0"/>
      <p:bldP spid="8208" grpId="0"/>
      <p:bldP spid="8209" grpId="0"/>
      <p:bldP spid="8210" grpId="0"/>
      <p:bldP spid="8211" grpId="0"/>
      <p:bldP spid="8212" grpId="0"/>
      <p:bldP spid="8213" grpId="0"/>
      <p:bldP spid="8214" grpId="0"/>
      <p:bldP spid="8215" grpId="0"/>
      <p:bldP spid="8216" grpId="0"/>
      <p:bldP spid="8217" grpId="0"/>
      <p:bldP spid="8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WordArt 4" descr="22"/>
          <p:cNvSpPr>
            <a:spLocks noChangeArrowheads="1" noChangeShapeType="1" noTextEdit="1"/>
          </p:cNvSpPr>
          <p:nvPr/>
        </p:nvSpPr>
        <p:spPr bwMode="auto">
          <a:xfrm>
            <a:off x="1476375" y="549275"/>
            <a:ext cx="65532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Закрепление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042988" y="1268413"/>
            <a:ext cx="76311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Bookman Old Style" pitchFamily="18" charset="0"/>
              </a:rPr>
              <a:t>Работа в группах.</a:t>
            </a:r>
          </a:p>
          <a:p>
            <a:pPr algn="ctr"/>
            <a:r>
              <a:rPr lang="ru-RU" sz="2800" b="1" i="1">
                <a:solidFill>
                  <a:srgbClr val="006600"/>
                </a:solidFill>
                <a:latin typeface="Bookman Old Style" pitchFamily="18" charset="0"/>
              </a:rPr>
              <a:t>Реши задачу разными способами.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239838" y="2728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900113" y="2205038"/>
            <a:ext cx="784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Bookman Old Style" pitchFamily="18" charset="0"/>
              </a:rPr>
              <a:t>В детский сад привезли два бидона молока. В одном бидоне 16 литров, а в другом – 24 литра молока. За обедом израсходовали 10 литров. Сколько литров молока осталось?</a:t>
            </a:r>
          </a:p>
        </p:txBody>
      </p:sp>
      <p:pic>
        <p:nvPicPr>
          <p:cNvPr id="21509" name="Picture 8" descr="1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4005263"/>
            <a:ext cx="1906587" cy="1711325"/>
          </a:xfrm>
          <a:prstGeom prst="rect">
            <a:avLst/>
          </a:prstGeom>
          <a:noFill/>
          <a:ln w="76200" cmpd="tri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21510" name="Picture 9" descr="бидон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4005263"/>
            <a:ext cx="2027238" cy="1747837"/>
          </a:xfrm>
          <a:prstGeom prst="rect">
            <a:avLst/>
          </a:prstGeom>
          <a:noFill/>
          <a:ln w="76200" cmpd="tri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21511" name="Picture 10" descr="дети и молок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4005263"/>
            <a:ext cx="1873250" cy="1770062"/>
          </a:xfrm>
          <a:prstGeom prst="rect">
            <a:avLst/>
          </a:prstGeom>
          <a:noFill/>
          <a:ln w="76200" cmpd="tri">
            <a:solidFill>
              <a:srgbClr val="00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366</Words>
  <Application>Microsoft Office PowerPoint</Application>
  <PresentationFormat>Экран (4:3)</PresentationFormat>
  <Paragraphs>105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Bookman Old Style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Labtam</cp:lastModifiedBy>
  <cp:revision>8</cp:revision>
  <dcterms:created xsi:type="dcterms:W3CDTF">2009-01-25T16:18:47Z</dcterms:created>
  <dcterms:modified xsi:type="dcterms:W3CDTF">2012-10-14T06:52:54Z</dcterms:modified>
</cp:coreProperties>
</file>