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3" r:id="rId2"/>
    <p:sldId id="274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70" r:id="rId12"/>
    <p:sldId id="264" r:id="rId13"/>
    <p:sldId id="265" r:id="rId14"/>
    <p:sldId id="268" r:id="rId15"/>
    <p:sldId id="266" r:id="rId16"/>
    <p:sldId id="267" r:id="rId17"/>
    <p:sldId id="271" r:id="rId18"/>
    <p:sldId id="269" r:id="rId19"/>
    <p:sldId id="272" r:id="rId20"/>
  </p:sldIdLst>
  <p:sldSz cx="9144000" cy="6858000" type="screen4x3"/>
  <p:notesSz cx="6881813" cy="100155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31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3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3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9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6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6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4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1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0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93BC8-FF22-4466-BA42-8599CE2E06B4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C9F4-ED64-448D-BE17-BF9DCB3B9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836712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Статья</a:t>
            </a:r>
          </a:p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д</a:t>
            </a:r>
            <a:r>
              <a:rPr lang="ru-RU" sz="3600" b="1" i="1" dirty="0" smtClean="0">
                <a:solidFill>
                  <a:srgbClr val="002060"/>
                </a:solidFill>
              </a:rPr>
              <a:t>ля родителей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«Что должен знать каждый родитель </a:t>
            </a:r>
            <a:r>
              <a:rPr lang="ru-RU" sz="4000" b="1" i="1" dirty="0">
                <a:solidFill>
                  <a:srgbClr val="002060"/>
                </a:solidFill>
              </a:rPr>
              <a:t>о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зоконе</a:t>
            </a:r>
            <a:r>
              <a:rPr lang="ru-RU" sz="4000" b="1" i="1" dirty="0" smtClean="0">
                <a:solidFill>
                  <a:srgbClr val="002060"/>
                </a:solidFill>
              </a:rPr>
              <a:t> «Об образовании в Российской Федерации»»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Тамара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13176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44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Дошкольное образование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64)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Направлено на общее развитие ребенка, на формирование предпосылок учебной деятельности, сохранение и укрепление здоровья</a:t>
            </a:r>
          </a:p>
          <a:p>
            <a:r>
              <a:rPr lang="ru-RU" dirty="0" smtClean="0"/>
              <a:t>Программа составляется с учетом возрастных особенностей детей</a:t>
            </a:r>
          </a:p>
          <a:p>
            <a:r>
              <a:rPr lang="ru-RU" dirty="0" smtClean="0"/>
              <a:t>Родители (законные представители) имеют право на получение консультативной, психолого- педагогической, методической помощи со стороны образовательной организации</a:t>
            </a:r>
          </a:p>
          <a:p>
            <a:endParaRPr lang="ru-RU" dirty="0"/>
          </a:p>
        </p:txBody>
      </p:sp>
      <p:pic>
        <p:nvPicPr>
          <p:cNvPr id="4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73216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90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12968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Дети с ограниченными возможностями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79)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Образование таких детей может быть организовано как совместно с остальными обучающимися, так и в специальных организациях</a:t>
            </a:r>
          </a:p>
          <a:p>
            <a:r>
              <a:rPr lang="ru-RU" dirty="0" smtClean="0"/>
              <a:t>Создаются специальные программы, предоставляются дополнительные помощники, обеспечивается необходимый доступ в здание и другие дополнительные условия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7192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9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Устав образовательной организации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25)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Образовательная организация действует на основании устава, утвержденного законодательством Российской Федерации</a:t>
            </a:r>
          </a:p>
          <a:p>
            <a:pPr marL="0" indent="0">
              <a:buNone/>
            </a:pPr>
            <a:r>
              <a:rPr lang="ru-RU" dirty="0" smtClean="0"/>
              <a:t>В нем должна размещаться следующая информация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Тип организации</a:t>
            </a:r>
          </a:p>
          <a:p>
            <a:r>
              <a:rPr lang="ru-RU" dirty="0" smtClean="0"/>
              <a:t>Учредитель или учредители</a:t>
            </a:r>
          </a:p>
          <a:p>
            <a:r>
              <a:rPr lang="ru-RU" dirty="0" smtClean="0"/>
              <a:t>Виды образовательных программ</a:t>
            </a:r>
          </a:p>
          <a:p>
            <a:r>
              <a:rPr lang="ru-RU" dirty="0" smtClean="0"/>
              <a:t>Структура органов управления и сроки их полномочий</a:t>
            </a:r>
          </a:p>
          <a:p>
            <a:r>
              <a:rPr lang="ru-RU" dirty="0" smtClean="0"/>
              <a:t>Информация должна быть доступной для ознакомления с ней для всех членов образовательного процесса</a:t>
            </a:r>
          </a:p>
          <a:p>
            <a:endParaRPr lang="ru-RU" dirty="0"/>
          </a:p>
        </p:txBody>
      </p:sp>
      <p:pic>
        <p:nvPicPr>
          <p:cNvPr id="7170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157192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86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Информационная открытость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29)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Образовательные организации формируют информационные ресурсы, содержащие информацию об их деятельности и обеспечивают доступ к этим ресурсам для всех участников образовательного процесса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Таким источником является официальный сайт организации, размещенный в сети интернет</a:t>
            </a:r>
            <a:endParaRPr lang="ru-RU" dirty="0"/>
          </a:p>
        </p:txBody>
      </p:sp>
      <p:pic>
        <p:nvPicPr>
          <p:cNvPr id="8194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085184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842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Защита прав обучающихся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45)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ru-RU" dirty="0" smtClean="0"/>
              <a:t>Направлять в органы управления организацией свои обращения</a:t>
            </a:r>
          </a:p>
          <a:p>
            <a:r>
              <a:rPr lang="ru-RU" dirty="0" smtClean="0"/>
              <a:t>Обращаться в комиссию по урегулированию споров</a:t>
            </a:r>
          </a:p>
          <a:p>
            <a:r>
              <a:rPr lang="ru-RU" dirty="0" smtClean="0"/>
              <a:t>Использовать иные способы защиты, предусмотренные законодательством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85184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80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Права родителей (законных представителей)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44)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r>
              <a:rPr lang="ru-RU" dirty="0" smtClean="0"/>
              <a:t>Организацию и формы обучения</a:t>
            </a:r>
          </a:p>
          <a:p>
            <a:r>
              <a:rPr lang="ru-RU" dirty="0" smtClean="0"/>
              <a:t>Дать ребенку образование в семье</a:t>
            </a:r>
          </a:p>
          <a:p>
            <a:r>
              <a:rPr lang="ru-RU" dirty="0" smtClean="0"/>
              <a:t>Знакомиться с уставом организации, содержанием образования</a:t>
            </a:r>
          </a:p>
          <a:p>
            <a:r>
              <a:rPr lang="ru-RU" dirty="0" smtClean="0"/>
              <a:t>Защищать права и интересы обучающихся</a:t>
            </a:r>
          </a:p>
          <a:p>
            <a:r>
              <a:rPr lang="ru-RU" dirty="0" smtClean="0"/>
              <a:t>Получать информацию о планируемых обследованиях и присутствовать при них</a:t>
            </a:r>
          </a:p>
          <a:p>
            <a:r>
              <a:rPr lang="ru-RU" dirty="0" smtClean="0"/>
              <a:t>Принимать участие в управлении организацией в рамках, установленных уставом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396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Обязанности родителей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44)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r>
              <a:rPr lang="ru-RU" dirty="0" smtClean="0"/>
              <a:t>Обеспечить получение детьми общего образования</a:t>
            </a:r>
          </a:p>
          <a:p>
            <a:r>
              <a:rPr lang="ru-RU" dirty="0" smtClean="0"/>
              <a:t>Соблюдать правила внутреннего распорядка и правила, предусмотренные договором</a:t>
            </a:r>
          </a:p>
          <a:p>
            <a:r>
              <a:rPr lang="ru-RU" dirty="0" smtClean="0"/>
              <a:t>Уважать честь и достоинство все участников образовательного процесса</a:t>
            </a:r>
          </a:p>
          <a:p>
            <a:r>
              <a:rPr lang="ru-RU" dirty="0" smtClean="0"/>
              <a:t>За неисполнение обязанностей родители несут ответственность, предусмотренную законом Российской Федерации</a:t>
            </a:r>
            <a:endParaRPr lang="ru-RU" dirty="0"/>
          </a:p>
        </p:txBody>
      </p:sp>
      <p:pic>
        <p:nvPicPr>
          <p:cNvPr id="10242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6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Родительская плата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65)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/>
          <a:lstStyle/>
          <a:p>
            <a:r>
              <a:rPr lang="ru-RU" dirty="0" smtClean="0"/>
              <a:t>Дошкольная организация осуществляет присмотр и уход за детьми</a:t>
            </a:r>
          </a:p>
          <a:p>
            <a:r>
              <a:rPr lang="ru-RU" dirty="0" smtClean="0"/>
              <a:t>За это с родителей взымается родительская плата</a:t>
            </a:r>
          </a:p>
          <a:p>
            <a:r>
              <a:rPr lang="ru-RU" dirty="0" smtClean="0"/>
              <a:t>За некоторую категорию детей плата не взымается</a:t>
            </a:r>
          </a:p>
          <a:p>
            <a:r>
              <a:rPr lang="ru-RU" dirty="0" smtClean="0"/>
              <a:t>Размер родительской платы не перекидывается на другие нужды организации</a:t>
            </a:r>
          </a:p>
          <a:p>
            <a:r>
              <a:rPr lang="ru-RU" dirty="0" smtClean="0"/>
              <a:t>В дошкольной организации родителям выплачивается компенсация по оплате, установленная правовыми нормами</a:t>
            </a:r>
          </a:p>
          <a:p>
            <a:r>
              <a:rPr lang="ru-RU" dirty="0" smtClean="0"/>
              <a:t>Порядок выплаты компенсации устанавливается органами государственной власти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281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Комиссия по урегулированию споров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45)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ru-RU" dirty="0" smtClean="0"/>
              <a:t>Создается в целях урегулирования споров между участниками образовательного процесса</a:t>
            </a:r>
          </a:p>
          <a:p>
            <a:r>
              <a:rPr lang="ru-RU" dirty="0" smtClean="0"/>
              <a:t>Создается в организации, осуществляющей образовательную деятельность</a:t>
            </a:r>
          </a:p>
          <a:p>
            <a:r>
              <a:rPr lang="ru-RU" dirty="0" smtClean="0"/>
              <a:t>Решение комиссии является обязательной для всех и исполняется в установленные сроки</a:t>
            </a:r>
          </a:p>
          <a:p>
            <a:r>
              <a:rPr lang="ru-RU" dirty="0" smtClean="0"/>
              <a:t>Решение может быть обжаловано в установленные сроки</a:t>
            </a:r>
          </a:p>
          <a:p>
            <a:r>
              <a:rPr lang="ru-RU" dirty="0" smtClean="0"/>
              <a:t>Порядок создания и работы комиссии устанавливается локальным нормативным актом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826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0580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Хотите ли Вы, не хотите ли,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Но дело, товарищи, в том,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Что прежде всего- МЫ РОДИТЕЛИ,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А все остальное- потом!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2290" name="Picture 2" descr="C:\Users\Тамара\Desktop\u515_1382338926_1091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839" y="3140968"/>
            <a:ext cx="4760763" cy="281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8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305800" cy="28803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Федеральный закон 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«Об образовании в Российской Федерации»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от 29 декабря 2012г</a:t>
            </a:r>
            <a:r>
              <a:rPr lang="en-US" sz="4000" dirty="0" smtClean="0">
                <a:solidFill>
                  <a:srgbClr val="002060"/>
                </a:solidFill>
              </a:rPr>
              <a:t>,</a:t>
            </a:r>
            <a:r>
              <a:rPr lang="ru-RU" sz="4000" dirty="0" smtClean="0">
                <a:solidFill>
                  <a:srgbClr val="002060"/>
                </a:solidFill>
              </a:rPr>
              <a:t> №273- ФЗ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мара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13176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14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305800" cy="28803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Федеральный закон 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«Об образовании в Российской Федерации»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от 29 декабря 2012г</a:t>
            </a:r>
            <a:r>
              <a:rPr lang="en-US" sz="4000" dirty="0" smtClean="0">
                <a:solidFill>
                  <a:srgbClr val="002060"/>
                </a:solidFill>
              </a:rPr>
              <a:t>,</a:t>
            </a:r>
            <a:r>
              <a:rPr lang="ru-RU" sz="4000" dirty="0" smtClean="0">
                <a:solidFill>
                  <a:srgbClr val="002060"/>
                </a:solidFill>
              </a:rPr>
              <a:t> №273- ФЗ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мара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13176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89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Особенности Федерального закона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Внес изменения в систему дошкольного дополнительного и профессионального образования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Ввел термин «образовательная организация», вместо «образовательное учреждение»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Ввел уточнение по формам получения образования и обучения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Дал возможность получить образование лицам особых категорий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Расширил права и обязанности участников образовательного процесса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85184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Основные понятия Федерального закона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Образование- это единый процесс воспитания и обучения, направленный на осуществление интересов человека, а так же совокупность знаний, умений и навыков</a:t>
            </a:r>
          </a:p>
          <a:p>
            <a:r>
              <a:rPr lang="ru-RU" sz="2000" dirty="0" smtClean="0"/>
              <a:t>Воспитание- это деятельность, направленная на формирование личности и нравственных качеств</a:t>
            </a:r>
          </a:p>
          <a:p>
            <a:r>
              <a:rPr lang="ru-RU" sz="2000" dirty="0" smtClean="0"/>
              <a:t>Образовательная программа- это учебный план, по которому ведется обучение (разрабатывается и утверждается организацией, осуществляющей образовательную деятельность)</a:t>
            </a:r>
          </a:p>
          <a:p>
            <a:r>
              <a:rPr lang="ru-RU" sz="2000" dirty="0" smtClean="0"/>
              <a:t>Обучающиеся- это лица, осваивающие образовательную программу</a:t>
            </a:r>
          </a:p>
          <a:p>
            <a:r>
              <a:rPr lang="ru-RU" sz="2000" dirty="0" smtClean="0"/>
              <a:t>Участники образовательных отношений- это обучающиеся, родители, педагоги, организации, осуществляющие образовательную деятельность</a:t>
            </a:r>
          </a:p>
          <a:p>
            <a:r>
              <a:rPr lang="ru-RU" sz="2000" dirty="0" smtClean="0"/>
              <a:t>Присмотр и уход за детьми- соблюдение режима дня, режима питания и выполнение гигиенических процедур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4648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Уровни общего образования в Российской Федерации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ru-RU" dirty="0" smtClean="0"/>
              <a:t>Дошкольное образование (стало одним из уровней общего образования на основе введения нового закона «Об образовании»)</a:t>
            </a:r>
          </a:p>
          <a:p>
            <a:r>
              <a:rPr lang="ru-RU" dirty="0" smtClean="0"/>
              <a:t>Начальное общее образование</a:t>
            </a:r>
          </a:p>
          <a:p>
            <a:r>
              <a:rPr lang="ru-RU" dirty="0" smtClean="0"/>
              <a:t>Основное общее образование</a:t>
            </a:r>
          </a:p>
          <a:p>
            <a:r>
              <a:rPr lang="ru-RU" dirty="0" smtClean="0"/>
              <a:t>Среднее общее образование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13176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52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Формы получения образования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63)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Общее образование может быть получено в организациях, осуществляющих образовательную деятельность (как государственные, так и частные) </a:t>
            </a:r>
          </a:p>
          <a:p>
            <a:r>
              <a:rPr lang="ru-RU" dirty="0" smtClean="0"/>
              <a:t>Вне организациях, осуществляющих образовательную деятельность (семейное и самообразование)</a:t>
            </a:r>
          </a:p>
          <a:p>
            <a:pPr marL="0" indent="0">
              <a:buNone/>
            </a:pPr>
            <a:r>
              <a:rPr lang="ru-RU" dirty="0" smtClean="0"/>
              <a:t>Форма получения образования определяется родителями (законными представителями), с учетом мнения ребенка</a:t>
            </a:r>
            <a:endParaRPr lang="ru-RU" dirty="0"/>
          </a:p>
        </p:txBody>
      </p:sp>
      <p:pic>
        <p:nvPicPr>
          <p:cNvPr id="4098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266973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1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Федеральные государственные образовательные стандарты и требования (</a:t>
            </a:r>
            <a:r>
              <a:rPr lang="ru-RU" sz="3600" dirty="0" err="1" smtClean="0">
                <a:solidFill>
                  <a:srgbClr val="002060"/>
                </a:solidFill>
              </a:rPr>
              <a:t>ст</a:t>
            </a:r>
            <a:r>
              <a:rPr lang="ru-RU" sz="3600" dirty="0" smtClean="0">
                <a:solidFill>
                  <a:srgbClr val="002060"/>
                </a:solidFill>
              </a:rPr>
              <a:t> 11)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Включают в себя структуру основных образовательных программ, условия их реализации и результаты освоения</a:t>
            </a:r>
          </a:p>
          <a:p>
            <a:r>
              <a:rPr lang="ru-RU" dirty="0" smtClean="0"/>
              <a:t>Устанавливаются сроки получения общего образования</a:t>
            </a:r>
          </a:p>
          <a:p>
            <a:r>
              <a:rPr lang="ru-RU" dirty="0" smtClean="0"/>
              <a:t>Реализация права на образования обучающихся с ограниченными возможностями здоровья</a:t>
            </a:r>
          </a:p>
          <a:p>
            <a:r>
              <a:rPr lang="ru-RU" dirty="0" smtClean="0"/>
              <a:t>Порядок разработки, утверждение и система реализация ФГОС устанавливается Правительством Российской Федерации</a:t>
            </a:r>
            <a:endParaRPr lang="ru-RU" dirty="0"/>
          </a:p>
        </p:txBody>
      </p:sp>
      <p:pic>
        <p:nvPicPr>
          <p:cNvPr id="4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29200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92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Современные требования к образованию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119736"/>
          </a:xfrm>
        </p:spPr>
        <p:txBody>
          <a:bodyPr/>
          <a:lstStyle/>
          <a:p>
            <a:r>
              <a:rPr lang="ru-RU" dirty="0" smtClean="0"/>
              <a:t>Сетевое взаимодействие </a:t>
            </a:r>
            <a:r>
              <a:rPr lang="ru-RU" dirty="0" err="1" smtClean="0"/>
              <a:t>ст</a:t>
            </a:r>
            <a:r>
              <a:rPr lang="ru-RU" dirty="0" smtClean="0"/>
              <a:t> 15</a:t>
            </a:r>
          </a:p>
          <a:p>
            <a:r>
              <a:rPr lang="ru-RU" dirty="0" smtClean="0"/>
              <a:t>Образовательные и информационные ресурсы </a:t>
            </a:r>
            <a:r>
              <a:rPr lang="ru-RU" dirty="0" err="1" smtClean="0"/>
              <a:t>ст</a:t>
            </a:r>
            <a:r>
              <a:rPr lang="ru-RU" dirty="0" smtClean="0"/>
              <a:t> 18</a:t>
            </a:r>
          </a:p>
          <a:p>
            <a:r>
              <a:rPr lang="ru-RU" dirty="0" smtClean="0"/>
              <a:t>Дистанционные и информационные технологии </a:t>
            </a:r>
            <a:r>
              <a:rPr lang="ru-RU" dirty="0" err="1" smtClean="0"/>
              <a:t>ст</a:t>
            </a:r>
            <a:r>
              <a:rPr lang="ru-RU" dirty="0"/>
              <a:t> </a:t>
            </a:r>
            <a:r>
              <a:rPr lang="ru-RU" dirty="0" smtClean="0"/>
              <a:t>12</a:t>
            </a:r>
          </a:p>
          <a:p>
            <a:r>
              <a:rPr lang="ru-RU" dirty="0" smtClean="0"/>
              <a:t>Условия ведения </a:t>
            </a:r>
            <a:r>
              <a:rPr lang="ru-RU" dirty="0" err="1" smtClean="0"/>
              <a:t>эксперементальной</a:t>
            </a:r>
            <a:r>
              <a:rPr lang="ru-RU" dirty="0" smtClean="0"/>
              <a:t> и инновационной деятельности </a:t>
            </a:r>
            <a:r>
              <a:rPr lang="ru-RU" dirty="0" err="1" smtClean="0"/>
              <a:t>ст</a:t>
            </a:r>
            <a:r>
              <a:rPr lang="ru-RU" dirty="0" smtClean="0"/>
              <a:t> 20</a:t>
            </a:r>
          </a:p>
          <a:p>
            <a:endParaRPr lang="ru-RU" dirty="0"/>
          </a:p>
        </p:txBody>
      </p:sp>
      <p:pic>
        <p:nvPicPr>
          <p:cNvPr id="5122" name="Picture 2" descr="C:\Users\Тамар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13176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0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737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Федеральный закон  «Об образовании в Российской Федерации»  от 29 декабря 2012г, №273- ФЗ</vt:lpstr>
      <vt:lpstr>Федеральный закон  «Об образовании в Российской Федерации»  от 29 декабря 2012г, №273- ФЗ</vt:lpstr>
      <vt:lpstr>Особенности Федерального закона</vt:lpstr>
      <vt:lpstr>Основные понятия Федерального закона</vt:lpstr>
      <vt:lpstr>Уровни общего образования в Российской Федерации</vt:lpstr>
      <vt:lpstr>Формы получения образования (ст 63)</vt:lpstr>
      <vt:lpstr>Федеральные государственные образовательные стандарты и требования (ст 11)</vt:lpstr>
      <vt:lpstr>Современные требования к образованию</vt:lpstr>
      <vt:lpstr>Дошкольное образование (ст 64)</vt:lpstr>
      <vt:lpstr>Дети с ограниченными возможностями (ст 79)</vt:lpstr>
      <vt:lpstr>Устав образовательной организации (ст 25)</vt:lpstr>
      <vt:lpstr>Информационная открытость (ст 29)</vt:lpstr>
      <vt:lpstr>Защита прав обучающихся (ст 45)</vt:lpstr>
      <vt:lpstr>Права родителей (законных представителей) (ст 44)</vt:lpstr>
      <vt:lpstr>Обязанности родителей (ст 44)</vt:lpstr>
      <vt:lpstr>Родительская плата (ст 65)</vt:lpstr>
      <vt:lpstr>Комиссия по урегулированию споров (ст 45)</vt:lpstr>
      <vt:lpstr>Хотите ли Вы, не хотите ли, Но дело, товарищи, в том, Что прежде всего- МЫ РОДИТЕЛИ, А все остальное- потом!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Тамара</cp:lastModifiedBy>
  <cp:revision>50</cp:revision>
  <cp:lastPrinted>2015-03-15T09:32:39Z</cp:lastPrinted>
  <dcterms:created xsi:type="dcterms:W3CDTF">2015-01-25T11:50:37Z</dcterms:created>
  <dcterms:modified xsi:type="dcterms:W3CDTF">2015-03-15T09:54:03Z</dcterms:modified>
</cp:coreProperties>
</file>