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73" r:id="rId2"/>
    <p:sldId id="274" r:id="rId3"/>
    <p:sldId id="256" r:id="rId4"/>
    <p:sldId id="257" r:id="rId5"/>
    <p:sldId id="258" r:id="rId6"/>
    <p:sldId id="259" r:id="rId7"/>
    <p:sldId id="261" r:id="rId8"/>
    <p:sldId id="260" r:id="rId9"/>
    <p:sldId id="262" r:id="rId10"/>
    <p:sldId id="263" r:id="rId11"/>
    <p:sldId id="270" r:id="rId12"/>
    <p:sldId id="264" r:id="rId13"/>
    <p:sldId id="265" r:id="rId14"/>
    <p:sldId id="268" r:id="rId15"/>
    <p:sldId id="266" r:id="rId16"/>
    <p:sldId id="267" r:id="rId17"/>
    <p:sldId id="271" r:id="rId18"/>
    <p:sldId id="269" r:id="rId19"/>
    <p:sldId id="272" r:id="rId20"/>
  </p:sldIdLst>
  <p:sldSz cx="9144000" cy="6858000" type="screen4x3"/>
  <p:notesSz cx="6881813" cy="100155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93BC8-FF22-4466-BA42-8599CE2E06B4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C9F4-ED64-448D-BE17-BF9DCB3B9A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8315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93BC8-FF22-4466-BA42-8599CE2E06B4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C9F4-ED64-448D-BE17-BF9DCB3B9A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634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93BC8-FF22-4466-BA42-8599CE2E06B4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C9F4-ED64-448D-BE17-BF9DCB3B9A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20393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93BC8-FF22-4466-BA42-8599CE2E06B4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C9F4-ED64-448D-BE17-BF9DCB3B9A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1199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93BC8-FF22-4466-BA42-8599CE2E06B4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C9F4-ED64-448D-BE17-BF9DCB3B9A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5562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93BC8-FF22-4466-BA42-8599CE2E06B4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C9F4-ED64-448D-BE17-BF9DCB3B9A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3666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93BC8-FF22-4466-BA42-8599CE2E06B4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C9F4-ED64-448D-BE17-BF9DCB3B9A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2418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93BC8-FF22-4466-BA42-8599CE2E06B4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C9F4-ED64-448D-BE17-BF9DCB3B9A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712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93BC8-FF22-4466-BA42-8599CE2E06B4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C9F4-ED64-448D-BE17-BF9DCB3B9A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4209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93BC8-FF22-4466-BA42-8599CE2E06B4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C9F4-ED64-448D-BE17-BF9DCB3B9A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345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193BC8-FF22-4466-BA42-8599CE2E06B4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7CC9F4-ED64-448D-BE17-BF9DCB3B9A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5701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193BC8-FF22-4466-BA42-8599CE2E06B4}" type="datetimeFigureOut">
              <a:rPr lang="ru-RU" smtClean="0"/>
              <a:t>15.03.2015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7CC9F4-ED64-448D-BE17-BF9DCB3B9A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0580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7504" y="836712"/>
            <a:ext cx="8712968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solidFill>
                  <a:srgbClr val="002060"/>
                </a:solidFill>
              </a:rPr>
              <a:t>Статья</a:t>
            </a:r>
          </a:p>
          <a:p>
            <a:pPr algn="ctr"/>
            <a:r>
              <a:rPr lang="ru-RU" sz="3600" b="1" i="1" dirty="0">
                <a:solidFill>
                  <a:srgbClr val="002060"/>
                </a:solidFill>
              </a:rPr>
              <a:t>д</a:t>
            </a:r>
            <a:r>
              <a:rPr lang="ru-RU" sz="3600" b="1" i="1" dirty="0" smtClean="0">
                <a:solidFill>
                  <a:srgbClr val="002060"/>
                </a:solidFill>
              </a:rPr>
              <a:t>ля родителей</a:t>
            </a:r>
          </a:p>
          <a:p>
            <a:pPr algn="ctr"/>
            <a:r>
              <a:rPr lang="ru-RU" sz="4000" b="1" i="1" dirty="0" smtClean="0">
                <a:solidFill>
                  <a:srgbClr val="002060"/>
                </a:solidFill>
              </a:rPr>
              <a:t>«Что должен знать каждый родитель </a:t>
            </a:r>
            <a:r>
              <a:rPr lang="ru-RU" sz="4000" b="1" i="1" dirty="0">
                <a:solidFill>
                  <a:srgbClr val="002060"/>
                </a:solidFill>
              </a:rPr>
              <a:t>о</a:t>
            </a:r>
            <a:r>
              <a:rPr lang="ru-RU" sz="4000" b="1" i="1" dirty="0" smtClean="0">
                <a:solidFill>
                  <a:srgbClr val="002060"/>
                </a:solidFill>
              </a:rPr>
              <a:t> </a:t>
            </a:r>
            <a:r>
              <a:rPr lang="ru-RU" sz="4000" b="1" i="1" dirty="0" err="1" smtClean="0">
                <a:solidFill>
                  <a:srgbClr val="002060"/>
                </a:solidFill>
              </a:rPr>
              <a:t>зоконе</a:t>
            </a:r>
            <a:r>
              <a:rPr lang="ru-RU" sz="4000" b="1" i="1" dirty="0" smtClean="0">
                <a:solidFill>
                  <a:srgbClr val="002060"/>
                </a:solidFill>
              </a:rPr>
              <a:t> «Об образовании в Российской Федерации»»</a:t>
            </a:r>
            <a:r>
              <a:rPr lang="ru-RU" sz="3600" b="1" i="1" dirty="0" smtClean="0">
                <a:solidFill>
                  <a:srgbClr val="002060"/>
                </a:solidFill>
              </a:rPr>
              <a:t> </a:t>
            </a:r>
          </a:p>
          <a:p>
            <a:pPr algn="ctr"/>
            <a:endParaRPr lang="ru-RU" sz="4000" b="1" dirty="0">
              <a:solidFill>
                <a:srgbClr val="002060"/>
              </a:solidFill>
            </a:endParaRPr>
          </a:p>
        </p:txBody>
      </p:sp>
      <p:pic>
        <p:nvPicPr>
          <p:cNvPr id="4" name="Picture 2" descr="C:\Users\Тамара\Desktop\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12096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Тамара\Desktop\i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5013176"/>
            <a:ext cx="2286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64442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9672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002060"/>
                </a:solidFill>
              </a:rPr>
              <a:t>Дошкольное образование (</a:t>
            </a:r>
            <a:r>
              <a:rPr lang="ru-RU" sz="3600" dirty="0" err="1" smtClean="0">
                <a:solidFill>
                  <a:srgbClr val="002060"/>
                </a:solidFill>
              </a:rPr>
              <a:t>ст</a:t>
            </a:r>
            <a:r>
              <a:rPr lang="ru-RU" sz="3600" dirty="0" smtClean="0">
                <a:solidFill>
                  <a:srgbClr val="002060"/>
                </a:solidFill>
              </a:rPr>
              <a:t> 64)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Направлено на общее развитие ребенка, на формирование предпосылок учебной деятельности, сохранение и укрепление здоровья</a:t>
            </a:r>
          </a:p>
          <a:p>
            <a:r>
              <a:rPr lang="ru-RU" dirty="0" smtClean="0"/>
              <a:t>Программа составляется с учетом возрастных особенностей детей</a:t>
            </a:r>
          </a:p>
          <a:p>
            <a:r>
              <a:rPr lang="ru-RU" dirty="0" smtClean="0"/>
              <a:t>Родители (законные представители) имеют право на получение консультативной, психолого- педагогической, методической помощи со стороны образовательной организации</a:t>
            </a:r>
          </a:p>
          <a:p>
            <a:endParaRPr lang="ru-RU" dirty="0"/>
          </a:p>
        </p:txBody>
      </p:sp>
      <p:pic>
        <p:nvPicPr>
          <p:cNvPr id="4" name="Picture 2" descr="C:\Users\Тамара\Desktop\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373216"/>
            <a:ext cx="12096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69088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704088"/>
            <a:ext cx="8712968" cy="8527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rgbClr val="002060"/>
                </a:solidFill>
              </a:rPr>
              <a:t>Дети с ограниченными возможностями (</a:t>
            </a:r>
            <a:r>
              <a:rPr lang="ru-RU" sz="3600" dirty="0" err="1" smtClean="0">
                <a:solidFill>
                  <a:srgbClr val="002060"/>
                </a:solidFill>
              </a:rPr>
              <a:t>ст</a:t>
            </a:r>
            <a:r>
              <a:rPr lang="ru-RU" sz="3600" dirty="0" smtClean="0">
                <a:solidFill>
                  <a:srgbClr val="002060"/>
                </a:solidFill>
              </a:rPr>
              <a:t> 79)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26375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Образование таких детей может быть организовано как совместно с остальными обучающимися, так и в специальных организациях</a:t>
            </a:r>
          </a:p>
          <a:p>
            <a:r>
              <a:rPr lang="ru-RU" dirty="0" smtClean="0"/>
              <a:t>Создаются специальные программы, предоставляются дополнительные помощники, обеспечивается необходимый доступ в здание и другие дополнительные условия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6146" name="Picture 2" descr="C:\Users\Тамара\Desktop\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5157192"/>
            <a:ext cx="12096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7971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rgbClr val="002060"/>
                </a:solidFill>
              </a:rPr>
              <a:t>Устав образовательной организации (</a:t>
            </a:r>
            <a:r>
              <a:rPr lang="ru-RU" sz="3600" dirty="0" err="1" smtClean="0">
                <a:solidFill>
                  <a:srgbClr val="002060"/>
                </a:solidFill>
              </a:rPr>
              <a:t>ст</a:t>
            </a:r>
            <a:r>
              <a:rPr lang="ru-RU" sz="3600" dirty="0" smtClean="0">
                <a:solidFill>
                  <a:srgbClr val="002060"/>
                </a:solidFill>
              </a:rPr>
              <a:t> 25)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6855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Образовательная организация действует на основании устава, утвержденного законодательством Российской Федерации</a:t>
            </a:r>
          </a:p>
          <a:p>
            <a:pPr marL="0" indent="0">
              <a:buNone/>
            </a:pPr>
            <a:r>
              <a:rPr lang="ru-RU" dirty="0" smtClean="0"/>
              <a:t>В нем должна размещаться следующая информация</a:t>
            </a:r>
            <a:r>
              <a:rPr lang="en-US" dirty="0" smtClean="0"/>
              <a:t>:</a:t>
            </a:r>
            <a:endParaRPr lang="ru-RU" dirty="0" smtClean="0"/>
          </a:p>
          <a:p>
            <a:r>
              <a:rPr lang="ru-RU" dirty="0" smtClean="0"/>
              <a:t>Тип организации</a:t>
            </a:r>
          </a:p>
          <a:p>
            <a:r>
              <a:rPr lang="ru-RU" dirty="0" smtClean="0"/>
              <a:t>Учредитель или учредители</a:t>
            </a:r>
          </a:p>
          <a:p>
            <a:r>
              <a:rPr lang="ru-RU" dirty="0" smtClean="0"/>
              <a:t>Виды образовательных программ</a:t>
            </a:r>
          </a:p>
          <a:p>
            <a:r>
              <a:rPr lang="ru-RU" dirty="0" smtClean="0"/>
              <a:t>Структура органов управления и сроки их полномочий</a:t>
            </a:r>
          </a:p>
          <a:p>
            <a:r>
              <a:rPr lang="ru-RU" dirty="0" smtClean="0"/>
              <a:t>Информация должна быть доступной для ознакомления с ней для всех членов образовательного процесса</a:t>
            </a:r>
          </a:p>
          <a:p>
            <a:endParaRPr lang="ru-RU" dirty="0"/>
          </a:p>
        </p:txBody>
      </p:sp>
      <p:pic>
        <p:nvPicPr>
          <p:cNvPr id="7170" name="Picture 2" descr="C:\Users\Тамара\Desktop\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157192"/>
            <a:ext cx="12096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68688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002060"/>
                </a:solidFill>
              </a:rPr>
              <a:t>Информационная открытость (</a:t>
            </a:r>
            <a:r>
              <a:rPr lang="ru-RU" sz="3600" dirty="0" err="1" smtClean="0">
                <a:solidFill>
                  <a:srgbClr val="002060"/>
                </a:solidFill>
              </a:rPr>
              <a:t>ст</a:t>
            </a:r>
            <a:r>
              <a:rPr lang="ru-RU" sz="3600" dirty="0" smtClean="0">
                <a:solidFill>
                  <a:srgbClr val="002060"/>
                </a:solidFill>
              </a:rPr>
              <a:t> 29)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911824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Образовательные организации формируют информационные ресурсы, содержащие информацию об их деятельности и обеспечивают доступ к этим ресурсам для всех участников образовательного процесса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Таким источником является официальный сайт организации, размещенный в сети интернет</a:t>
            </a:r>
            <a:endParaRPr lang="ru-RU" dirty="0"/>
          </a:p>
        </p:txBody>
      </p:sp>
      <p:pic>
        <p:nvPicPr>
          <p:cNvPr id="8194" name="Picture 2" descr="C:\Users\Тамара\Desktop\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085184"/>
            <a:ext cx="12096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78422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002060"/>
                </a:solidFill>
              </a:rPr>
              <a:t>Защита прав обучающихся (</a:t>
            </a:r>
            <a:r>
              <a:rPr lang="ru-RU" sz="3600" dirty="0" err="1" smtClean="0">
                <a:solidFill>
                  <a:srgbClr val="002060"/>
                </a:solidFill>
              </a:rPr>
              <a:t>ст</a:t>
            </a:r>
            <a:r>
              <a:rPr lang="ru-RU" sz="3600" dirty="0" smtClean="0">
                <a:solidFill>
                  <a:srgbClr val="002060"/>
                </a:solidFill>
              </a:rPr>
              <a:t> 45)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/>
          <a:lstStyle/>
          <a:p>
            <a:r>
              <a:rPr lang="ru-RU" dirty="0" smtClean="0"/>
              <a:t>Направлять в органы управления организацией свои обращения</a:t>
            </a:r>
          </a:p>
          <a:p>
            <a:r>
              <a:rPr lang="ru-RU" dirty="0" smtClean="0"/>
              <a:t>Обращаться в комиссию по урегулированию споров</a:t>
            </a:r>
          </a:p>
          <a:p>
            <a:r>
              <a:rPr lang="ru-RU" dirty="0" smtClean="0"/>
              <a:t>Использовать иные способы защиты, предусмотренные законодательством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9218" name="Picture 2" descr="C:\Users\Тамара\Desktop\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085184"/>
            <a:ext cx="12096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58027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212744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002060"/>
                </a:solidFill>
              </a:rPr>
              <a:t>Права родителей (законных представителей) (</a:t>
            </a:r>
            <a:r>
              <a:rPr lang="ru-RU" sz="3600" dirty="0" err="1" smtClean="0">
                <a:solidFill>
                  <a:srgbClr val="002060"/>
                </a:solidFill>
              </a:rPr>
              <a:t>ст</a:t>
            </a:r>
            <a:r>
              <a:rPr lang="ru-RU" sz="3600" dirty="0" smtClean="0">
                <a:solidFill>
                  <a:srgbClr val="002060"/>
                </a:solidFill>
              </a:rPr>
              <a:t> 44)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335760"/>
          </a:xfrm>
        </p:spPr>
        <p:txBody>
          <a:bodyPr/>
          <a:lstStyle/>
          <a:p>
            <a:r>
              <a:rPr lang="ru-RU" dirty="0" smtClean="0"/>
              <a:t>Организацию и формы обучения</a:t>
            </a:r>
          </a:p>
          <a:p>
            <a:r>
              <a:rPr lang="ru-RU" dirty="0" smtClean="0"/>
              <a:t>Дать ребенку образование в семье</a:t>
            </a:r>
          </a:p>
          <a:p>
            <a:r>
              <a:rPr lang="ru-RU" dirty="0" smtClean="0"/>
              <a:t>Знакомиться с уставом организации, содержанием образования</a:t>
            </a:r>
          </a:p>
          <a:p>
            <a:r>
              <a:rPr lang="ru-RU" dirty="0" smtClean="0"/>
              <a:t>Защищать права и интересы обучающихся</a:t>
            </a:r>
          </a:p>
          <a:p>
            <a:r>
              <a:rPr lang="ru-RU" dirty="0" smtClean="0"/>
              <a:t>Получать информацию о планируемых обследованиях и присутствовать при них</a:t>
            </a:r>
          </a:p>
          <a:p>
            <a:r>
              <a:rPr lang="ru-RU" dirty="0" smtClean="0"/>
              <a:t>Принимать участие в управлении организацией в рамках, установленных уставом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123960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002060"/>
                </a:solidFill>
              </a:rPr>
              <a:t>Обязанности родителей (</a:t>
            </a:r>
            <a:r>
              <a:rPr lang="ru-RU" sz="3600" dirty="0" err="1" smtClean="0">
                <a:solidFill>
                  <a:srgbClr val="002060"/>
                </a:solidFill>
              </a:rPr>
              <a:t>ст</a:t>
            </a:r>
            <a:r>
              <a:rPr lang="ru-RU" sz="3600" dirty="0" smtClean="0">
                <a:solidFill>
                  <a:srgbClr val="002060"/>
                </a:solidFill>
              </a:rPr>
              <a:t> 44)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263752"/>
          </a:xfrm>
        </p:spPr>
        <p:txBody>
          <a:bodyPr/>
          <a:lstStyle/>
          <a:p>
            <a:r>
              <a:rPr lang="ru-RU" dirty="0" smtClean="0"/>
              <a:t>Обеспечить получение детьми общего образования</a:t>
            </a:r>
          </a:p>
          <a:p>
            <a:r>
              <a:rPr lang="ru-RU" dirty="0" smtClean="0"/>
              <a:t>Соблюдать правила внутреннего распорядка и правила, предусмотренные договором</a:t>
            </a:r>
          </a:p>
          <a:p>
            <a:r>
              <a:rPr lang="ru-RU" dirty="0" smtClean="0"/>
              <a:t>Уважать честь и достоинство все участников образовательного процесса</a:t>
            </a:r>
          </a:p>
          <a:p>
            <a:r>
              <a:rPr lang="ru-RU" dirty="0" smtClean="0"/>
              <a:t>За неисполнение обязанностей родители несут ответственность, предусмотренную законом Российской Федерации</a:t>
            </a:r>
            <a:endParaRPr lang="ru-RU" dirty="0"/>
          </a:p>
        </p:txBody>
      </p:sp>
      <p:pic>
        <p:nvPicPr>
          <p:cNvPr id="10242" name="Picture 2" descr="C:\Users\Тамара\Desktop\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5229200"/>
            <a:ext cx="12096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20639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002060"/>
                </a:solidFill>
              </a:rPr>
              <a:t>Родительская плата (</a:t>
            </a:r>
            <a:r>
              <a:rPr lang="ru-RU" sz="3600" dirty="0" err="1" smtClean="0">
                <a:solidFill>
                  <a:srgbClr val="002060"/>
                </a:solidFill>
              </a:rPr>
              <a:t>ст</a:t>
            </a:r>
            <a:r>
              <a:rPr lang="ru-RU" sz="3600" dirty="0" smtClean="0">
                <a:solidFill>
                  <a:srgbClr val="002060"/>
                </a:solidFill>
              </a:rPr>
              <a:t> 65)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256584"/>
          </a:xfrm>
        </p:spPr>
        <p:txBody>
          <a:bodyPr/>
          <a:lstStyle/>
          <a:p>
            <a:r>
              <a:rPr lang="ru-RU" dirty="0" smtClean="0"/>
              <a:t>Дошкольная организация осуществляет присмотр и уход за детьми</a:t>
            </a:r>
          </a:p>
          <a:p>
            <a:r>
              <a:rPr lang="ru-RU" dirty="0" smtClean="0"/>
              <a:t>За это с родителей взымается родительская плата</a:t>
            </a:r>
          </a:p>
          <a:p>
            <a:r>
              <a:rPr lang="ru-RU" dirty="0" smtClean="0"/>
              <a:t>За некоторую категорию детей плата не взымается</a:t>
            </a:r>
          </a:p>
          <a:p>
            <a:r>
              <a:rPr lang="ru-RU" dirty="0" smtClean="0"/>
              <a:t>Размер родительской платы не перекидывается на другие нужды организации</a:t>
            </a:r>
          </a:p>
          <a:p>
            <a:r>
              <a:rPr lang="ru-RU" dirty="0" smtClean="0"/>
              <a:t>В дошкольной организации родителям выплачивается компенсация по оплате, установленная правовыми нормами</a:t>
            </a:r>
          </a:p>
          <a:p>
            <a:r>
              <a:rPr lang="ru-RU" dirty="0" smtClean="0"/>
              <a:t>Порядок выплаты компенсации устанавливается органами государственной власти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882814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0868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rgbClr val="002060"/>
                </a:solidFill>
              </a:rPr>
              <a:t>Комиссия по урегулированию споров (</a:t>
            </a:r>
            <a:r>
              <a:rPr lang="ru-RU" sz="3600" dirty="0" err="1" smtClean="0">
                <a:solidFill>
                  <a:srgbClr val="002060"/>
                </a:solidFill>
              </a:rPr>
              <a:t>ст</a:t>
            </a:r>
            <a:r>
              <a:rPr lang="ru-RU" sz="3600" dirty="0" smtClean="0">
                <a:solidFill>
                  <a:srgbClr val="002060"/>
                </a:solidFill>
              </a:rPr>
              <a:t> 45)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695800"/>
          </a:xfrm>
        </p:spPr>
        <p:txBody>
          <a:bodyPr/>
          <a:lstStyle/>
          <a:p>
            <a:r>
              <a:rPr lang="ru-RU" dirty="0" smtClean="0"/>
              <a:t>Создается в целях урегулирования споров между участниками образовательного процесса</a:t>
            </a:r>
          </a:p>
          <a:p>
            <a:r>
              <a:rPr lang="ru-RU" dirty="0" smtClean="0"/>
              <a:t>Создается в организации, осуществляющей образовательную деятельность</a:t>
            </a:r>
          </a:p>
          <a:p>
            <a:r>
              <a:rPr lang="ru-RU" dirty="0" smtClean="0"/>
              <a:t>Решение комиссии является обязательной для всех и исполняется в установленные сроки</a:t>
            </a:r>
          </a:p>
          <a:p>
            <a:r>
              <a:rPr lang="ru-RU" dirty="0" smtClean="0"/>
              <a:t>Решение может быть обжаловано в установленные сроки</a:t>
            </a:r>
          </a:p>
          <a:p>
            <a:r>
              <a:rPr lang="ru-RU" dirty="0" smtClean="0"/>
              <a:t>Порядок создания и работы комиссии устанавливается локальным нормативным актом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18262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305800" cy="29523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rgbClr val="002060"/>
                </a:solidFill>
              </a:rPr>
              <a:t>Хотите ли Вы, не хотите ли,</a:t>
            </a:r>
            <a:br>
              <a:rPr lang="ru-RU" sz="3600" dirty="0" smtClean="0">
                <a:solidFill>
                  <a:srgbClr val="002060"/>
                </a:solidFill>
              </a:rPr>
            </a:br>
            <a:r>
              <a:rPr lang="ru-RU" sz="3600" dirty="0" smtClean="0">
                <a:solidFill>
                  <a:srgbClr val="002060"/>
                </a:solidFill>
              </a:rPr>
              <a:t>Но дело, товарищи, в том,</a:t>
            </a:r>
            <a:br>
              <a:rPr lang="ru-RU" sz="3600" dirty="0" smtClean="0">
                <a:solidFill>
                  <a:srgbClr val="002060"/>
                </a:solidFill>
              </a:rPr>
            </a:br>
            <a:r>
              <a:rPr lang="ru-RU" sz="3600" dirty="0" smtClean="0">
                <a:solidFill>
                  <a:srgbClr val="002060"/>
                </a:solidFill>
              </a:rPr>
              <a:t>Что прежде всего- МЫ РОДИТЕЛИ,</a:t>
            </a:r>
            <a:br>
              <a:rPr lang="ru-RU" sz="3600" dirty="0" smtClean="0">
                <a:solidFill>
                  <a:srgbClr val="002060"/>
                </a:solidFill>
              </a:rPr>
            </a:br>
            <a:r>
              <a:rPr lang="ru-RU" sz="3600" dirty="0" smtClean="0">
                <a:solidFill>
                  <a:srgbClr val="002060"/>
                </a:solidFill>
              </a:rPr>
              <a:t>А все остальное- потом! </a:t>
            </a:r>
            <a:br>
              <a:rPr lang="ru-RU" sz="3600" dirty="0" smtClean="0">
                <a:solidFill>
                  <a:srgbClr val="002060"/>
                </a:solidFill>
              </a:rPr>
            </a:br>
            <a:r>
              <a:rPr lang="ru-RU" sz="3600" dirty="0" smtClean="0">
                <a:solidFill>
                  <a:srgbClr val="002060"/>
                </a:solidFill>
              </a:rPr>
              <a:t/>
            </a:r>
            <a:br>
              <a:rPr lang="ru-RU" sz="3600" dirty="0" smtClean="0">
                <a:solidFill>
                  <a:srgbClr val="002060"/>
                </a:solidFill>
              </a:rPr>
            </a:br>
            <a:endParaRPr lang="ru-RU" sz="3600" dirty="0">
              <a:solidFill>
                <a:srgbClr val="002060"/>
              </a:solidFill>
            </a:endParaRPr>
          </a:p>
        </p:txBody>
      </p:sp>
      <p:pic>
        <p:nvPicPr>
          <p:cNvPr id="12290" name="Picture 2" descr="C:\Users\Тамара\Desktop\u515_1382338926_10910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8839" y="3140968"/>
            <a:ext cx="4760763" cy="2813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5486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628800"/>
            <a:ext cx="8305800" cy="2880320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>
                <a:solidFill>
                  <a:srgbClr val="002060"/>
                </a:solidFill>
              </a:rPr>
              <a:t>Федеральный закон </a:t>
            </a:r>
            <a:r>
              <a:rPr lang="ru-RU" sz="4000" dirty="0" smtClean="0">
                <a:solidFill>
                  <a:srgbClr val="002060"/>
                </a:solidFill>
              </a:rPr>
              <a:t/>
            </a:r>
            <a:br>
              <a:rPr lang="ru-RU" sz="4000" dirty="0" smtClean="0">
                <a:solidFill>
                  <a:srgbClr val="002060"/>
                </a:solidFill>
              </a:rPr>
            </a:br>
            <a:r>
              <a:rPr lang="ru-RU" sz="4000" dirty="0" smtClean="0">
                <a:solidFill>
                  <a:srgbClr val="002060"/>
                </a:solidFill>
              </a:rPr>
              <a:t>«Об образовании в Российской Федерации»</a:t>
            </a:r>
            <a:br>
              <a:rPr lang="ru-RU" sz="4000" dirty="0" smtClean="0">
                <a:solidFill>
                  <a:srgbClr val="002060"/>
                </a:solidFill>
              </a:rPr>
            </a:br>
            <a:r>
              <a:rPr lang="ru-RU" sz="4000" dirty="0" smtClean="0">
                <a:solidFill>
                  <a:srgbClr val="002060"/>
                </a:solidFill>
              </a:rPr>
              <a:t/>
            </a:r>
            <a:br>
              <a:rPr lang="ru-RU" sz="4000" dirty="0" smtClean="0">
                <a:solidFill>
                  <a:srgbClr val="002060"/>
                </a:solidFill>
              </a:rPr>
            </a:br>
            <a:r>
              <a:rPr lang="ru-RU" sz="4000" dirty="0" smtClean="0">
                <a:solidFill>
                  <a:srgbClr val="002060"/>
                </a:solidFill>
              </a:rPr>
              <a:t>от 29 декабря 2012г</a:t>
            </a:r>
            <a:r>
              <a:rPr lang="en-US" sz="4000" dirty="0" smtClean="0">
                <a:solidFill>
                  <a:srgbClr val="002060"/>
                </a:solidFill>
              </a:rPr>
              <a:t>,</a:t>
            </a:r>
            <a:r>
              <a:rPr lang="ru-RU" sz="4000" dirty="0" smtClean="0">
                <a:solidFill>
                  <a:srgbClr val="002060"/>
                </a:solidFill>
              </a:rPr>
              <a:t> №273- ФЗ</a:t>
            </a:r>
            <a:endParaRPr lang="ru-RU" sz="4000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Тамара\Desktop\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12096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Тамара\Desktop\i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5013176"/>
            <a:ext cx="2286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6143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1628800"/>
            <a:ext cx="8305800" cy="2880320"/>
          </a:xfrm>
        </p:spPr>
        <p:txBody>
          <a:bodyPr>
            <a:noAutofit/>
          </a:bodyPr>
          <a:lstStyle/>
          <a:p>
            <a:pPr algn="ctr"/>
            <a:r>
              <a:rPr lang="ru-RU" sz="4800" dirty="0" smtClean="0">
                <a:solidFill>
                  <a:srgbClr val="002060"/>
                </a:solidFill>
              </a:rPr>
              <a:t>Федеральный закон </a:t>
            </a:r>
            <a:r>
              <a:rPr lang="ru-RU" sz="4000" dirty="0" smtClean="0">
                <a:solidFill>
                  <a:srgbClr val="002060"/>
                </a:solidFill>
              </a:rPr>
              <a:t/>
            </a:r>
            <a:br>
              <a:rPr lang="ru-RU" sz="4000" dirty="0" smtClean="0">
                <a:solidFill>
                  <a:srgbClr val="002060"/>
                </a:solidFill>
              </a:rPr>
            </a:br>
            <a:r>
              <a:rPr lang="ru-RU" sz="4000" dirty="0" smtClean="0">
                <a:solidFill>
                  <a:srgbClr val="002060"/>
                </a:solidFill>
              </a:rPr>
              <a:t>«Об образовании в Российской Федерации»</a:t>
            </a:r>
            <a:br>
              <a:rPr lang="ru-RU" sz="4000" dirty="0" smtClean="0">
                <a:solidFill>
                  <a:srgbClr val="002060"/>
                </a:solidFill>
              </a:rPr>
            </a:br>
            <a:r>
              <a:rPr lang="ru-RU" sz="4000" dirty="0" smtClean="0">
                <a:solidFill>
                  <a:srgbClr val="002060"/>
                </a:solidFill>
              </a:rPr>
              <a:t/>
            </a:r>
            <a:br>
              <a:rPr lang="ru-RU" sz="4000" dirty="0" smtClean="0">
                <a:solidFill>
                  <a:srgbClr val="002060"/>
                </a:solidFill>
              </a:rPr>
            </a:br>
            <a:r>
              <a:rPr lang="ru-RU" sz="4000" dirty="0" smtClean="0">
                <a:solidFill>
                  <a:srgbClr val="002060"/>
                </a:solidFill>
              </a:rPr>
              <a:t>от 29 декабря 2012г</a:t>
            </a:r>
            <a:r>
              <a:rPr lang="en-US" sz="4000" dirty="0" smtClean="0">
                <a:solidFill>
                  <a:srgbClr val="002060"/>
                </a:solidFill>
              </a:rPr>
              <a:t>,</a:t>
            </a:r>
            <a:r>
              <a:rPr lang="ru-RU" sz="4000" dirty="0" smtClean="0">
                <a:solidFill>
                  <a:srgbClr val="002060"/>
                </a:solidFill>
              </a:rPr>
              <a:t> №273- ФЗ</a:t>
            </a:r>
            <a:endParaRPr lang="ru-RU" sz="4000" dirty="0">
              <a:solidFill>
                <a:srgbClr val="002060"/>
              </a:solidFill>
            </a:endParaRPr>
          </a:p>
        </p:txBody>
      </p:sp>
      <p:pic>
        <p:nvPicPr>
          <p:cNvPr id="1026" name="Picture 2" descr="C:\Users\Тамара\Desktop\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0648"/>
            <a:ext cx="12096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Тамара\Desktop\i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5013176"/>
            <a:ext cx="2286000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1896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52704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rgbClr val="002060"/>
                </a:solidFill>
              </a:rPr>
              <a:t>Особенности Федерального закона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263752"/>
          </a:xfrm>
        </p:spPr>
        <p:txBody>
          <a:bodyPr>
            <a:noAutofit/>
          </a:bodyPr>
          <a:lstStyle/>
          <a:p>
            <a:r>
              <a:rPr lang="ru-RU" sz="2400" dirty="0" smtClean="0">
                <a:solidFill>
                  <a:srgbClr val="002060"/>
                </a:solidFill>
              </a:rPr>
              <a:t>Внес изменения в систему дошкольного дополнительного и профессионального образования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Ввел термин «образовательная организация», вместо «образовательное учреждение»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Ввел уточнение по формам получения образования и обучения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Дал возможность получить образование лицам особых категорий</a:t>
            </a:r>
          </a:p>
          <a:p>
            <a:r>
              <a:rPr lang="ru-RU" sz="2400" dirty="0" smtClean="0">
                <a:solidFill>
                  <a:srgbClr val="002060"/>
                </a:solidFill>
              </a:rPr>
              <a:t>Расширил права и обязанности участников образовательного процесса</a:t>
            </a:r>
            <a:endParaRPr lang="ru-RU" sz="2400" dirty="0">
              <a:solidFill>
                <a:srgbClr val="002060"/>
              </a:solidFill>
            </a:endParaRPr>
          </a:p>
        </p:txBody>
      </p:sp>
      <p:pic>
        <p:nvPicPr>
          <p:cNvPr id="2050" name="Picture 2" descr="C:\Users\Тамара\Desktop\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5085184"/>
            <a:ext cx="12096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4135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64672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002060"/>
                </a:solidFill>
              </a:rPr>
              <a:t>Основные понятия Федерального закона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Образование- это единый процесс воспитания и обучения, направленный на осуществление интересов человека, а так же совокупность знаний, умений и навыков</a:t>
            </a:r>
          </a:p>
          <a:p>
            <a:r>
              <a:rPr lang="ru-RU" sz="2000" dirty="0" smtClean="0"/>
              <a:t>Воспитание- это деятельность, направленная на формирование личности и нравственных качеств</a:t>
            </a:r>
          </a:p>
          <a:p>
            <a:r>
              <a:rPr lang="ru-RU" sz="2000" dirty="0" smtClean="0"/>
              <a:t>Образовательная программа- это учебный план, по которому ведется обучение (разрабатывается и утверждается организацией, осуществляющей образовательную деятельность)</a:t>
            </a:r>
          </a:p>
          <a:p>
            <a:r>
              <a:rPr lang="ru-RU" sz="2000" dirty="0" smtClean="0"/>
              <a:t>Обучающиеся- это лица, осваивающие образовательную программу</a:t>
            </a:r>
          </a:p>
          <a:p>
            <a:r>
              <a:rPr lang="ru-RU" sz="2000" dirty="0" smtClean="0"/>
              <a:t>Участники образовательных отношений- это обучающиеся, родители, педагоги, организации, осуществляющие образовательную деятельность</a:t>
            </a:r>
          </a:p>
          <a:p>
            <a:r>
              <a:rPr lang="ru-RU" sz="2000" dirty="0" smtClean="0"/>
              <a:t>Присмотр и уход за детьми- соблюдение режима дня, режима питания и выполнение гигиенических процедур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1464828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rgbClr val="002060"/>
                </a:solidFill>
              </a:rPr>
              <a:t>Уровни общего образования в Российской Федерации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420888"/>
            <a:ext cx="8229600" cy="3903712"/>
          </a:xfrm>
        </p:spPr>
        <p:txBody>
          <a:bodyPr/>
          <a:lstStyle/>
          <a:p>
            <a:r>
              <a:rPr lang="ru-RU" dirty="0" smtClean="0"/>
              <a:t>Дошкольное образование (стало одним из уровней общего образования на основе введения нового закона «Об образовании»)</a:t>
            </a:r>
          </a:p>
          <a:p>
            <a:r>
              <a:rPr lang="ru-RU" dirty="0" smtClean="0"/>
              <a:t>Начальное общее образование</a:t>
            </a:r>
          </a:p>
          <a:p>
            <a:r>
              <a:rPr lang="ru-RU" dirty="0" smtClean="0"/>
              <a:t>Основное общее образование</a:t>
            </a:r>
          </a:p>
          <a:p>
            <a:r>
              <a:rPr lang="ru-RU" dirty="0" smtClean="0"/>
              <a:t>Среднее общее образование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3074" name="Picture 2" descr="C:\Users\Тамара\Desktop\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5013176"/>
            <a:ext cx="12096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85239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rgbClr val="002060"/>
                </a:solidFill>
              </a:rPr>
              <a:t>Формы получения образования (</a:t>
            </a:r>
            <a:r>
              <a:rPr lang="ru-RU" sz="3600" dirty="0" err="1" smtClean="0">
                <a:solidFill>
                  <a:srgbClr val="002060"/>
                </a:solidFill>
              </a:rPr>
              <a:t>ст</a:t>
            </a:r>
            <a:r>
              <a:rPr lang="ru-RU" sz="3600" dirty="0" smtClean="0">
                <a:solidFill>
                  <a:srgbClr val="002060"/>
                </a:solidFill>
              </a:rPr>
              <a:t> 63)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Общее образование может быть получено в организациях, осуществляющих образовательную деятельность (как государственные, так и частные) </a:t>
            </a:r>
          </a:p>
          <a:p>
            <a:r>
              <a:rPr lang="ru-RU" dirty="0" smtClean="0"/>
              <a:t>Вне организациях, осуществляющих образовательную деятельность (семейное и самообразование)</a:t>
            </a:r>
          </a:p>
          <a:p>
            <a:pPr marL="0" indent="0">
              <a:buNone/>
            </a:pPr>
            <a:r>
              <a:rPr lang="ru-RU" dirty="0" smtClean="0"/>
              <a:t>Форма получения образования определяется родителями (законными представителями), с учетом мнения ребенка</a:t>
            </a:r>
            <a:endParaRPr lang="ru-RU" dirty="0"/>
          </a:p>
        </p:txBody>
      </p:sp>
      <p:pic>
        <p:nvPicPr>
          <p:cNvPr id="4098" name="Picture 2" descr="C:\Users\Тамара\Desktop\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266973"/>
            <a:ext cx="12096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4915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836712"/>
            <a:ext cx="864096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rgbClr val="002060"/>
                </a:solidFill>
              </a:rPr>
              <a:t>Федеральные государственные образовательные стандарты и требования (</a:t>
            </a:r>
            <a:r>
              <a:rPr lang="ru-RU" sz="3600" dirty="0" err="1" smtClean="0">
                <a:solidFill>
                  <a:srgbClr val="002060"/>
                </a:solidFill>
              </a:rPr>
              <a:t>ст</a:t>
            </a:r>
            <a:r>
              <a:rPr lang="ru-RU" sz="3600" dirty="0" smtClean="0">
                <a:solidFill>
                  <a:srgbClr val="002060"/>
                </a:solidFill>
              </a:rPr>
              <a:t> 11)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Включают в себя структуру основных образовательных программ, условия их реализации и результаты освоения</a:t>
            </a:r>
          </a:p>
          <a:p>
            <a:r>
              <a:rPr lang="ru-RU" dirty="0" smtClean="0"/>
              <a:t>Устанавливаются сроки получения общего образования</a:t>
            </a:r>
          </a:p>
          <a:p>
            <a:r>
              <a:rPr lang="ru-RU" dirty="0" smtClean="0"/>
              <a:t>Реализация права на образования обучающихся с ограниченными возможностями здоровья</a:t>
            </a:r>
          </a:p>
          <a:p>
            <a:r>
              <a:rPr lang="ru-RU" dirty="0" smtClean="0"/>
              <a:t>Порядок разработки, утверждение и система реализация ФГОС устанавливается Правительством Российской Федерации</a:t>
            </a:r>
            <a:endParaRPr lang="ru-RU" dirty="0"/>
          </a:p>
        </p:txBody>
      </p:sp>
      <p:pic>
        <p:nvPicPr>
          <p:cNvPr id="4" name="Picture 2" descr="C:\Users\Тамара\Desktop\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5229200"/>
            <a:ext cx="12096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8928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0687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dirty="0" smtClean="0">
                <a:solidFill>
                  <a:srgbClr val="002060"/>
                </a:solidFill>
              </a:rPr>
              <a:t>Современные требования к образованию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204864"/>
            <a:ext cx="8712968" cy="4119736"/>
          </a:xfrm>
        </p:spPr>
        <p:txBody>
          <a:bodyPr/>
          <a:lstStyle/>
          <a:p>
            <a:r>
              <a:rPr lang="ru-RU" dirty="0" smtClean="0"/>
              <a:t>Сетевое взаимодействие </a:t>
            </a:r>
            <a:r>
              <a:rPr lang="ru-RU" dirty="0" err="1" smtClean="0"/>
              <a:t>ст</a:t>
            </a:r>
            <a:r>
              <a:rPr lang="ru-RU" dirty="0" smtClean="0"/>
              <a:t> 15</a:t>
            </a:r>
          </a:p>
          <a:p>
            <a:r>
              <a:rPr lang="ru-RU" dirty="0" smtClean="0"/>
              <a:t>Образовательные и информационные ресурсы </a:t>
            </a:r>
            <a:r>
              <a:rPr lang="ru-RU" dirty="0" err="1" smtClean="0"/>
              <a:t>ст</a:t>
            </a:r>
            <a:r>
              <a:rPr lang="ru-RU" dirty="0" smtClean="0"/>
              <a:t> 18</a:t>
            </a:r>
          </a:p>
          <a:p>
            <a:r>
              <a:rPr lang="ru-RU" dirty="0" smtClean="0"/>
              <a:t>Дистанционные и информационные технологии </a:t>
            </a:r>
            <a:r>
              <a:rPr lang="ru-RU" dirty="0" err="1" smtClean="0"/>
              <a:t>ст</a:t>
            </a:r>
            <a:r>
              <a:rPr lang="ru-RU" dirty="0"/>
              <a:t> </a:t>
            </a:r>
            <a:r>
              <a:rPr lang="ru-RU" dirty="0" smtClean="0"/>
              <a:t>12</a:t>
            </a:r>
          </a:p>
          <a:p>
            <a:r>
              <a:rPr lang="ru-RU" dirty="0" smtClean="0"/>
              <a:t>Условия ведения </a:t>
            </a:r>
            <a:r>
              <a:rPr lang="ru-RU" dirty="0" err="1" smtClean="0"/>
              <a:t>эксперементальной</a:t>
            </a:r>
            <a:r>
              <a:rPr lang="ru-RU" dirty="0" smtClean="0"/>
              <a:t> и инновационной деятельности </a:t>
            </a:r>
            <a:r>
              <a:rPr lang="ru-RU" dirty="0" err="1" smtClean="0"/>
              <a:t>ст</a:t>
            </a:r>
            <a:r>
              <a:rPr lang="ru-RU" dirty="0" smtClean="0"/>
              <a:t> 20</a:t>
            </a:r>
          </a:p>
          <a:p>
            <a:endParaRPr lang="ru-RU" dirty="0"/>
          </a:p>
        </p:txBody>
      </p:sp>
      <p:pic>
        <p:nvPicPr>
          <p:cNvPr id="5122" name="Picture 2" descr="C:\Users\Тамара\Desktop\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013176"/>
            <a:ext cx="12096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0055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273</TotalTime>
  <Words>737</Words>
  <Application>Microsoft Office PowerPoint</Application>
  <PresentationFormat>Экран (4:3)</PresentationFormat>
  <Paragraphs>86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Презентация PowerPoint</vt:lpstr>
      <vt:lpstr>Федеральный закон  «Об образовании в Российской Федерации»  от 29 декабря 2012г, №273- ФЗ</vt:lpstr>
      <vt:lpstr>Федеральный закон  «Об образовании в Российской Федерации»  от 29 декабря 2012г, №273- ФЗ</vt:lpstr>
      <vt:lpstr>Особенности Федерального закона</vt:lpstr>
      <vt:lpstr>Основные понятия Федерального закона</vt:lpstr>
      <vt:lpstr>Уровни общего образования в Российской Федерации</vt:lpstr>
      <vt:lpstr>Формы получения образования (ст 63)</vt:lpstr>
      <vt:lpstr>Федеральные государственные образовательные стандарты и требования (ст 11)</vt:lpstr>
      <vt:lpstr>Современные требования к образованию</vt:lpstr>
      <vt:lpstr>Дошкольное образование (ст 64)</vt:lpstr>
      <vt:lpstr>Дети с ограниченными возможностями (ст 79)</vt:lpstr>
      <vt:lpstr>Устав образовательной организации (ст 25)</vt:lpstr>
      <vt:lpstr>Информационная открытость (ст 29)</vt:lpstr>
      <vt:lpstr>Защита прав обучающихся (ст 45)</vt:lpstr>
      <vt:lpstr>Права родителей (законных представителей) (ст 44)</vt:lpstr>
      <vt:lpstr>Обязанности родителей (ст 44)</vt:lpstr>
      <vt:lpstr>Родительская плата (ст 65)</vt:lpstr>
      <vt:lpstr>Комиссия по урегулированию споров (ст 45)</vt:lpstr>
      <vt:lpstr>Хотите ли Вы, не хотите ли, Но дело, товарищи, в том, Что прежде всего- МЫ РОДИТЕЛИ, А все остальное- потом!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Тамара</dc:creator>
  <cp:lastModifiedBy>Тамара</cp:lastModifiedBy>
  <cp:revision>50</cp:revision>
  <cp:lastPrinted>2015-03-15T09:32:39Z</cp:lastPrinted>
  <dcterms:created xsi:type="dcterms:W3CDTF">2015-01-25T11:50:37Z</dcterms:created>
  <dcterms:modified xsi:type="dcterms:W3CDTF">2015-03-15T09:54:03Z</dcterms:modified>
</cp:coreProperties>
</file>