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76" r:id="rId4"/>
    <p:sldId id="27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8" r:id="rId15"/>
    <p:sldId id="280" r:id="rId16"/>
    <p:sldId id="268" r:id="rId17"/>
    <p:sldId id="281" r:id="rId18"/>
    <p:sldId id="279" r:id="rId19"/>
    <p:sldId id="269" r:id="rId20"/>
    <p:sldId id="282" r:id="rId21"/>
    <p:sldId id="283" r:id="rId22"/>
    <p:sldId id="284" r:id="rId23"/>
    <p:sldId id="285" r:id="rId24"/>
    <p:sldId id="286" r:id="rId25"/>
    <p:sldId id="270" r:id="rId26"/>
    <p:sldId id="271" r:id="rId27"/>
    <p:sldId id="272" r:id="rId28"/>
    <p:sldId id="27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D41-BBC1-4D06-BE1A-A715624D4967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A9FE4A0B-6438-44AF-A334-BC710FA2DB5E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D41-BBC1-4D06-BE1A-A715624D4967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A0B-6438-44AF-A334-BC710FA2D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D41-BBC1-4D06-BE1A-A715624D4967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A0B-6438-44AF-A334-BC710FA2D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D41-BBC1-4D06-BE1A-A715624D4967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FE4A0B-6438-44AF-A334-BC710FA2DB5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D41-BBC1-4D06-BE1A-A715624D4967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FE4A0B-6438-44AF-A334-BC710FA2DB5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D41-BBC1-4D06-BE1A-A715624D4967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A0B-6438-44AF-A334-BC710FA2DB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D41-BBC1-4D06-BE1A-A715624D4967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A0B-6438-44AF-A334-BC710FA2DB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D41-BBC1-4D06-BE1A-A715624D4967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A0B-6438-44AF-A334-BC710FA2D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D41-BBC1-4D06-BE1A-A715624D4967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FE4A0B-6438-44AF-A334-BC710FA2DB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6EBD41-BBC1-4D06-BE1A-A715624D4967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FE4A0B-6438-44AF-A334-BC710FA2DB5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D41-BBC1-4D06-BE1A-A715624D4967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A0B-6438-44AF-A334-BC710FA2D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9FE4A0B-6438-44AF-A334-BC710FA2DB5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E6EBD41-BBC1-4D06-BE1A-A715624D4967}" type="datetimeFigureOut">
              <a:rPr lang="ru-RU" smtClean="0"/>
              <a:t>07.10.2015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zakupki.gov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88840"/>
            <a:ext cx="6480720" cy="1728192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3600" dirty="0" smtClean="0">
                <a:solidFill>
                  <a:srgbClr val="000000"/>
                </a:solidFill>
                <a:effectLst/>
              </a:rPr>
              <a:t>Особенности проведения  аукциона в электронной форме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bg2">
                    <a:lumMod val="10000"/>
                  </a:schemeClr>
                </a:solidFill>
                <a:effectLst/>
              </a:rPr>
            </a:br>
            <a:r>
              <a:rPr lang="ru-RU" sz="3600" dirty="0">
                <a:solidFill>
                  <a:schemeClr val="tx1"/>
                </a:solidFill>
                <a:effectLst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effectLst/>
              </a:rPr>
              <a:t>                 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6444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</a:rPr>
              <a:t>исключение: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случаи </a:t>
            </a:r>
            <a:r>
              <a:rPr lang="ru-RU" sz="2400" dirty="0">
                <a:solidFill>
                  <a:srgbClr val="000000"/>
                </a:solidFill>
              </a:rPr>
              <a:t>закупок товаров, работ, услуг путем проведения запроса котировок, запроса предложений, осуществления закупки у единственного поставщика (подрядчика, исполнителя) с учетом требований настоящего Федерального закона.</a:t>
            </a:r>
          </a:p>
        </p:txBody>
      </p:sp>
    </p:spTree>
    <p:extLst>
      <p:ext uri="{BB962C8B-B14F-4D97-AF65-F5344CB8AC3E}">
        <p14:creationId xmlns:p14="http://schemas.microsoft.com/office/powerpoint/2010/main" val="332540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764704"/>
            <a:ext cx="7467600" cy="4895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b="1" dirty="0">
                <a:solidFill>
                  <a:srgbClr val="000000"/>
                </a:solidFill>
                <a:latin typeface="+mj-lt"/>
              </a:rPr>
              <a:t>Регистрация участников на электронной </a:t>
            </a:r>
            <a:r>
              <a:rPr lang="ru-RU" altLang="ru-RU" sz="2400" b="1" dirty="0" smtClean="0">
                <a:solidFill>
                  <a:srgbClr val="000000"/>
                </a:solidFill>
                <a:latin typeface="+mj-lt"/>
              </a:rPr>
              <a:t>площадке</a:t>
            </a:r>
          </a:p>
          <a:p>
            <a:pPr marL="0" indent="0"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400" dirty="0" smtClean="0">
                <a:solidFill>
                  <a:srgbClr val="000000"/>
                </a:solidFill>
                <a:latin typeface="+mj-lt"/>
              </a:rPr>
              <a:t>заявление </a:t>
            </a:r>
            <a:r>
              <a:rPr lang="ru-RU" altLang="ru-RU" sz="2400" dirty="0">
                <a:solidFill>
                  <a:srgbClr val="000000"/>
                </a:solidFill>
                <a:latin typeface="+mj-lt"/>
              </a:rPr>
              <a:t>на регистрацию пользователя</a:t>
            </a:r>
          </a:p>
          <a:p>
            <a:pPr marL="0" indent="0"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+mj-lt"/>
              </a:rPr>
              <a:t>     Для </a:t>
            </a:r>
            <a:r>
              <a:rPr lang="ru-RU" altLang="ru-RU" sz="2400" dirty="0">
                <a:solidFill>
                  <a:srgbClr val="000000"/>
                </a:solidFill>
                <a:latin typeface="+mj-lt"/>
              </a:rPr>
              <a:t>регистрации необходимо: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rgbClr val="000000"/>
                </a:solidFill>
                <a:latin typeface="+mj-lt"/>
              </a:rPr>
              <a:t>приказ, за подписью руководителя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rgbClr val="000000"/>
                </a:solidFill>
                <a:latin typeface="+mj-lt"/>
              </a:rPr>
              <a:t>приказ о сотрудниках, которые будут работать на площадках (они подписывают все документы, кроме контракта)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rgbClr val="000000"/>
                </a:solidFill>
                <a:latin typeface="+mj-lt"/>
              </a:rPr>
              <a:t>получить электронную цифровую подпись </a:t>
            </a:r>
          </a:p>
          <a:p>
            <a:pPr marL="0" indent="0">
              <a:buNone/>
            </a:pPr>
            <a:endParaRPr lang="ru-RU" sz="26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642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620688"/>
            <a:ext cx="7467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b="1" dirty="0">
                <a:solidFill>
                  <a:srgbClr val="000000"/>
                </a:solidFill>
              </a:rPr>
              <a:t>Регистрация заказчика, уполномоченного органа, специализированной организации</a:t>
            </a:r>
            <a:r>
              <a:rPr lang="ru-RU" altLang="ru-RU" sz="2400" dirty="0">
                <a:solidFill>
                  <a:srgbClr val="000000"/>
                </a:solidFill>
              </a:rPr>
              <a:t/>
            </a:r>
            <a:br>
              <a:rPr lang="ru-RU" altLang="ru-RU" sz="2400" dirty="0">
                <a:solidFill>
                  <a:srgbClr val="000000"/>
                </a:solidFill>
              </a:rPr>
            </a:b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b="1" dirty="0">
                <a:solidFill>
                  <a:srgbClr val="000000"/>
                </a:solidFill>
              </a:rPr>
              <a:t>на электронной площадке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endParaRPr lang="ru-RU" altLang="ru-RU" sz="2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rgbClr val="000000"/>
                </a:solidFill>
              </a:rPr>
              <a:t>Все государственные (муниципальные) заказчики (Уполномоченные органы, специализированные организации)  должны предварительно получить регистрацию на Едином Общероссийском Официальном Сайте </a:t>
            </a:r>
            <a:r>
              <a:rPr lang="ru-RU" altLang="ru-RU" sz="2400" dirty="0" err="1">
                <a:solidFill>
                  <a:srgbClr val="000000"/>
                </a:solidFill>
              </a:rPr>
              <a:t>госзакупок</a:t>
            </a:r>
            <a:r>
              <a:rPr lang="ru-RU" altLang="ru-RU" sz="2400" dirty="0">
                <a:solidFill>
                  <a:srgbClr val="000000"/>
                </a:solidFill>
              </a:rPr>
              <a:t> по адресу </a:t>
            </a:r>
            <a:r>
              <a:rPr lang="ru-RU" altLang="ru-RU" sz="2400" b="1" dirty="0">
                <a:solidFill>
                  <a:srgbClr val="000000"/>
                </a:solidFill>
              </a:rPr>
              <a:t>http://zakupki.gov.ru/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 smtClean="0">
                <a:solidFill>
                  <a:srgbClr val="000000"/>
                </a:solidFill>
              </a:rPr>
              <a:t>Для </a:t>
            </a:r>
            <a:r>
              <a:rPr lang="ru-RU" altLang="ru-RU" sz="2400" dirty="0">
                <a:solidFill>
                  <a:srgbClr val="000000"/>
                </a:solidFill>
              </a:rPr>
              <a:t>регистрации на официальном сайте необходим сертификат ЭЦП, полученный в Федеральном Казначействе.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19300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76671"/>
            <a:ext cx="7560840" cy="49411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altLang="ru-RU" sz="4400" b="1" dirty="0">
                <a:solidFill>
                  <a:srgbClr val="000000"/>
                </a:solidFill>
                <a:latin typeface="+mj-lt"/>
              </a:rPr>
              <a:t>Все участники должны пройти аккредитацию на электронной </a:t>
            </a:r>
            <a:r>
              <a:rPr lang="ru-RU" altLang="ru-RU" sz="4400" b="1" dirty="0" smtClean="0">
                <a:solidFill>
                  <a:srgbClr val="000000"/>
                </a:solidFill>
                <a:latin typeface="+mj-lt"/>
              </a:rPr>
              <a:t>площадке.</a:t>
            </a:r>
          </a:p>
          <a:p>
            <a:pPr marL="0" indent="0">
              <a:buNone/>
            </a:pPr>
            <a:endParaRPr lang="ru-RU" altLang="ru-RU" sz="34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0000"/>
                </a:solidFill>
                <a:latin typeface="+mj-lt"/>
              </a:rPr>
              <a:t>           Для аккредитации необходимо: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altLang="ru-RU" sz="3600" dirty="0">
                <a:solidFill>
                  <a:srgbClr val="000000"/>
                </a:solidFill>
                <a:latin typeface="+mj-lt"/>
              </a:rPr>
              <a:t>Заявление на аккредитацию с приложением требуемых документов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altLang="ru-RU" sz="3600" dirty="0" smtClean="0">
                <a:solidFill>
                  <a:srgbClr val="000000"/>
                </a:solidFill>
                <a:latin typeface="+mj-lt"/>
              </a:rPr>
              <a:t>После проверки заявки  - внесение записи в реестр поставщиков, аккредитация на три года, оператором </a:t>
            </a:r>
            <a:r>
              <a:rPr lang="ru-RU" altLang="ru-RU" sz="3600" dirty="0">
                <a:solidFill>
                  <a:srgbClr val="000000"/>
                </a:solidFill>
                <a:latin typeface="+mj-lt"/>
              </a:rPr>
              <a:t>электронной площадки открывается счет для проведения операций по обеспечению участия в открытых аукционах в электронной форме, проводимых на электронной площадке по адресу </a:t>
            </a:r>
            <a:r>
              <a:rPr lang="ru-RU" altLang="ru-RU" sz="3600" dirty="0" smtClean="0">
                <a:solidFill>
                  <a:srgbClr val="000000"/>
                </a:solidFill>
                <a:latin typeface="+mj-lt"/>
              </a:rPr>
              <a:t>…</a:t>
            </a:r>
          </a:p>
          <a:p>
            <a:r>
              <a:rPr lang="ru-RU" altLang="ru-RU" sz="3600" b="1" dirty="0" smtClean="0">
                <a:solidFill>
                  <a:srgbClr val="000000"/>
                </a:solidFill>
                <a:latin typeface="+mj-lt"/>
              </a:rPr>
              <a:t>                                                                                                                  ст.61</a:t>
            </a:r>
            <a:endParaRPr lang="ru-RU" altLang="ru-RU" sz="3600" b="1" dirty="0">
              <a:solidFill>
                <a:srgbClr val="000000"/>
              </a:solidFill>
              <a:latin typeface="+mj-lt"/>
            </a:endParaRPr>
          </a:p>
          <a:p>
            <a:pPr marL="571500" indent="-571500">
              <a:buFont typeface="Wingdings" pitchFamily="2" charset="2"/>
              <a:buAutoNum type="arabicPeriod"/>
            </a:pPr>
            <a:endParaRPr lang="ru-RU" altLang="ru-RU" sz="2900" dirty="0">
              <a:latin typeface="+mj-lt"/>
            </a:endParaRPr>
          </a:p>
          <a:p>
            <a:pPr marL="0" indent="0">
              <a:buNone/>
            </a:pPr>
            <a:r>
              <a:rPr lang="ru-RU" sz="2900" dirty="0" smtClean="0"/>
              <a:t> 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</a:t>
            </a: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18"/>
          <p:cNvGrpSpPr>
            <a:grpSpLocks/>
          </p:cNvGrpSpPr>
          <p:nvPr/>
        </p:nvGrpSpPr>
        <p:grpSpPr bwMode="auto">
          <a:xfrm>
            <a:off x="864579" y="3864630"/>
            <a:ext cx="1562733" cy="2147110"/>
            <a:chOff x="26243" y="3830062"/>
            <a:chExt cx="2045428" cy="2259309"/>
          </a:xfrm>
        </p:grpSpPr>
        <p:pic>
          <p:nvPicPr>
            <p:cNvPr id="5" name="Picture 2" descr="C:\Documents and Settings\volodyatoxic\Мои документы\pres7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243" y="3830062"/>
              <a:ext cx="1723539" cy="1689355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sp>
          <p:nvSpPr>
            <p:cNvPr id="6" name="TextBox 36"/>
            <p:cNvSpPr txBox="1">
              <a:spLocks noChangeArrowheads="1"/>
            </p:cNvSpPr>
            <p:nvPr/>
          </p:nvSpPr>
          <p:spPr bwMode="auto">
            <a:xfrm>
              <a:off x="26244" y="5214949"/>
              <a:ext cx="2045427" cy="874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600" dirty="0">
                  <a:cs typeface="Arial" charset="0"/>
                </a:rPr>
                <a:t>Участник </a:t>
              </a:r>
              <a:r>
                <a:rPr lang="ru-RU" altLang="ru-RU" sz="1600" dirty="0" smtClean="0">
                  <a:cs typeface="Arial" charset="0"/>
                </a:rPr>
                <a:t>электронного аукциона</a:t>
              </a:r>
              <a:endParaRPr lang="ru-RU" altLang="ru-RU" sz="1600" dirty="0">
                <a:cs typeface="Arial" charset="0"/>
              </a:endParaRPr>
            </a:p>
          </p:txBody>
        </p:sp>
      </p:grpSp>
      <p:sp>
        <p:nvSpPr>
          <p:cNvPr id="7" name="TextBox 41"/>
          <p:cNvSpPr txBox="1">
            <a:spLocks noChangeArrowheads="1"/>
          </p:cNvSpPr>
          <p:nvPr/>
        </p:nvSpPr>
        <p:spPr bwMode="auto">
          <a:xfrm>
            <a:off x="2164151" y="4353410"/>
            <a:ext cx="18700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cs typeface="Arial" charset="0"/>
              </a:rPr>
              <a:t>Заявка на аккредитацию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2427312" y="5098759"/>
            <a:ext cx="1571625" cy="319088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</p:txBody>
      </p:sp>
      <p:grpSp>
        <p:nvGrpSpPr>
          <p:cNvPr id="9" name="Группа 21"/>
          <p:cNvGrpSpPr>
            <a:grpSpLocks/>
          </p:cNvGrpSpPr>
          <p:nvPr/>
        </p:nvGrpSpPr>
        <p:grpSpPr bwMode="auto">
          <a:xfrm>
            <a:off x="3707904" y="4207378"/>
            <a:ext cx="1714500" cy="1782762"/>
            <a:chOff x="6572264" y="3500439"/>
            <a:chExt cx="1714512" cy="1782702"/>
          </a:xfrm>
        </p:grpSpPr>
        <p:pic>
          <p:nvPicPr>
            <p:cNvPr id="10" name="Picture 2" descr="C:\Documents and Settings\volodyatoxic\Мои документы\Элементы\VISTA\Icon Shock Super Vista 1\IconShock SuperVista Business\png\receptionist_256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15141" y="3500439"/>
              <a:ext cx="1428760" cy="1428760"/>
            </a:xfrm>
            <a:prstGeom prst="rect">
              <a:avLst/>
            </a:prstGeom>
            <a:noFill/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sp>
          <p:nvSpPr>
            <p:cNvPr id="11" name="TextBox 40"/>
            <p:cNvSpPr txBox="1">
              <a:spLocks noChangeArrowheads="1"/>
            </p:cNvSpPr>
            <p:nvPr/>
          </p:nvSpPr>
          <p:spPr bwMode="auto">
            <a:xfrm>
              <a:off x="6572264" y="4929198"/>
              <a:ext cx="1714512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700">
                  <a:cs typeface="Arial" charset="0"/>
                </a:rPr>
                <a:t>Оператор ЭТП</a:t>
              </a:r>
            </a:p>
          </p:txBody>
        </p:sp>
      </p:grpSp>
      <p:cxnSp>
        <p:nvCxnSpPr>
          <p:cNvPr id="12" name="Прямая со стрелкой 11"/>
          <p:cNvCxnSpPr/>
          <p:nvPr/>
        </p:nvCxnSpPr>
        <p:spPr>
          <a:xfrm>
            <a:off x="5422404" y="5257008"/>
            <a:ext cx="1117368" cy="129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6660232" y="4683338"/>
            <a:ext cx="1396711" cy="99046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Проверка заявки на аккредитацию</a:t>
            </a:r>
          </a:p>
        </p:txBody>
      </p:sp>
    </p:spTree>
    <p:extLst>
      <p:ext uri="{BB962C8B-B14F-4D97-AF65-F5344CB8AC3E}">
        <p14:creationId xmlns:p14="http://schemas.microsoft.com/office/powerpoint/2010/main" val="2559508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404664"/>
            <a:ext cx="746760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dirty="0" smtClean="0"/>
              <a:t>   </a:t>
            </a:r>
            <a:r>
              <a:rPr lang="ru-RU" sz="2200" b="1" dirty="0" smtClean="0">
                <a:solidFill>
                  <a:srgbClr val="000000"/>
                </a:solidFill>
              </a:rPr>
              <a:t>Извещение </a:t>
            </a:r>
            <a:r>
              <a:rPr lang="ru-RU" sz="2200" b="1" dirty="0">
                <a:solidFill>
                  <a:srgbClr val="000000"/>
                </a:solidFill>
              </a:rPr>
              <a:t>о проведении </a:t>
            </a:r>
            <a:r>
              <a:rPr lang="ru-RU" sz="2200" b="1" dirty="0" smtClean="0">
                <a:solidFill>
                  <a:srgbClr val="000000"/>
                </a:solidFill>
              </a:rPr>
              <a:t>электронного аукциона</a:t>
            </a:r>
            <a:endParaRPr lang="ru-RU" sz="22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000000"/>
                </a:solidFill>
              </a:rPr>
              <a:t> </a:t>
            </a:r>
            <a:r>
              <a:rPr lang="ru-RU" sz="2200" dirty="0" smtClean="0">
                <a:solidFill>
                  <a:srgbClr val="000000"/>
                </a:solidFill>
              </a:rPr>
              <a:t>   </a:t>
            </a:r>
            <a:r>
              <a:rPr lang="ru-RU" sz="2200" dirty="0">
                <a:solidFill>
                  <a:srgbClr val="000000"/>
                </a:solidFill>
              </a:rPr>
              <a:t>Извещение о проведении электронного аукциона </a:t>
            </a:r>
            <a:r>
              <a:rPr lang="ru-RU" sz="2200" dirty="0" smtClean="0">
                <a:solidFill>
                  <a:srgbClr val="000000"/>
                </a:solidFill>
              </a:rPr>
              <a:t>    размещается </a:t>
            </a:r>
            <a:r>
              <a:rPr lang="ru-RU" sz="2200" dirty="0">
                <a:solidFill>
                  <a:srgbClr val="000000"/>
                </a:solidFill>
              </a:rPr>
              <a:t>заказчиком в единой информационной системе.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В случае, если начальная (максимальная) цена контракта (цена лота) </a:t>
            </a:r>
            <a:r>
              <a:rPr lang="ru-RU" sz="2200" b="1" dirty="0">
                <a:solidFill>
                  <a:srgbClr val="000000"/>
                </a:solidFill>
              </a:rPr>
              <a:t>не превышает три миллиона рублей</a:t>
            </a:r>
            <a:r>
              <a:rPr lang="ru-RU" sz="2200" dirty="0">
                <a:solidFill>
                  <a:srgbClr val="000000"/>
                </a:solidFill>
              </a:rPr>
              <a:t>, заказчик размещает в единой информационной системе извещение о проведении электронного аукциона </a:t>
            </a:r>
            <a:r>
              <a:rPr lang="ru-RU" sz="2200" b="1" dirty="0">
                <a:solidFill>
                  <a:srgbClr val="000000"/>
                </a:solidFill>
              </a:rPr>
              <a:t>не менее чем за семь дней </a:t>
            </a:r>
            <a:r>
              <a:rPr lang="ru-RU" sz="2200" dirty="0">
                <a:solidFill>
                  <a:srgbClr val="000000"/>
                </a:solidFill>
              </a:rPr>
              <a:t>до даты окончания срока подачи заявок на участие в таком аукционе.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rgbClr val="000000"/>
                </a:solidFill>
              </a:rPr>
              <a:t>В </a:t>
            </a:r>
            <a:r>
              <a:rPr lang="ru-RU" sz="2200" dirty="0">
                <a:solidFill>
                  <a:srgbClr val="000000"/>
                </a:solidFill>
              </a:rPr>
              <a:t>случае, если начальная (максимальная) цена контракта (цена лота) </a:t>
            </a:r>
            <a:r>
              <a:rPr lang="ru-RU" sz="2200" b="1" dirty="0">
                <a:solidFill>
                  <a:srgbClr val="000000"/>
                </a:solidFill>
              </a:rPr>
              <a:t>превышает три миллиона рублей</a:t>
            </a:r>
            <a:r>
              <a:rPr lang="ru-RU" sz="2200" dirty="0">
                <a:solidFill>
                  <a:srgbClr val="000000"/>
                </a:solidFill>
              </a:rPr>
              <a:t>, заказчик размещает в единой информационной системе извещение о проведении электронного аукциона </a:t>
            </a:r>
            <a:r>
              <a:rPr lang="ru-RU" sz="2200" b="1" dirty="0">
                <a:solidFill>
                  <a:srgbClr val="000000"/>
                </a:solidFill>
              </a:rPr>
              <a:t>не менее чем за пятнадцать дней </a:t>
            </a:r>
            <a:r>
              <a:rPr lang="ru-RU" sz="2200" dirty="0">
                <a:solidFill>
                  <a:srgbClr val="000000"/>
                </a:solidFill>
              </a:rPr>
              <a:t>до даты окончания срока подачи заявок на участие в таком аукционе.</a:t>
            </a:r>
          </a:p>
          <a:p>
            <a:r>
              <a:rPr lang="ru-RU" sz="2200" dirty="0" smtClean="0">
                <a:solidFill>
                  <a:srgbClr val="000000"/>
                </a:solidFill>
              </a:rPr>
              <a:t>Ст.63.ч.2</a:t>
            </a:r>
            <a:endParaRPr lang="ru-RU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93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404664"/>
            <a:ext cx="7467600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>
                <a:solidFill>
                  <a:srgbClr val="000000"/>
                </a:solidFill>
              </a:rPr>
              <a:t>В извещении о проведении электронного аукциона </a:t>
            </a:r>
            <a:r>
              <a:rPr lang="ru-RU" sz="1600" b="1" dirty="0" smtClean="0">
                <a:solidFill>
                  <a:srgbClr val="000000"/>
                </a:solidFill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указываются: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</a:rPr>
              <a:t>1) адрес электронной площадки в информационно-телекоммуникационной сети "Интернет";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</a:rPr>
              <a:t>2) дата окончания срока рассмотрения заявок на участие в таком аукционе в соответствии с частью 2 статьи 67 настоящего Федерального закона;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</a:rPr>
              <a:t>3) дата проведения такого аукциона в соответствии с частью 3 статьи 68 настоящего Федерального закона. В случае, если дата проведения такого аукциона приходится на нерабочий день, день проведения такого аукциона переносится на следующий за ним рабочий день;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</a:rPr>
              <a:t>4) размер обеспечения заявок на участие в таком аукционе;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</a:rPr>
              <a:t>5) преимущества, предоставляемые заказчиком в соответствии со статьями 28 - 30 настоящего Федерального закона;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</a:rPr>
              <a:t>6) предъявляемые участникам такого аукциона требования и исчерпывающий перечень документов, которые должны быть представлены участниками такого аукциона в соответствии с пунктами 1 и 2 части 1 и частью 2 статьи 31 (при наличии таких требований) настоящего Федерального закона;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</a:rPr>
              <a:t>7) условия, запреты и ограничения допуска товаров, происходящих из иностранного государства или группы иностранных государств, работ, услуг, соответственно выполняемых, оказываемых иностранными лицами.</a:t>
            </a:r>
          </a:p>
          <a:p>
            <a:pPr algn="just"/>
            <a:r>
              <a:rPr lang="ru-RU" sz="1600" dirty="0" smtClean="0">
                <a:solidFill>
                  <a:srgbClr val="000000"/>
                </a:solidFill>
              </a:rPr>
              <a:t>Ст.63, ч.5</a:t>
            </a:r>
            <a:endParaRPr lang="ru-RU" sz="1600" dirty="0">
              <a:solidFill>
                <a:srgbClr val="000000"/>
              </a:solidFill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0142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548680"/>
            <a:ext cx="7467600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0000"/>
                </a:solidFill>
              </a:rPr>
              <a:t>Порядок </a:t>
            </a:r>
            <a:r>
              <a:rPr lang="ru-RU" sz="2400" b="1" dirty="0">
                <a:solidFill>
                  <a:srgbClr val="000000"/>
                </a:solidFill>
              </a:rPr>
              <a:t>подачи заявок на участие в электронном </a:t>
            </a:r>
            <a:r>
              <a:rPr lang="ru-RU" sz="2400" b="1" dirty="0" smtClean="0">
                <a:solidFill>
                  <a:srgbClr val="000000"/>
                </a:solidFill>
              </a:rPr>
              <a:t>   аукционе</a:t>
            </a:r>
          </a:p>
          <a:p>
            <a:pPr marL="0" indent="0">
              <a:buNone/>
            </a:pPr>
            <a:endParaRPr lang="ru-RU" sz="24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dirty="0">
                <a:solidFill>
                  <a:srgbClr val="000000"/>
                </a:solidFill>
              </a:rPr>
              <a:t>Подача заявок на участие в электронном аукционе осуществляется </a:t>
            </a:r>
            <a:r>
              <a:rPr lang="ru-RU" sz="2400" b="1" dirty="0">
                <a:solidFill>
                  <a:srgbClr val="000000"/>
                </a:solidFill>
              </a:rPr>
              <a:t>только лицами, получившими аккредитацию на электронной площадке</a:t>
            </a:r>
            <a:r>
              <a:rPr lang="ru-RU" sz="2400" b="1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00000"/>
                </a:solidFill>
                <a:latin typeface="+mj-lt"/>
              </a:rPr>
              <a:t>Заявка на участие в электронном аукционе состоит из двух частей.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600" dirty="0" smtClean="0">
                <a:solidFill>
                  <a:srgbClr val="000000"/>
                </a:solidFill>
              </a:rPr>
              <a:t>Первая часть содержит информацию </a:t>
            </a:r>
            <a:r>
              <a:rPr lang="ru-RU" altLang="ru-RU" sz="2600" dirty="0">
                <a:solidFill>
                  <a:srgbClr val="000000"/>
                </a:solidFill>
              </a:rPr>
              <a:t>о товаре, работе или </a:t>
            </a:r>
            <a:r>
              <a:rPr lang="ru-RU" altLang="ru-RU" sz="2600" dirty="0" smtClean="0">
                <a:solidFill>
                  <a:srgbClr val="000000"/>
                </a:solidFill>
              </a:rPr>
              <a:t>услуге,</a:t>
            </a:r>
            <a:r>
              <a:rPr lang="ru-RU" sz="2600" dirty="0" smtClean="0">
                <a:solidFill>
                  <a:srgbClr val="000000"/>
                </a:solidFill>
              </a:rPr>
              <a:t> </a:t>
            </a:r>
            <a:r>
              <a:rPr lang="ru-RU" sz="2600" dirty="0">
                <a:solidFill>
                  <a:srgbClr val="000000"/>
                </a:solidFill>
              </a:rPr>
              <a:t>основное описание товаров, работ, услуг. </a:t>
            </a:r>
            <a:r>
              <a:rPr lang="ru-RU" sz="2600" dirty="0" smtClean="0">
                <a:solidFill>
                  <a:srgbClr val="000000"/>
                </a:solidFill>
              </a:rPr>
              <a:t> (является анонимной)  ст.66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0000"/>
                </a:solidFill>
              </a:rPr>
              <a:t>Вторая часть содержит </a:t>
            </a:r>
            <a:r>
              <a:rPr lang="ru-RU" altLang="ru-RU" sz="2600" dirty="0" smtClean="0">
                <a:solidFill>
                  <a:srgbClr val="000000"/>
                </a:solidFill>
              </a:rPr>
              <a:t>информацию </a:t>
            </a:r>
            <a:r>
              <a:rPr lang="ru-RU" altLang="ru-RU" sz="2600" dirty="0">
                <a:solidFill>
                  <a:srgbClr val="000000"/>
                </a:solidFill>
              </a:rPr>
              <a:t>о самом </a:t>
            </a:r>
            <a:r>
              <a:rPr lang="ru-RU" altLang="ru-RU" sz="2600" dirty="0" smtClean="0">
                <a:solidFill>
                  <a:srgbClr val="000000"/>
                </a:solidFill>
              </a:rPr>
              <a:t>участнике и </a:t>
            </a:r>
            <a:r>
              <a:rPr lang="ru-RU" sz="2600" dirty="0" smtClean="0">
                <a:solidFill>
                  <a:srgbClr val="000000"/>
                </a:solidFill>
              </a:rPr>
              <a:t>прочие </a:t>
            </a:r>
            <a:r>
              <a:rPr lang="ru-RU" sz="2600" dirty="0">
                <a:solidFill>
                  <a:srgbClr val="000000"/>
                </a:solidFill>
              </a:rPr>
              <a:t>идентификационные </a:t>
            </a:r>
            <a:r>
              <a:rPr lang="ru-RU" sz="2600" dirty="0" smtClean="0">
                <a:solidFill>
                  <a:srgbClr val="000000"/>
                </a:solidFill>
              </a:rPr>
              <a:t>документы.  Ст.69</a:t>
            </a:r>
            <a:endParaRPr lang="ru-RU" altLang="ru-RU" sz="2600" dirty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05113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</a:rPr>
              <a:t>Содержание документации об электронном аукционе</a:t>
            </a:r>
          </a:p>
          <a:p>
            <a:endParaRPr lang="ru-RU" b="1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К документации об электронном </a:t>
            </a:r>
            <a:r>
              <a:rPr lang="ru-RU" sz="2400" dirty="0" smtClean="0">
                <a:solidFill>
                  <a:srgbClr val="000000"/>
                </a:solidFill>
              </a:rPr>
              <a:t>аукционе (ст. 64) </a:t>
            </a:r>
            <a:r>
              <a:rPr lang="ru-RU" sz="2400" dirty="0">
                <a:solidFill>
                  <a:srgbClr val="000000"/>
                </a:solidFill>
              </a:rPr>
              <a:t>прилагается проект контракта, который является неотъемлемой частью этой документации.</a:t>
            </a:r>
          </a:p>
          <a:p>
            <a:pPr marL="0" indent="0">
              <a:buNone/>
            </a:pPr>
            <a:endParaRPr lang="ru-RU" sz="24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hlinkClick r:id="rId2"/>
              </a:rPr>
              <a:t>http://zakupki.gov.ru</a:t>
            </a:r>
            <a:r>
              <a:rPr lang="ru-RU" sz="2400" dirty="0">
                <a:solidFill>
                  <a:srgbClr val="000000"/>
                </a:solidFill>
              </a:rPr>
              <a:t> (проекты аукционной документации)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00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476672"/>
            <a:ext cx="7467600" cy="55322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</a:rPr>
              <a:t>   </a:t>
            </a:r>
            <a:r>
              <a:rPr lang="ru-RU" b="1" dirty="0" smtClean="0">
                <a:solidFill>
                  <a:srgbClr val="000000"/>
                </a:solidFill>
              </a:rPr>
              <a:t>Порядок </a:t>
            </a:r>
            <a:r>
              <a:rPr lang="ru-RU" b="1" dirty="0">
                <a:solidFill>
                  <a:srgbClr val="000000"/>
                </a:solidFill>
              </a:rPr>
              <a:t>рассмотрения первых частей заявок на участие в электронном </a:t>
            </a:r>
            <a:r>
              <a:rPr lang="ru-RU" b="1" dirty="0" smtClean="0">
                <a:solidFill>
                  <a:srgbClr val="000000"/>
                </a:solidFill>
              </a:rPr>
              <a:t>аукционе</a:t>
            </a:r>
          </a:p>
          <a:p>
            <a:pPr marL="0" indent="0">
              <a:buNone/>
            </a:pPr>
            <a:endParaRPr lang="ru-RU" b="1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Аукционная </a:t>
            </a:r>
            <a:r>
              <a:rPr lang="ru-RU" dirty="0">
                <a:solidFill>
                  <a:srgbClr val="000000"/>
                </a:solidFill>
              </a:rPr>
              <a:t>комиссия проверяет первые части заявок на участие в электронном аукционе, содержащие </a:t>
            </a:r>
            <a:r>
              <a:rPr lang="ru-RU" dirty="0" smtClean="0">
                <a:solidFill>
                  <a:srgbClr val="000000"/>
                </a:solidFill>
              </a:rPr>
              <a:t>информацию о соответствии </a:t>
            </a:r>
            <a:r>
              <a:rPr lang="ru-RU" dirty="0">
                <a:solidFill>
                  <a:srgbClr val="000000"/>
                </a:solidFill>
              </a:rPr>
              <a:t>требованиям, установленным документацией о таком аукционе в отношении закупаемых товаров, работ, услуг.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Срок </a:t>
            </a:r>
            <a:r>
              <a:rPr lang="ru-RU" dirty="0">
                <a:solidFill>
                  <a:srgbClr val="000000"/>
                </a:solidFill>
              </a:rPr>
              <a:t>рассмотрения первых частей заявок на участие в электронном аукционе не может превышать семь дней с даты окончания срока подачи указанных заявок.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</a:rPr>
              <a:t>     Ст. 67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39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548680"/>
            <a:ext cx="7467600" cy="57606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</a:rPr>
              <a:t>      </a:t>
            </a:r>
            <a:r>
              <a:rPr lang="ru-RU" sz="3200" b="1" dirty="0" smtClean="0">
                <a:solidFill>
                  <a:srgbClr val="000000"/>
                </a:solidFill>
              </a:rPr>
              <a:t>Порядок </a:t>
            </a:r>
            <a:r>
              <a:rPr lang="ru-RU" sz="3200" b="1" dirty="0">
                <a:solidFill>
                  <a:srgbClr val="000000"/>
                </a:solidFill>
              </a:rPr>
              <a:t>проведения электронного аукциона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В электронном аукционе </a:t>
            </a:r>
            <a:r>
              <a:rPr lang="ru-RU" b="1" dirty="0">
                <a:solidFill>
                  <a:srgbClr val="000000"/>
                </a:solidFill>
              </a:rPr>
              <a:t>могут участвовать </a:t>
            </a:r>
            <a:r>
              <a:rPr lang="ru-RU" dirty="0">
                <a:solidFill>
                  <a:srgbClr val="000000"/>
                </a:solidFill>
              </a:rPr>
              <a:t>только </a:t>
            </a:r>
            <a:r>
              <a:rPr lang="ru-RU" b="1" dirty="0">
                <a:solidFill>
                  <a:srgbClr val="000000"/>
                </a:solidFill>
              </a:rPr>
              <a:t>аккредитованные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и </a:t>
            </a:r>
            <a:r>
              <a:rPr lang="ru-RU" dirty="0">
                <a:solidFill>
                  <a:srgbClr val="000000"/>
                </a:solidFill>
              </a:rPr>
              <a:t>допущенные к участию в таком аукционе его </a:t>
            </a:r>
            <a:r>
              <a:rPr lang="ru-RU" b="1" dirty="0">
                <a:solidFill>
                  <a:srgbClr val="000000"/>
                </a:solidFill>
              </a:rPr>
              <a:t>участники</a:t>
            </a:r>
            <a:r>
              <a:rPr lang="ru-RU" dirty="0">
                <a:solidFill>
                  <a:srgbClr val="00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Электронный аукцион </a:t>
            </a:r>
            <a:r>
              <a:rPr lang="ru-RU" b="1" dirty="0">
                <a:solidFill>
                  <a:srgbClr val="000000"/>
                </a:solidFill>
              </a:rPr>
              <a:t>проводится</a:t>
            </a:r>
            <a:r>
              <a:rPr lang="ru-RU" dirty="0">
                <a:solidFill>
                  <a:srgbClr val="000000"/>
                </a:solidFill>
              </a:rPr>
              <a:t> на электронной площадке </a:t>
            </a:r>
            <a:r>
              <a:rPr lang="ru-RU" b="1" dirty="0">
                <a:solidFill>
                  <a:srgbClr val="000000"/>
                </a:solidFill>
              </a:rPr>
              <a:t>в указанный в извещении </a:t>
            </a:r>
            <a:r>
              <a:rPr lang="ru-RU" dirty="0">
                <a:solidFill>
                  <a:srgbClr val="000000"/>
                </a:solidFill>
              </a:rPr>
              <a:t>о его проведении и определенный 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день</a:t>
            </a:r>
            <a:r>
              <a:rPr lang="ru-RU" dirty="0">
                <a:solidFill>
                  <a:srgbClr val="000000"/>
                </a:solidFill>
              </a:rPr>
              <a:t>. Время начала проведения такого аукциона устанавливается оператором электронной площадки в соответствии со временем часовой зоны, в которой расположен заказчик.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0000"/>
                </a:solidFill>
              </a:rPr>
              <a:t>Днем </a:t>
            </a:r>
            <a:r>
              <a:rPr lang="ru-RU" b="1" dirty="0">
                <a:solidFill>
                  <a:srgbClr val="000000"/>
                </a:solidFill>
              </a:rPr>
              <a:t>проведения </a:t>
            </a:r>
            <a:r>
              <a:rPr lang="ru-RU" dirty="0">
                <a:solidFill>
                  <a:srgbClr val="000000"/>
                </a:solidFill>
              </a:rPr>
              <a:t>электронного аукциона </a:t>
            </a:r>
            <a:r>
              <a:rPr lang="ru-RU" b="1" dirty="0">
                <a:solidFill>
                  <a:srgbClr val="000000"/>
                </a:solidFill>
              </a:rPr>
              <a:t>является </a:t>
            </a:r>
            <a:r>
              <a:rPr lang="ru-RU" dirty="0">
                <a:solidFill>
                  <a:srgbClr val="000000"/>
                </a:solidFill>
              </a:rPr>
              <a:t>рабочий день, </a:t>
            </a:r>
            <a:r>
              <a:rPr lang="ru-RU" b="1" dirty="0">
                <a:solidFill>
                  <a:srgbClr val="000000"/>
                </a:solidFill>
              </a:rPr>
              <a:t>следующий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после</a:t>
            </a:r>
            <a:r>
              <a:rPr lang="ru-RU" dirty="0">
                <a:solidFill>
                  <a:srgbClr val="000000"/>
                </a:solidFill>
              </a:rPr>
              <a:t> истечения </a:t>
            </a:r>
            <a:r>
              <a:rPr lang="ru-RU" b="1" dirty="0">
                <a:solidFill>
                  <a:srgbClr val="000000"/>
                </a:solidFill>
              </a:rPr>
              <a:t>двух дней </a:t>
            </a:r>
            <a:r>
              <a:rPr lang="ru-RU" dirty="0">
                <a:solidFill>
                  <a:srgbClr val="000000"/>
                </a:solidFill>
              </a:rPr>
              <a:t>с даты </a:t>
            </a:r>
            <a:r>
              <a:rPr lang="ru-RU" b="1" dirty="0">
                <a:solidFill>
                  <a:srgbClr val="000000"/>
                </a:solidFill>
              </a:rPr>
              <a:t>окончания срока рассмотрения первых частей заявок </a:t>
            </a:r>
            <a:r>
              <a:rPr lang="ru-RU" dirty="0">
                <a:solidFill>
                  <a:srgbClr val="000000"/>
                </a:solidFill>
              </a:rPr>
              <a:t>на участие в таком аукционе.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Электронный аукцион проводится </a:t>
            </a:r>
            <a:r>
              <a:rPr lang="ru-RU" b="1" dirty="0">
                <a:solidFill>
                  <a:srgbClr val="000000"/>
                </a:solidFill>
              </a:rPr>
              <a:t>путем снижения </a:t>
            </a:r>
            <a:r>
              <a:rPr lang="ru-RU" dirty="0">
                <a:solidFill>
                  <a:srgbClr val="000000"/>
                </a:solidFill>
              </a:rPr>
              <a:t>начальной </a:t>
            </a:r>
            <a:r>
              <a:rPr lang="ru-RU" b="1" dirty="0">
                <a:solidFill>
                  <a:srgbClr val="000000"/>
                </a:solidFill>
              </a:rPr>
              <a:t>(максимальной) цены </a:t>
            </a:r>
            <a:r>
              <a:rPr lang="ru-RU" dirty="0">
                <a:solidFill>
                  <a:srgbClr val="000000"/>
                </a:solidFill>
              </a:rPr>
              <a:t>контракта, указанной в извещении о проведении такого </a:t>
            </a:r>
            <a:r>
              <a:rPr lang="ru-RU" dirty="0" smtClean="0">
                <a:solidFill>
                  <a:srgbClr val="000000"/>
                </a:solidFill>
              </a:rPr>
              <a:t>аукциона</a:t>
            </a:r>
            <a:r>
              <a:rPr lang="ru-RU" dirty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</a:rPr>
              <a:t>    ст.68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1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</a:rPr>
              <a:t>           Электронный аукцион это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аукцион</a:t>
            </a:r>
            <a:r>
              <a:rPr lang="ru-RU" dirty="0">
                <a:solidFill>
                  <a:srgbClr val="000000"/>
                </a:solidFill>
              </a:rPr>
              <a:t>, при котором информация о закупке сообщается заказчиком неограниченному кругу лиц путем размещения в единой информационной системе извещения о проведении такого аукциона и документации о нем, </a:t>
            </a:r>
            <a:endParaRPr lang="ru-RU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к </a:t>
            </a:r>
            <a:r>
              <a:rPr lang="ru-RU" dirty="0">
                <a:solidFill>
                  <a:srgbClr val="000000"/>
                </a:solidFill>
              </a:rPr>
              <a:t>участникам закупки предъявляются единые требования и дополнительные требования, </a:t>
            </a:r>
            <a:endParaRPr lang="ru-RU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проведение </a:t>
            </a:r>
            <a:r>
              <a:rPr lang="ru-RU" dirty="0">
                <a:solidFill>
                  <a:srgbClr val="000000"/>
                </a:solidFill>
              </a:rPr>
              <a:t>такого аукциона обеспечивается на электронной площадке ее оператором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000000"/>
                </a:solidFill>
              </a:rPr>
              <a:t>   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000000"/>
                </a:solidFill>
              </a:rPr>
              <a:t>ФЗ №44 ст.59 </a:t>
            </a:r>
            <a:endParaRPr lang="ru-RU" sz="2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4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262892"/>
              </p:ext>
            </p:extLst>
          </p:nvPr>
        </p:nvGraphicFramePr>
        <p:xfrm>
          <a:off x="755576" y="1412776"/>
          <a:ext cx="7704856" cy="468943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453265"/>
                <a:gridCol w="3251591"/>
              </a:tblGrid>
              <a:tr h="683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Рассмотрение 1-ых частей заявок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более 7 дней с даты окончания срока подачи заявок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1425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Протокол рассмотрения заявок на участие в аукционе (подписание)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позднее даты окончания срока рассмотрения заявок (не более 7 дней с даты окончания срока подачи заявок)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1425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Протокол рассмотрения заявок на участие в аукционе (опубликование)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позднее даты окончания срока рассмотрения заявок (не более 7 дней с даты окончания срока подачи заявок)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1155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Аукцион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Рабочий день после двух дней с даты окончания срока рассмотрения первых частей заявок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239000" cy="576064"/>
          </a:xfrm>
        </p:spPr>
        <p:txBody>
          <a:bodyPr/>
          <a:lstStyle/>
          <a:p>
            <a:r>
              <a:rPr lang="ru-RU" sz="2400" dirty="0" smtClean="0">
                <a:solidFill>
                  <a:srgbClr val="000000"/>
                </a:solidFill>
                <a:effectLst/>
              </a:rPr>
              <a:t>Этапы проведения  аукциона . Ст. 66-70</a:t>
            </a:r>
            <a:endParaRPr lang="ru-RU" sz="24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72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624639"/>
              </p:ext>
            </p:extLst>
          </p:nvPr>
        </p:nvGraphicFramePr>
        <p:xfrm>
          <a:off x="683568" y="548680"/>
          <a:ext cx="8208912" cy="580144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703813"/>
                <a:gridCol w="3505099"/>
              </a:tblGrid>
              <a:tr h="122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Рассмотрение 2-ых частей заявок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 более 3 </a:t>
                      </a:r>
                      <a:r>
                        <a:rPr lang="ru-RU" sz="1400" b="1" dirty="0" smtClean="0">
                          <a:effectLst/>
                        </a:rPr>
                        <a:t>рабочих </a:t>
                      </a:r>
                      <a:r>
                        <a:rPr lang="ru-RU" sz="1400" b="1" dirty="0">
                          <a:effectLst/>
                        </a:rPr>
                        <a:t>дней с даты размещения на ТП протокола проведения </a:t>
                      </a:r>
                      <a:r>
                        <a:rPr lang="ru-RU" sz="1400" b="1" dirty="0" smtClean="0">
                          <a:effectLst/>
                        </a:rPr>
                        <a:t>электронного</a:t>
                      </a:r>
                      <a:r>
                        <a:rPr lang="ru-RU" sz="1400" b="1" baseline="0" dirty="0" smtClean="0"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effectLst/>
                        </a:rPr>
                        <a:t>аукциона</a:t>
                      </a:r>
                      <a:r>
                        <a:rPr lang="ru-RU" sz="1400" b="1" dirty="0">
                          <a:effectLst/>
                        </a:rPr>
                        <a:t>, размещенного </a:t>
                      </a:r>
                      <a:r>
                        <a:rPr lang="ru-RU" sz="1400" b="1" dirty="0" smtClean="0">
                          <a:effectLst/>
                        </a:rPr>
                        <a:t>на</a:t>
                      </a:r>
                      <a:r>
                        <a:rPr lang="ru-RU" sz="1400" b="1" baseline="0" dirty="0" smtClean="0">
                          <a:effectLst/>
                        </a:rPr>
                        <a:t> торговой площадке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1092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Протокол подведения итогов электронного аукциона (подписание)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Подписывается всеми участвовавшими в рассмотрении заявок членами </a:t>
                      </a:r>
                      <a:r>
                        <a:rPr lang="ru-RU" sz="1400" b="1" dirty="0" err="1">
                          <a:effectLst/>
                        </a:rPr>
                        <a:t>аук</a:t>
                      </a:r>
                      <a:r>
                        <a:rPr lang="ru-RU" sz="1400" b="1" dirty="0">
                          <a:effectLst/>
                        </a:rPr>
                        <a:t>. комиссии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920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Протокол подведения итогов электронного аукциона (опубликование)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 позднее раб. дня, следующего за датой подписания протокола подведения итогов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1195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Отзыв заявок участниками кроме заявок с первыми тремя порядковыми номерами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 момента опубликования протокола подведения итогов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Опубликование проекта контракта Заказчиком (без подписи)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 течение 5 дней с момента опубликования протокола подведения итогов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5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408319"/>
              </p:ext>
            </p:extLst>
          </p:nvPr>
        </p:nvGraphicFramePr>
        <p:xfrm>
          <a:off x="611560" y="1052737"/>
          <a:ext cx="8208912" cy="541974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69290"/>
                <a:gridCol w="3539622"/>
              </a:tblGrid>
              <a:tr h="1668221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Подписание проекта контракта участником+ документ, подтверждающий предоставление обеспечения исполнения контракта и подписанный ЭЦП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400" dirty="0">
                          <a:effectLst/>
                        </a:rPr>
                        <a:t>в случае снижения цены более, чем 25%, предоставление обеспечения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*1,5 либо документы, подтверждающие добросовестность + обоснование цены контракта при поставке товара, необходимого для нормального жизнеобеспечения)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246" marR="26246" marT="26246" marB="26246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В течение 5 дней с даты размещения проекта контракта заказчиком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246" marR="26246" marT="26246" marB="26246"/>
                </a:tc>
              </a:tr>
              <a:tr h="620628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Размещение победителем протокола разногласий, подписанного ЭЦП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246" marR="26246" marT="26246" marB="26246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>
                          <a:effectLst/>
                        </a:rPr>
                        <a:t>Не позднее, чем в течение 3 дней с даты публикации протокола 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246" marR="26246" marT="26246" marB="26246"/>
                </a:tc>
              </a:tr>
              <a:tr h="127415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Размещение заказчиком без ЭЦП: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1) доработанного проекта контракта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2) повторного проекта контракта с указанием причин отказа учесть полностью или частично содержащиеся в протоколе разногласия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246" marR="26246" marT="26246" marB="26246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В течение 3 </a:t>
                      </a:r>
                      <a:r>
                        <a:rPr lang="ru-RU" sz="1400" dirty="0" smtClean="0">
                          <a:effectLst/>
                        </a:rPr>
                        <a:t>рабочих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дней </a:t>
                      </a:r>
                      <a:r>
                        <a:rPr lang="ru-RU" sz="1400" dirty="0">
                          <a:effectLst/>
                        </a:rPr>
                        <a:t>с даты размещения победителем протокола разногласий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246" marR="26246" marT="26246" marB="26246"/>
                </a:tc>
              </a:tr>
              <a:tr h="1765592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Размещение победителем: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1) проекта контракта, подписанного ЭЦП + документ, подтверждающий предоставление обеспечения исполнения контракта, подписанный ЭЦП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2) протокола разногласий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246" marR="26246" marT="26246" marB="26246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В течение 3 </a:t>
                      </a:r>
                      <a:r>
                        <a:rPr lang="ru-RU" sz="1400" dirty="0" smtClean="0">
                          <a:effectLst/>
                        </a:rPr>
                        <a:t>рабочих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дней </a:t>
                      </a:r>
                      <a:r>
                        <a:rPr lang="ru-RU" sz="1400" dirty="0">
                          <a:effectLst/>
                        </a:rPr>
                        <a:t>с даты размещения заказчиком документов из п. 19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246" marR="26246" marT="26246" marB="262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0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818881"/>
              </p:ext>
            </p:extLst>
          </p:nvPr>
        </p:nvGraphicFramePr>
        <p:xfrm>
          <a:off x="611559" y="548679"/>
          <a:ext cx="8136904" cy="576064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31806"/>
                <a:gridCol w="3505098"/>
              </a:tblGrid>
              <a:tr h="121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Размещение и подписание контракта заказчиком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339" marR="24339" marT="24339" marB="24339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течение 3 раб. дней с даты размещения победителем проекта контракта, подписанного ЭЦП + предоставление обеспечения исполнения контракта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339" marR="24339" marT="24339" marB="24339"/>
                </a:tc>
              </a:tr>
              <a:tr h="1265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Заключение контракта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339" marR="24339" marT="24339" marB="24339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не ранее 10 дней с даты размещения протокола подведения итогов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только после предоставления участником обеспечения исполнения контракта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339" marR="24339" marT="24339" marB="24339"/>
                </a:tc>
              </a:tr>
              <a:tr h="929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Обеспечение заявки (возврат)- для победителя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339" marR="24339" marT="24339" marB="24339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Блокирование </a:t>
                      </a:r>
                      <a:r>
                        <a:rPr lang="ru-RU" sz="1400" dirty="0" err="1">
                          <a:effectLst/>
                        </a:rPr>
                        <a:t>ден</a:t>
                      </a:r>
                      <a:r>
                        <a:rPr lang="ru-RU" sz="1400" dirty="0">
                          <a:effectLst/>
                        </a:rPr>
                        <a:t>. средств прекращается в течение не более чем 1 раб. день с момента заключения контракта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339" marR="24339" marT="24339" marB="24339"/>
                </a:tc>
              </a:tr>
              <a:tr h="2351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Победитель признается уклонившимся от заключения контракта, если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339" marR="24339" marT="24339" marB="24339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В течение 5 дней с даты размещения проекта контракта заказчиком не направил заказчику подписанный проект контракта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направил протокол разногласий по истечении 13 дней с даты размещения протокола подведения итогов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не исполнил требования в случае снижения цены контракта на 25% и более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339" marR="24339" marT="24339" marB="243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3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161909"/>
              </p:ext>
            </p:extLst>
          </p:nvPr>
        </p:nvGraphicFramePr>
        <p:xfrm>
          <a:off x="683567" y="836712"/>
          <a:ext cx="8064896" cy="51845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590543"/>
                <a:gridCol w="3474353"/>
              </a:tblGrid>
              <a:tr h="1728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Уклонение победителя от заключения контракта (заказчик вправе)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1) обратиться в суд с иском о возмещении убытков части, не покрытой суммой обеспечения заявки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2) заключить контракт с участником №2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(в случае согласия участника)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103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Размещение проекта контракта, заключаемого с участником №2 (в случае согласия №2 заключить контракт)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более 10 дней с даты признания победителя уклонившимся от заключения контракта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103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Подписание контракта участником №2 + обеспечение исполнения контракта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течение 5 дней с даты размещения проекта контракта  заказчиком (без подписи)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1377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Обстоятельства непреодолимой силы либо судебные акты (уведомление другой стороны)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течение 1 дня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91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548680"/>
            <a:ext cx="7467600" cy="52565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600" b="1" dirty="0">
                <a:solidFill>
                  <a:srgbClr val="000000"/>
                </a:solidFill>
              </a:rPr>
              <a:t>Участник электронного аукц</a:t>
            </a:r>
            <a:r>
              <a:rPr lang="ru-RU" sz="2600" dirty="0">
                <a:solidFill>
                  <a:srgbClr val="000000"/>
                </a:solidFill>
              </a:rPr>
              <a:t>иона, который предложил наиболее низкую цену контракта и заявка на участие в таком аукционе которого соответствует требованиям, установленным документацией о нем, </a:t>
            </a:r>
            <a:r>
              <a:rPr lang="ru-RU" sz="2600" b="1" dirty="0">
                <a:solidFill>
                  <a:srgbClr val="000000"/>
                </a:solidFill>
              </a:rPr>
              <a:t>признается </a:t>
            </a:r>
            <a:r>
              <a:rPr lang="ru-RU" sz="2600" b="1" dirty="0" smtClean="0">
                <a:solidFill>
                  <a:srgbClr val="000000"/>
                </a:solidFill>
              </a:rPr>
              <a:t>победителем </a:t>
            </a:r>
            <a:r>
              <a:rPr lang="ru-RU" sz="2600" b="1" dirty="0">
                <a:solidFill>
                  <a:srgbClr val="000000"/>
                </a:solidFill>
              </a:rPr>
              <a:t>такого аукциона</a:t>
            </a:r>
            <a:r>
              <a:rPr lang="ru-RU" sz="2600" b="1" dirty="0" smtClean="0">
                <a:solidFill>
                  <a:srgbClr val="00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>
                <a:solidFill>
                  <a:srgbClr val="000000"/>
                </a:solidFill>
              </a:rPr>
              <a:t>По итогам проведенного аукциона </a:t>
            </a:r>
            <a:r>
              <a:rPr lang="ru-RU" sz="2600" dirty="0" smtClean="0">
                <a:solidFill>
                  <a:srgbClr val="000000"/>
                </a:solidFill>
              </a:rPr>
              <a:t>администратор обязан </a:t>
            </a:r>
            <a:r>
              <a:rPr lang="ru-RU" sz="2600" dirty="0">
                <a:solidFill>
                  <a:srgbClr val="000000"/>
                </a:solidFill>
              </a:rPr>
              <a:t>разместить соответствующий протокол, который будет содержать всю необходимую для сторон контракта информацию.</a:t>
            </a:r>
          </a:p>
        </p:txBody>
      </p:sp>
    </p:spTree>
    <p:extLst>
      <p:ext uri="{BB962C8B-B14F-4D97-AF65-F5344CB8AC3E}">
        <p14:creationId xmlns:p14="http://schemas.microsoft.com/office/powerpoint/2010/main" val="2273014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600" b="1" dirty="0">
                <a:solidFill>
                  <a:srgbClr val="000000"/>
                </a:solidFill>
              </a:rPr>
              <a:t>В случае, если </a:t>
            </a:r>
            <a:r>
              <a:rPr lang="ru-RU" sz="2600" dirty="0">
                <a:solidFill>
                  <a:srgbClr val="000000"/>
                </a:solidFill>
              </a:rPr>
              <a:t>при проведении такого аукциона </a:t>
            </a:r>
            <a:r>
              <a:rPr lang="ru-RU" sz="2600" b="1" dirty="0">
                <a:solidFill>
                  <a:srgbClr val="000000"/>
                </a:solidFill>
              </a:rPr>
              <a:t>цена </a:t>
            </a:r>
            <a:r>
              <a:rPr lang="ru-RU" sz="2600" dirty="0">
                <a:solidFill>
                  <a:srgbClr val="000000"/>
                </a:solidFill>
              </a:rPr>
              <a:t>контракта </a:t>
            </a:r>
            <a:r>
              <a:rPr lang="ru-RU" sz="2600" b="1" dirty="0">
                <a:solidFill>
                  <a:srgbClr val="000000"/>
                </a:solidFill>
              </a:rPr>
              <a:t>снижена на двадцать пять процентов и более</a:t>
            </a:r>
            <a:r>
              <a:rPr lang="ru-RU" sz="2600" dirty="0">
                <a:solidFill>
                  <a:srgbClr val="000000"/>
                </a:solidFill>
              </a:rPr>
              <a:t> от начальной (максимальной) цены контракта, победитель </a:t>
            </a:r>
            <a:r>
              <a:rPr lang="ru-RU" sz="2600" b="1" dirty="0" smtClean="0">
                <a:solidFill>
                  <a:srgbClr val="000000"/>
                </a:solidFill>
              </a:rPr>
              <a:t>предоставляет </a:t>
            </a:r>
            <a:r>
              <a:rPr lang="ru-RU" sz="2600" b="1" dirty="0">
                <a:solidFill>
                  <a:srgbClr val="000000"/>
                </a:solidFill>
              </a:rPr>
              <a:t>обеспечение исполнения </a:t>
            </a:r>
            <a:r>
              <a:rPr lang="ru-RU" sz="2600" b="1" dirty="0" smtClean="0">
                <a:solidFill>
                  <a:srgbClr val="000000"/>
                </a:solidFill>
              </a:rPr>
              <a:t>контракта или обоснование цены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     Ст.68, ч. 16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173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20688"/>
            <a:ext cx="7467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</a:rPr>
              <a:t>   </a:t>
            </a:r>
            <a:r>
              <a:rPr lang="ru-RU" b="1" dirty="0" smtClean="0">
                <a:solidFill>
                  <a:srgbClr val="000000"/>
                </a:solidFill>
              </a:rPr>
              <a:t>Заключение </a:t>
            </a:r>
            <a:r>
              <a:rPr lang="ru-RU" b="1" dirty="0">
                <a:solidFill>
                  <a:srgbClr val="000000"/>
                </a:solidFill>
              </a:rPr>
              <a:t>контракта по результатам электронного аукциона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0000"/>
                </a:solidFill>
              </a:rPr>
              <a:t>По </a:t>
            </a:r>
            <a:r>
              <a:rPr lang="ru-RU" b="1" dirty="0">
                <a:solidFill>
                  <a:srgbClr val="000000"/>
                </a:solidFill>
              </a:rPr>
              <a:t>результатам </a:t>
            </a:r>
            <a:r>
              <a:rPr lang="ru-RU" dirty="0">
                <a:solidFill>
                  <a:srgbClr val="000000"/>
                </a:solidFill>
              </a:rPr>
              <a:t>электронного аукциона </a:t>
            </a:r>
            <a:r>
              <a:rPr lang="ru-RU" b="1" dirty="0">
                <a:solidFill>
                  <a:srgbClr val="000000"/>
                </a:solidFill>
              </a:rPr>
              <a:t>контракт заключается с победителем 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аукциона, а </a:t>
            </a:r>
            <a:r>
              <a:rPr lang="ru-RU" dirty="0" smtClean="0">
                <a:solidFill>
                  <a:srgbClr val="000000"/>
                </a:solidFill>
              </a:rPr>
              <a:t>в случае уклонения от заключения контракта - </a:t>
            </a:r>
            <a:r>
              <a:rPr lang="ru-RU" dirty="0">
                <a:solidFill>
                  <a:srgbClr val="000000"/>
                </a:solidFill>
              </a:rPr>
              <a:t>с иным участником такого аукциона, заявка которого на участие в таком аукционе </a:t>
            </a:r>
            <a:r>
              <a:rPr lang="ru-RU" dirty="0" smtClean="0">
                <a:solidFill>
                  <a:srgbClr val="000000"/>
                </a:solidFill>
              </a:rPr>
              <a:t>признана </a:t>
            </a:r>
            <a:r>
              <a:rPr lang="ru-RU" dirty="0">
                <a:solidFill>
                  <a:srgbClr val="000000"/>
                </a:solidFill>
              </a:rPr>
              <a:t>соответствующей требованиям, установленным документацией о таком аукционе</a:t>
            </a:r>
            <a:endParaRPr lang="ru-RU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контракт считается заключенным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с </a:t>
            </a:r>
            <a:r>
              <a:rPr lang="ru-RU" dirty="0">
                <a:solidFill>
                  <a:srgbClr val="000000"/>
                </a:solidFill>
              </a:rPr>
              <a:t>момента размещения в единой информационной системе </a:t>
            </a:r>
            <a:r>
              <a:rPr lang="ru-RU" dirty="0" smtClean="0">
                <a:solidFill>
                  <a:srgbClr val="000000"/>
                </a:solidFill>
              </a:rPr>
              <a:t>и подписанным заказчиком.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Ст.70  и ст.70 ч.7</a:t>
            </a:r>
            <a:endParaRPr lang="ru-RU" dirty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377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620688"/>
            <a:ext cx="7467600" cy="547260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электронный </a:t>
            </a:r>
            <a:r>
              <a:rPr lang="ru-RU" dirty="0">
                <a:solidFill>
                  <a:srgbClr val="000000"/>
                </a:solidFill>
              </a:rPr>
              <a:t>аукцион признан не состоявшимся </a:t>
            </a:r>
            <a:r>
              <a:rPr lang="ru-RU" dirty="0" smtClean="0">
                <a:solidFill>
                  <a:srgbClr val="000000"/>
                </a:solidFill>
              </a:rPr>
              <a:t>если </a:t>
            </a:r>
            <a:r>
              <a:rPr lang="ru-RU" dirty="0">
                <a:solidFill>
                  <a:srgbClr val="000000"/>
                </a:solidFill>
              </a:rPr>
              <a:t>по окончании срока подачи заявок на участие в таком аукционе подана только одна заявка на участие в </a:t>
            </a:r>
            <a:r>
              <a:rPr lang="ru-RU" dirty="0" smtClean="0">
                <a:solidFill>
                  <a:srgbClr val="000000"/>
                </a:solidFill>
              </a:rPr>
              <a:t>нем.</a:t>
            </a:r>
            <a:r>
              <a:rPr lang="ru-RU" dirty="0">
                <a:solidFill>
                  <a:srgbClr val="000000"/>
                </a:solidFill>
              </a:rPr>
              <a:t> </a:t>
            </a:r>
            <a:endParaRPr lang="ru-RU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    ст.71 </a:t>
            </a:r>
            <a:r>
              <a:rPr lang="ru-RU" dirty="0">
                <a:solidFill>
                  <a:srgbClr val="000000"/>
                </a:solidFill>
              </a:rPr>
              <a:t>ч.1; </a:t>
            </a:r>
            <a:endParaRPr lang="ru-RU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</a:rPr>
              <a:t>В случае, если в течение десяти минут после начала проведения электронного аукциона ни один из его участников не подал предложение о цене </a:t>
            </a:r>
            <a:r>
              <a:rPr lang="ru-RU" dirty="0" smtClean="0">
                <a:solidFill>
                  <a:srgbClr val="000000"/>
                </a:solidFill>
              </a:rPr>
              <a:t>контракта, то  такой </a:t>
            </a:r>
            <a:r>
              <a:rPr lang="ru-RU" dirty="0">
                <a:solidFill>
                  <a:srgbClr val="000000"/>
                </a:solidFill>
              </a:rPr>
              <a:t>аукцион </a:t>
            </a:r>
            <a:r>
              <a:rPr lang="ru-RU" dirty="0" smtClean="0">
                <a:solidFill>
                  <a:srgbClr val="000000"/>
                </a:solidFill>
              </a:rPr>
              <a:t>так же признается </a:t>
            </a:r>
            <a:r>
              <a:rPr lang="ru-RU" dirty="0">
                <a:solidFill>
                  <a:srgbClr val="000000"/>
                </a:solidFill>
              </a:rPr>
              <a:t>несостоявшимся. </a:t>
            </a:r>
            <a:endParaRPr lang="ru-RU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     ст.68</a:t>
            </a:r>
            <a:r>
              <a:rPr lang="ru-RU" dirty="0">
                <a:solidFill>
                  <a:srgbClr val="000000"/>
                </a:solidFill>
              </a:rPr>
              <a:t>, ч.20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4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4676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000000"/>
                </a:solidFill>
              </a:rPr>
              <a:t>                        Электронная площадка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rgbClr val="000000"/>
                </a:solidFill>
              </a:rPr>
              <a:t>сайт </a:t>
            </a:r>
            <a:r>
              <a:rPr lang="ru-RU" sz="2200" dirty="0">
                <a:solidFill>
                  <a:srgbClr val="000000"/>
                </a:solidFill>
              </a:rPr>
              <a:t>в информационно-телекоммуникационной сети "Интернет", на котором проводятся электронные аукционы</a:t>
            </a:r>
            <a:r>
              <a:rPr lang="ru-RU" sz="22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rgbClr val="000000"/>
                </a:solidFill>
              </a:rPr>
              <a:t>                      Оператор электронной площадки</a:t>
            </a:r>
            <a:endParaRPr lang="ru-RU" sz="2200" b="1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rgbClr val="000000"/>
                </a:solidFill>
              </a:rPr>
              <a:t>юридическое </a:t>
            </a:r>
            <a:r>
              <a:rPr lang="ru-RU" sz="2200" dirty="0">
                <a:solidFill>
                  <a:srgbClr val="000000"/>
                </a:solidFill>
              </a:rPr>
              <a:t>лицо независимо от его организационно-правовой формы, формы собственности, места нахождения и места происхождения капитала, государственная регистрация которого осуществлена на территории Российской Федерации, которое владеет электронной площадкой, необходимыми для ее функционирования программно-аппаратными средствами и обеспечивает проведение таких аукционов в соответствии с </a:t>
            </a:r>
            <a:r>
              <a:rPr lang="ru-RU" sz="2200" b="1" dirty="0">
                <a:solidFill>
                  <a:srgbClr val="000000"/>
                </a:solidFill>
              </a:rPr>
              <a:t>законодательством</a:t>
            </a:r>
            <a:r>
              <a:rPr lang="ru-RU" sz="2200" dirty="0">
                <a:solidFill>
                  <a:srgbClr val="000000"/>
                </a:solidFill>
              </a:rPr>
              <a:t> Российской Федерации о контрактной системе в сфере закупок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433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1888" y="889146"/>
            <a:ext cx="7467600" cy="5327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          </a:t>
            </a:r>
            <a:r>
              <a:rPr lang="ru-RU" sz="3200" b="1" dirty="0" smtClean="0">
                <a:solidFill>
                  <a:srgbClr val="000000"/>
                </a:solidFill>
              </a:rPr>
              <a:t>Электронный </a:t>
            </a:r>
            <a:r>
              <a:rPr lang="ru-RU" b="1" dirty="0" smtClean="0">
                <a:solidFill>
                  <a:srgbClr val="000000"/>
                </a:solidFill>
              </a:rPr>
              <a:t>площадки</a:t>
            </a:r>
          </a:p>
          <a:p>
            <a:pPr marL="0" indent="0">
              <a:buNone/>
            </a:pPr>
            <a:endParaRPr lang="ru-RU" altLang="ru-RU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ru-RU" altLang="ru-RU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ru-RU" altLang="ru-RU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ru-RU" altLang="ru-RU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ru-RU" altLang="ru-RU" sz="2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altLang="ru-RU" sz="24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400" dirty="0" smtClean="0">
                <a:solidFill>
                  <a:srgbClr val="000000"/>
                </a:solidFill>
              </a:rPr>
              <a:t>площадки </a:t>
            </a:r>
            <a:r>
              <a:rPr lang="ru-RU" altLang="ru-RU" sz="2400" dirty="0">
                <a:solidFill>
                  <a:srgbClr val="000000"/>
                </a:solidFill>
              </a:rPr>
              <a:t>не региональные, а общероссийские, на них могут работать все федеральные, </a:t>
            </a:r>
            <a:r>
              <a:rPr lang="ru-RU" altLang="ru-RU" sz="2400" dirty="0" smtClean="0">
                <a:solidFill>
                  <a:srgbClr val="000000"/>
                </a:solidFill>
              </a:rPr>
              <a:t>региональные муниципальные </a:t>
            </a:r>
            <a:r>
              <a:rPr lang="ru-RU" altLang="ru-RU" sz="2400" dirty="0">
                <a:solidFill>
                  <a:srgbClr val="000000"/>
                </a:solidFill>
              </a:rPr>
              <a:t>заказчики</a:t>
            </a: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lang="ru-RU" altLang="ru-RU" sz="32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ru-RU" sz="3200" b="1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52936"/>
            <a:ext cx="19526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65600"/>
            <a:ext cx="19526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626010"/>
            <a:ext cx="19526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19526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837" y="1557904"/>
            <a:ext cx="19526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65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836712"/>
            <a:ext cx="7313240" cy="4679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</a:rPr>
              <a:t>    </a:t>
            </a:r>
            <a:r>
              <a:rPr lang="ru-RU" sz="2600" b="1" dirty="0" smtClean="0">
                <a:solidFill>
                  <a:srgbClr val="000000"/>
                </a:solidFill>
              </a:rPr>
              <a:t>Электронный </a:t>
            </a:r>
            <a:r>
              <a:rPr lang="ru-RU" sz="2600" b="1" dirty="0">
                <a:solidFill>
                  <a:srgbClr val="000000"/>
                </a:solidFill>
              </a:rPr>
              <a:t>аукцион </a:t>
            </a:r>
            <a:r>
              <a:rPr lang="ru-RU" sz="2600" b="1" dirty="0" smtClean="0">
                <a:solidFill>
                  <a:srgbClr val="000000"/>
                </a:solidFill>
              </a:rPr>
              <a:t>– характеристики</a:t>
            </a:r>
            <a:r>
              <a:rPr lang="ru-RU" b="1" dirty="0" smtClean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endParaRPr lang="ru-RU" b="1" dirty="0">
              <a:solidFill>
                <a:srgbClr val="00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600" dirty="0">
                <a:solidFill>
                  <a:srgbClr val="000000"/>
                </a:solidFill>
              </a:rPr>
              <a:t> Значение цены - единственный критерий выбора поставщика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600" dirty="0">
                <a:solidFill>
                  <a:srgbClr val="000000"/>
                </a:solidFill>
              </a:rPr>
              <a:t> Удаленный режим работы через Интернет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>
                <a:solidFill>
                  <a:srgbClr val="000000"/>
                </a:solidFill>
              </a:rPr>
              <a:t> Многократная подача ценовых предложений в режиме реального времени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600" dirty="0" smtClean="0">
                <a:solidFill>
                  <a:srgbClr val="000000"/>
                </a:solidFill>
              </a:rPr>
              <a:t>Юридические </a:t>
            </a:r>
            <a:r>
              <a:rPr lang="ru-RU" sz="2600" dirty="0">
                <a:solidFill>
                  <a:srgbClr val="000000"/>
                </a:solidFill>
              </a:rPr>
              <a:t>обязательства сторон </a:t>
            </a:r>
            <a:r>
              <a:rPr lang="ru-RU" sz="2600" dirty="0" smtClean="0">
                <a:solidFill>
                  <a:srgbClr val="000000"/>
                </a:solidFill>
              </a:rPr>
              <a:t>закрепленные </a:t>
            </a:r>
            <a:r>
              <a:rPr lang="ru-RU" sz="2600" dirty="0">
                <a:solidFill>
                  <a:srgbClr val="000000"/>
                </a:solidFill>
              </a:rPr>
              <a:t>электронной цифровой подписью</a:t>
            </a: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2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476672"/>
            <a:ext cx="7272808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    </a:t>
            </a:r>
            <a:r>
              <a:rPr lang="ru-RU" sz="2600" b="1" dirty="0" smtClean="0">
                <a:solidFill>
                  <a:srgbClr val="000000"/>
                </a:solidFill>
              </a:rPr>
              <a:t>Электронный </a:t>
            </a:r>
            <a:r>
              <a:rPr lang="ru-RU" sz="2600" b="1" dirty="0">
                <a:solidFill>
                  <a:srgbClr val="000000"/>
                </a:solidFill>
              </a:rPr>
              <a:t>аукцион </a:t>
            </a:r>
            <a:r>
              <a:rPr lang="ru-RU" sz="2600" b="1" dirty="0" smtClean="0">
                <a:solidFill>
                  <a:srgbClr val="000000"/>
                </a:solidFill>
              </a:rPr>
              <a:t>– преимущества:</a:t>
            </a:r>
          </a:p>
          <a:p>
            <a:pPr marL="0" indent="0">
              <a:buNone/>
            </a:pPr>
            <a:endParaRPr lang="ru-RU" sz="2600" b="1" dirty="0">
              <a:solidFill>
                <a:srgbClr val="00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00000"/>
                </a:solidFill>
              </a:rPr>
              <a:t> Простота и доступность участия в торгах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00000"/>
                </a:solidFill>
              </a:rPr>
              <a:t> Юридическая значимость операций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</a:rPr>
              <a:t>Эффективность </a:t>
            </a:r>
            <a:r>
              <a:rPr lang="ru-RU" sz="2400" dirty="0">
                <a:solidFill>
                  <a:srgbClr val="000000"/>
                </a:solidFill>
              </a:rPr>
              <a:t>за счет удаленного режима работы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00000"/>
                </a:solidFill>
              </a:rPr>
              <a:t> Оперативность процедур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 smtClean="0">
                <a:solidFill>
                  <a:srgbClr val="000000"/>
                </a:solidFill>
              </a:rPr>
              <a:t>Повышение </a:t>
            </a:r>
            <a:r>
              <a:rPr lang="ru-RU" altLang="ru-RU" sz="2400" dirty="0">
                <a:solidFill>
                  <a:srgbClr val="000000"/>
                </a:solidFill>
              </a:rPr>
              <a:t>открытости, прозрачности, снижение коррупционных рисков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rgbClr val="000000"/>
                </a:solidFill>
              </a:rPr>
              <a:t>Развитие добросовестной конкуренции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rgbClr val="000000"/>
                </a:solidFill>
              </a:rPr>
              <a:t>Расширение географии закупок, создание единого экономического пространства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rgbClr val="000000"/>
                </a:solidFill>
              </a:rPr>
              <a:t>Экономия бюджетных средств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rgbClr val="000000"/>
                </a:solidFill>
              </a:rPr>
              <a:t>Упрощение ведения документооборота</a:t>
            </a:r>
          </a:p>
          <a:p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786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b="1" dirty="0" smtClean="0"/>
              <a:t> </a:t>
            </a:r>
            <a:r>
              <a:rPr lang="ru-RU" sz="3100" b="1" dirty="0" smtClean="0">
                <a:solidFill>
                  <a:srgbClr val="000000"/>
                </a:solidFill>
              </a:rPr>
              <a:t>Эффективность электронного документооборота:</a:t>
            </a:r>
          </a:p>
          <a:p>
            <a:pPr marL="0" indent="0">
              <a:buNone/>
            </a:pPr>
            <a:endParaRPr lang="ru-RU" sz="3100" b="1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sz="3100" dirty="0">
                <a:solidFill>
                  <a:srgbClr val="000000"/>
                </a:solidFill>
              </a:rPr>
              <a:t>повышение производительности труда сотрудников, связанных с подготовкой, формированием и использованием документов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3100" dirty="0" smtClean="0">
                <a:solidFill>
                  <a:srgbClr val="000000"/>
                </a:solidFill>
              </a:rPr>
              <a:t>сокращение </a:t>
            </a:r>
            <a:r>
              <a:rPr lang="ru-RU" sz="3100" dirty="0">
                <a:solidFill>
                  <a:srgbClr val="000000"/>
                </a:solidFill>
              </a:rPr>
              <a:t>трудоемкости обработки данных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3100" dirty="0">
                <a:solidFill>
                  <a:srgbClr val="000000"/>
                </a:solidFill>
              </a:rPr>
              <a:t> сокращение количества ошибок, связанных с переносом данных из бумажных документов в информационные системы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3100" dirty="0" smtClean="0">
                <a:solidFill>
                  <a:srgbClr val="000000"/>
                </a:solidFill>
              </a:rPr>
              <a:t>оперативность </a:t>
            </a:r>
            <a:r>
              <a:rPr lang="ru-RU" sz="3100" dirty="0">
                <a:solidFill>
                  <a:srgbClr val="000000"/>
                </a:solidFill>
              </a:rPr>
              <a:t>принятия управленческих решений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3100" dirty="0">
                <a:solidFill>
                  <a:srgbClr val="000000"/>
                </a:solidFill>
              </a:rPr>
              <a:t> повышение эффективности государственного и муниципального управления</a:t>
            </a:r>
          </a:p>
          <a:p>
            <a:endParaRPr lang="ru-RU" sz="3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41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8003232" cy="6119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b="1" dirty="0" smtClean="0">
                <a:solidFill>
                  <a:srgbClr val="000000"/>
                </a:solidFill>
              </a:rPr>
              <a:t>Проведение </a:t>
            </a:r>
            <a:r>
              <a:rPr lang="ru-RU" altLang="ru-RU" sz="2400" b="1" dirty="0">
                <a:solidFill>
                  <a:srgbClr val="000000"/>
                </a:solidFill>
              </a:rPr>
              <a:t>электронного аукциона 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>обязательно</a:t>
            </a:r>
          </a:p>
          <a:p>
            <a:pPr marL="0" indent="0">
              <a:buNone/>
            </a:pPr>
            <a:endParaRPr lang="ru-RU" altLang="ru-RU" sz="2400" b="1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 smtClean="0">
                <a:solidFill>
                  <a:srgbClr val="000000"/>
                </a:solidFill>
              </a:rPr>
              <a:t>если </a:t>
            </a:r>
            <a:r>
              <a:rPr lang="ru-RU" altLang="ru-RU" sz="2400" dirty="0">
                <a:solidFill>
                  <a:srgbClr val="000000"/>
                </a:solidFill>
              </a:rPr>
              <a:t>для размещения заказов на поставки товаров, выполнение работ, оказание услуг </a:t>
            </a:r>
            <a:r>
              <a:rPr lang="ru-RU" altLang="ru-RU" sz="2400" u="sng" dirty="0">
                <a:solidFill>
                  <a:srgbClr val="000000"/>
                </a:solidFill>
              </a:rPr>
              <a:t>есть функционирующий рынок</a:t>
            </a:r>
            <a:endParaRPr lang="ru-RU" altLang="ru-RU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 smtClean="0">
                <a:solidFill>
                  <a:srgbClr val="000000"/>
                </a:solidFill>
              </a:rPr>
              <a:t>перечни </a:t>
            </a:r>
            <a:r>
              <a:rPr lang="ru-RU" altLang="ru-RU" sz="2400" dirty="0">
                <a:solidFill>
                  <a:srgbClr val="000000"/>
                </a:solidFill>
              </a:rPr>
              <a:t>товаров, работ, услуг, размещение заказов соответственно на поставки, выполнение, оказание которых осуществляются путем проведения аукциона, </a:t>
            </a:r>
            <a:r>
              <a:rPr lang="ru-RU" altLang="ru-RU" sz="2400" u="sng" dirty="0">
                <a:solidFill>
                  <a:srgbClr val="000000"/>
                </a:solidFill>
              </a:rPr>
              <a:t>устанавливаются Правительством Российской Федерации</a:t>
            </a:r>
            <a:r>
              <a:rPr lang="ru-RU" altLang="ru-RU" sz="2400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 smtClean="0">
                <a:solidFill>
                  <a:srgbClr val="000000"/>
                </a:solidFill>
              </a:rPr>
              <a:t>в </a:t>
            </a:r>
            <a:r>
              <a:rPr lang="ru-RU" altLang="ru-RU" sz="2400" dirty="0">
                <a:solidFill>
                  <a:srgbClr val="000000"/>
                </a:solidFill>
              </a:rPr>
              <a:t>случае, если товары, работы, услуги включены в указанные перечни, размещение заказов на поставки таких товаров, выполнение таких работ, оказание таких услуг для государственных или муниципальных нужд </a:t>
            </a:r>
            <a:r>
              <a:rPr lang="ru-RU" altLang="ru-RU" sz="2400" u="sng" dirty="0">
                <a:solidFill>
                  <a:srgbClr val="000000"/>
                </a:solidFill>
              </a:rPr>
              <a:t>путем проведения конкурса не допускается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ru-RU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322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467600" cy="4419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0000"/>
                </a:solidFill>
              </a:rPr>
              <a:t>      </a:t>
            </a:r>
            <a:r>
              <a:rPr lang="ru-RU" sz="2600" b="1" dirty="0" smtClean="0">
                <a:solidFill>
                  <a:srgbClr val="000000"/>
                </a:solidFill>
              </a:rPr>
              <a:t>Аукционный </a:t>
            </a:r>
            <a:r>
              <a:rPr lang="ru-RU" sz="2600" b="1" dirty="0">
                <a:solidFill>
                  <a:srgbClr val="000000"/>
                </a:solidFill>
              </a:rPr>
              <a:t>перечень по 44 ФЗ – </a:t>
            </a:r>
            <a:r>
              <a:rPr lang="ru-RU" sz="2600" b="1" dirty="0" smtClean="0">
                <a:solidFill>
                  <a:srgbClr val="000000"/>
                </a:solidFill>
              </a:rPr>
              <a:t>это</a:t>
            </a:r>
          </a:p>
          <a:p>
            <a:pPr marL="0" indent="0" algn="just">
              <a:buNone/>
            </a:pPr>
            <a:endParaRPr lang="ru-RU" sz="2600" b="1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000000"/>
                </a:solidFill>
              </a:rPr>
              <a:t> </a:t>
            </a:r>
            <a:r>
              <a:rPr lang="ru-RU" sz="2600" dirty="0">
                <a:solidFill>
                  <a:srgbClr val="000000"/>
                </a:solidFill>
              </a:rPr>
              <a:t>разработанный и утвержденный 31 октября 2013 года Правительством Российской Федерации список товаров, работ и услуг, закупки которых следует проводить исключительно в форме электронного аукциона, и никак иначе. В противном случае, сама закупка и ее результаты будут считаться нелегитимными, незаконными и аннулированными, а заказчик понесет ответственность перед контролирующими закупочную деятельность органами.</a:t>
            </a:r>
          </a:p>
        </p:txBody>
      </p:sp>
    </p:spTree>
    <p:extLst>
      <p:ext uri="{BB962C8B-B14F-4D97-AF65-F5344CB8AC3E}">
        <p14:creationId xmlns:p14="http://schemas.microsoft.com/office/powerpoint/2010/main" val="431379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TM01859868[[fn=Термический]]</Template>
  <TotalTime>763</TotalTime>
  <Words>1769</Words>
  <Application>Microsoft Office PowerPoint</Application>
  <PresentationFormat>Экран (4:3)</PresentationFormat>
  <Paragraphs>191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Thermal</vt:lpstr>
      <vt:lpstr>   Особенности проведения  аукциона в электронной форме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проведения  аукциона . Ст. 66-70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электронного                        аукциона</dc:title>
  <dc:creator>Наталья</dc:creator>
  <cp:lastModifiedBy>Наталья</cp:lastModifiedBy>
  <cp:revision>32</cp:revision>
  <dcterms:created xsi:type="dcterms:W3CDTF">2015-10-06T10:15:00Z</dcterms:created>
  <dcterms:modified xsi:type="dcterms:W3CDTF">2015-10-07T10:58:30Z</dcterms:modified>
</cp:coreProperties>
</file>