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7" r:id="rId2"/>
    <p:sldId id="256" r:id="rId3"/>
    <p:sldId id="260" r:id="rId4"/>
    <p:sldId id="257" r:id="rId5"/>
    <p:sldId id="261" r:id="rId6"/>
    <p:sldId id="259" r:id="rId7"/>
    <p:sldId id="262" r:id="rId8"/>
    <p:sldId id="269" r:id="rId9"/>
    <p:sldId id="258" r:id="rId10"/>
    <p:sldId id="264" r:id="rId11"/>
    <p:sldId id="268" r:id="rId12"/>
    <p:sldId id="263" r:id="rId13"/>
    <p:sldId id="265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1936E-4442-4CFD-A4C4-4689069109A5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DF90F0-B8FE-4BC3-BAAF-94D248072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0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F90F0-B8FE-4BC3-BAAF-94D2480728B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813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055;&#1086;&#1090;&#1077;&#1073;&#1085;&#1103;.doc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1086;&#1078;&#1077;&#1075;&#1086;&#107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84;&#1080;&#1083;&#1086;&#1089;&#1083;&#1072;&#1074;&#1089;&#1082;&#1080;&#1081;.doc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1055;&#1077;&#1096;&#1082;&#1086;&#1074;&#1089;&#1082;&#1080;&#1081;.doc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&#1064;&#1072;&#1085;&#1089;&#1082;&#1080;&#1081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429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Работа над сочинением –рассуждением на лингвистическую тему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861048"/>
            <a:ext cx="9108504" cy="288032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ГИА-2013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Мастер-класс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Подготовила учитель русского языка высшей категории </a:t>
            </a:r>
            <a:r>
              <a:rPr lang="ru-RU" b="1" dirty="0" err="1" smtClean="0">
                <a:solidFill>
                  <a:schemeClr val="tx1"/>
                </a:solidFill>
              </a:rPr>
              <a:t>Голомидова</a:t>
            </a:r>
            <a:r>
              <a:rPr lang="ru-RU" b="1" dirty="0" smtClean="0">
                <a:solidFill>
                  <a:schemeClr val="tx1"/>
                </a:solidFill>
              </a:rPr>
              <a:t> Маргарита Леонидовна МОУ «СОШ №3 п. Советский» Республика Марий Эл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35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312-2013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«В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монологической речи законченная мысль иногда не умещается в пределах одного предложения, и для ее выражения требуется целая группа связанных между собой по смыслу и грамматически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предложений»,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так считал известный филолог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Н.М. </a:t>
            </a:r>
            <a:r>
              <a:rPr lang="ru-RU" sz="1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Шанского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 полностью согласна с его утверждением. Монолог, действительно, способен передать самые сокровенные мысли героя. Докажем это на примерах из текста В. Крапивина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Например, предложения 2 и 3, связанные  грамматической связью с помощью личного местоимения «он» (двор-он), позволяют увидеть  двор, где жил рассказчик. </a:t>
            </a:r>
            <a:r>
              <a:rPr lang="ru-RU" sz="1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с помощью группы предложений 26, 27, 28, связанных по смыслу и грамматически, мы понимаем характер героя и его стремления.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Итак, прав был Н.М.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Шанский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утверждая, что в монологической речи для выражения мысли требуется группа предложений, связанных по смыслу и грамматически.</a:t>
            </a:r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23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8784976" cy="348381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А теперь попробуйте сами!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Удачи Вам и Вашим выпускникам!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96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Сочинение-рассуждение на лингвистическую тему 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err="1" smtClean="0">
                <a:hlinkClick r:id="rId2" action="ppaction://hlinkfile"/>
              </a:rPr>
              <a:t>Потебня</a:t>
            </a:r>
            <a:r>
              <a:rPr lang="ru-RU" b="1" dirty="0" smtClean="0">
                <a:hlinkClick r:id="rId2" action="ppaction://hlinkfile"/>
              </a:rPr>
              <a:t> А.А</a:t>
            </a:r>
            <a:r>
              <a:rPr lang="ru-RU" b="1" dirty="0" smtClean="0">
                <a:hlinkClick r:id="rId2" action="ppaction://hlinkfile"/>
              </a:rPr>
              <a:t>.</a:t>
            </a:r>
            <a:r>
              <a:rPr lang="ru-RU" b="1" dirty="0">
                <a:hlinkClick r:id="rId2" action="ppaction://hlinkfile"/>
              </a:rPr>
              <a:t> </a:t>
            </a:r>
            <a:r>
              <a:rPr lang="ru-RU" b="1" dirty="0"/>
              <a:t>«Сходство между наклонением условным и повелительным состоит в том, что оба они… выражают не действительное событие, а идеальное, то есть представляемое существующим только в мысли говорящего»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437113"/>
            <a:ext cx="1169134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69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r>
              <a:rPr lang="ru-RU" dirty="0"/>
              <a:t>Сочинение-рассуждение на лингвистическую тему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ru-RU" b="1" dirty="0"/>
              <a:t>«Функции абзаца тесно связаны с функционально-стилевой принадлежностью текста, вместе с тем отражают и индивидуально-авторскую особенность оформления текста». Нина Сергеевна </a:t>
            </a:r>
            <a:r>
              <a:rPr lang="ru-RU" b="1" dirty="0" err="1"/>
              <a:t>Валгина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6917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Сочинение-рассуждение на лингвистическую тему 125-пробный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Раскройте смысл высказывания  </a:t>
            </a:r>
            <a:r>
              <a:rPr lang="ru-RU" b="1" dirty="0"/>
              <a:t>лингвиста В. Г. </a:t>
            </a:r>
            <a:r>
              <a:rPr lang="ru-RU" b="1" dirty="0" err="1"/>
              <a:t>Ветвицкого</a:t>
            </a:r>
            <a:r>
              <a:rPr lang="ru-RU" b="1" dirty="0"/>
              <a:t>: «Имя существительное – это как бы дирижёр грамматического оркестра. За ним зорко следят оркестранты – зависимые слова, и уподобляются ему по форме, согласуются с ним»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16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Выдающийся лингвист </a:t>
            </a:r>
            <a:r>
              <a:rPr lang="ru-RU" dirty="0" smtClean="0">
                <a:hlinkClick r:id="rId2" action="ppaction://hlinkfile"/>
              </a:rPr>
              <a:t>С.И. Ожегов</a:t>
            </a:r>
            <a:r>
              <a:rPr lang="ru-RU" dirty="0" smtClean="0"/>
              <a:t>: </a:t>
            </a:r>
            <a:r>
              <a:rPr lang="ru-RU" b="1" dirty="0" smtClean="0"/>
              <a:t>«Высокая культура речи заключается в умении найти не только </a:t>
            </a:r>
            <a:r>
              <a:rPr lang="ru-RU" b="1" dirty="0" smtClean="0">
                <a:solidFill>
                  <a:srgbClr val="FF0000"/>
                </a:solidFill>
              </a:rPr>
              <a:t>точное </a:t>
            </a:r>
            <a:r>
              <a:rPr lang="ru-RU" b="1" dirty="0" smtClean="0"/>
              <a:t>средство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для выражения своей мысли, но и наиболее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доходчивое</a:t>
            </a:r>
            <a:r>
              <a:rPr lang="ru-RU" b="1" i="1" dirty="0" smtClean="0"/>
              <a:t> </a:t>
            </a:r>
            <a:r>
              <a:rPr lang="ru-RU" b="1" dirty="0" smtClean="0"/>
              <a:t>(то есть наиболее </a:t>
            </a:r>
            <a:r>
              <a:rPr lang="ru-RU" b="1" i="1" dirty="0" smtClean="0">
                <a:solidFill>
                  <a:srgbClr val="C00000"/>
                </a:solidFill>
              </a:rPr>
              <a:t>выразительное</a:t>
            </a:r>
            <a:r>
              <a:rPr lang="ru-RU" b="1" dirty="0" smtClean="0"/>
              <a:t>) и наиболее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уместное</a:t>
            </a:r>
            <a:r>
              <a:rPr lang="ru-RU" b="1" dirty="0" smtClean="0"/>
              <a:t> (то есть самое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подходящее для данного случая</a:t>
            </a:r>
            <a:r>
              <a:rPr lang="ru-RU" b="1" i="1" dirty="0" smtClean="0"/>
              <a:t>)»</a:t>
            </a:r>
            <a:endParaRPr lang="ru-RU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Сочинение-рассуждение на лингвистическую тему 309-2013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387" y="4640560"/>
            <a:ext cx="122537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40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309-2013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dirty="0" smtClean="0"/>
              <a:t>	</a:t>
            </a:r>
            <a:r>
              <a:rPr lang="ru-RU" sz="1800" b="1" dirty="0" smtClean="0"/>
              <a:t>Выдающийся лингвист С.И. Ожегов утверждал, что высокая </a:t>
            </a:r>
            <a:r>
              <a:rPr lang="ru-RU" sz="1800" b="1" dirty="0"/>
              <a:t>культура речи заключается в умении найти не только точное средство для выражения своей мысли, но и наиболее доходчивое </a:t>
            </a:r>
            <a:r>
              <a:rPr lang="ru-RU" sz="1800" b="1" dirty="0" smtClean="0"/>
              <a:t>и </a:t>
            </a:r>
            <a:r>
              <a:rPr lang="ru-RU" sz="1800" b="1" dirty="0"/>
              <a:t>наиболее </a:t>
            </a:r>
            <a:r>
              <a:rPr lang="ru-RU" sz="1800" b="1" dirty="0" smtClean="0"/>
              <a:t>уместное.</a:t>
            </a:r>
          </a:p>
          <a:p>
            <a:pPr marL="0" indent="0">
              <a:buNone/>
            </a:pPr>
            <a:r>
              <a:rPr lang="ru-RU" sz="1800" b="1" dirty="0"/>
              <a:t>	</a:t>
            </a:r>
            <a:r>
              <a:rPr lang="ru-RU" sz="1800" b="1" dirty="0" smtClean="0"/>
              <a:t> </a:t>
            </a: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Да,</a:t>
            </a:r>
            <a:r>
              <a:rPr lang="en-US" sz="18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действительно, культура речи определяется  не только возможностью человека правильно и точно высказывать свои мысли, но и  уместно использовать средства речевой выразительности</a:t>
            </a:r>
            <a:r>
              <a:rPr lang="ru-RU" sz="1800" b="1" dirty="0" smtClean="0"/>
              <a:t>.  Докажем это на примерах из текста А. Алексина. </a:t>
            </a:r>
            <a:r>
              <a:rPr lang="ru-RU" sz="1800" b="1" dirty="0" smtClean="0">
                <a:solidFill>
                  <a:schemeClr val="accent2"/>
                </a:solidFill>
              </a:rPr>
              <a:t>Например, в предложении 36 автор использует метафору («…нашла его (место) у себя в сердце») для создания образности</a:t>
            </a:r>
            <a:r>
              <a:rPr lang="ru-RU" sz="1800" b="1" dirty="0" smtClean="0"/>
              <a:t>,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более полной характеристики героини. 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</a:rPr>
              <a:t>А в предложении текста 20 употребляется устаревшее слово «чтили». Благодаря этому слову читатель видит образованность и  высокую культуру речи рассказчика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</a:rPr>
              <a:t>.</a:t>
            </a:r>
            <a:r>
              <a:rPr lang="ru-RU" sz="1800" b="1" dirty="0" smtClean="0"/>
              <a:t> Я убеждена, </a:t>
            </a:r>
            <a:r>
              <a:rPr lang="ru-RU" sz="1800" b="1" dirty="0"/>
              <a:t>что культурная речь должна быть не только правильной, </a:t>
            </a:r>
            <a:r>
              <a:rPr lang="ru-RU" sz="1800" b="1" dirty="0" smtClean="0"/>
              <a:t>но и эмоциональной.</a:t>
            </a:r>
            <a:endParaRPr lang="ru-RU" sz="1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</a:rPr>
              <a:t>	</a:t>
            </a:r>
            <a:r>
              <a:rPr lang="ru-RU" sz="1800" b="1" dirty="0" smtClean="0">
                <a:solidFill>
                  <a:schemeClr val="tx1"/>
                </a:solidFill>
              </a:rPr>
              <a:t>Таким образом, прав был лингвист С.И. Ожегов, который утверждал</a:t>
            </a:r>
            <a:r>
              <a:rPr lang="ru-RU" sz="1800" b="1" dirty="0">
                <a:solidFill>
                  <a:schemeClr val="tx1"/>
                </a:solidFill>
              </a:rPr>
              <a:t>: «Высокая культура речи заключается в умении найти не только точное средство для выражения своей мысли, но и наиболее доходчивое (то есть наиболее выразительное) и наиболее уместное (то есть самое подходящее для данного случая)»</a:t>
            </a:r>
          </a:p>
          <a:p>
            <a:pPr marL="0" indent="0">
              <a:buNone/>
            </a:pPr>
            <a:endParaRPr lang="ru-RU" sz="1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32656"/>
            <a:ext cx="1296144" cy="988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689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Сочинение-рассуждение на лингвистическую тему 310-2013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Известный лингвист </a:t>
            </a:r>
            <a:r>
              <a:rPr lang="ru-RU" dirty="0" smtClean="0">
                <a:hlinkClick r:id="rId2" action="ppaction://hlinkfile"/>
              </a:rPr>
              <a:t>И.Г. Милославский: </a:t>
            </a:r>
            <a:endParaRPr lang="ru-RU" dirty="0" smtClean="0"/>
          </a:p>
          <a:p>
            <a:r>
              <a:rPr lang="ru-RU" b="1" dirty="0" smtClean="0"/>
              <a:t>« Любое </a:t>
            </a:r>
            <a:r>
              <a:rPr lang="ru-RU" b="1" dirty="0" smtClean="0">
                <a:solidFill>
                  <a:srgbClr val="FF0000"/>
                </a:solidFill>
              </a:rPr>
              <a:t>повторение</a:t>
            </a:r>
            <a:r>
              <a:rPr lang="ru-RU" b="1" dirty="0" smtClean="0"/>
              <a:t>,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двукратное</a:t>
            </a:r>
            <a:r>
              <a:rPr lang="ru-RU" b="1" i="1" dirty="0" smtClean="0"/>
              <a:t> </a:t>
            </a:r>
            <a:r>
              <a:rPr lang="ru-RU" b="1" dirty="0" smtClean="0"/>
              <a:t>или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многократное</a:t>
            </a:r>
            <a:r>
              <a:rPr lang="ru-RU" b="1" dirty="0" smtClean="0"/>
              <a:t>, обращает на себя особое внимание читающего»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913" y="3573016"/>
            <a:ext cx="2409825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682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310-2013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	</a:t>
            </a:r>
            <a:r>
              <a:rPr lang="ru-RU" sz="2000" b="1" dirty="0" smtClean="0">
                <a:solidFill>
                  <a:schemeClr val="tx1"/>
                </a:solidFill>
              </a:rPr>
              <a:t>Известный лингвист И.Г. Милославский утверждал: «</a:t>
            </a:r>
            <a:r>
              <a:rPr lang="ru-RU" sz="2000" b="1" dirty="0">
                <a:solidFill>
                  <a:schemeClr val="tx1"/>
                </a:solidFill>
              </a:rPr>
              <a:t>Любое повторение, </a:t>
            </a:r>
            <a:r>
              <a:rPr lang="ru-RU" sz="2000" b="1" i="1" dirty="0">
                <a:solidFill>
                  <a:schemeClr val="tx1"/>
                </a:solidFill>
              </a:rPr>
              <a:t>двукратное </a:t>
            </a:r>
            <a:r>
              <a:rPr lang="ru-RU" sz="2000" b="1" dirty="0">
                <a:solidFill>
                  <a:schemeClr val="tx1"/>
                </a:solidFill>
              </a:rPr>
              <a:t>или </a:t>
            </a:r>
            <a:r>
              <a:rPr lang="ru-RU" sz="2000" b="1" i="1" dirty="0">
                <a:solidFill>
                  <a:schemeClr val="tx1"/>
                </a:solidFill>
              </a:rPr>
              <a:t>многократное</a:t>
            </a:r>
            <a:r>
              <a:rPr lang="ru-RU" sz="2000" b="1" dirty="0">
                <a:solidFill>
                  <a:schemeClr val="tx1"/>
                </a:solidFill>
              </a:rPr>
              <a:t>, обращает на себя особое внимание </a:t>
            </a:r>
            <a:r>
              <a:rPr lang="ru-RU" sz="2000" b="1" dirty="0" smtClean="0">
                <a:solidFill>
                  <a:schemeClr val="tx1"/>
                </a:solidFill>
              </a:rPr>
              <a:t>читающего».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С данным утверждением нельзя не согласиться. Благодаря повторению слов  в тексте можно выделить ключевое понятие, на которое обращает внимание читатель. </a:t>
            </a:r>
            <a:r>
              <a:rPr lang="ru-RU" sz="2000" b="1" dirty="0" smtClean="0">
                <a:solidFill>
                  <a:schemeClr val="tx1"/>
                </a:solidFill>
              </a:rPr>
              <a:t>Докажем </a:t>
            </a:r>
            <a:r>
              <a:rPr lang="ru-RU" sz="2000" b="1" dirty="0" smtClean="0">
                <a:solidFill>
                  <a:prstClr val="black"/>
                </a:solidFill>
              </a:rPr>
              <a:t>это на примерах из текста В. Осеевой.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Например,  в предложениях 4 и 5 мы видим повторение слова «не будет». Читатель понимает, что во взаимоотношениях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Динки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и ее друга детства уже не будет ничего из прежней жизни</a:t>
            </a:r>
            <a:r>
              <a:rPr lang="ru-RU" sz="2000" b="1" dirty="0" smtClean="0">
                <a:solidFill>
                  <a:prstClr val="black"/>
                </a:solidFill>
              </a:rPr>
              <a:t>.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А в 14 предложении В. Осеева использует повтор слова «много». Этот повтор воздействует на читателя  эмоционально и отражает нравственные переживания героини.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</a:rPr>
              <a:t>Итак, прав был И.Г. Милославский, который утверждал, что любое повторение  обращает на себя особое внимание читателей.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78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Сочинение-рассуждение на лингвистическую тему 311-2013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Выдающийся лингвист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А.М.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Пешковский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b="1" dirty="0" smtClean="0"/>
              <a:t>« У каждой части речи свои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 достоинства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356992"/>
            <a:ext cx="1543050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907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311-2013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/>
              <a:t>	Выдающийся </a:t>
            </a:r>
            <a:r>
              <a:rPr lang="ru-RU" sz="1600" b="1" dirty="0"/>
              <a:t>лингвист </a:t>
            </a:r>
            <a:r>
              <a:rPr lang="ru-RU" sz="1600" b="1" dirty="0" smtClean="0"/>
              <a:t>А.М. </a:t>
            </a:r>
            <a:r>
              <a:rPr lang="ru-RU" sz="1600" b="1" dirty="0" err="1"/>
              <a:t>Пешковский</a:t>
            </a:r>
            <a:r>
              <a:rPr lang="ru-RU" sz="1600" b="1" dirty="0"/>
              <a:t> утверждал,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что «у каждой части речи свои достоинства». 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Безусловно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, он прав. Все части речи, существующие в языке,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важны, у каждой из них свои достоинства и свои функции</a:t>
            </a:r>
            <a:r>
              <a:rPr lang="ru-RU" sz="1600" b="1" dirty="0" smtClean="0">
                <a:solidFill>
                  <a:schemeClr val="tx1"/>
                </a:solidFill>
              </a:rPr>
              <a:t>. Попробую </a:t>
            </a:r>
            <a:r>
              <a:rPr lang="ru-RU" sz="1600" b="1" dirty="0">
                <a:solidFill>
                  <a:schemeClr val="tx1"/>
                </a:solidFill>
              </a:rPr>
              <a:t>доказать справедливость слов лингвиста на основе </a:t>
            </a:r>
            <a:r>
              <a:rPr lang="ru-RU" sz="1600" b="1" dirty="0" smtClean="0">
                <a:solidFill>
                  <a:schemeClr val="tx1"/>
                </a:solidFill>
              </a:rPr>
              <a:t>текста А. Алексина. Самая распространенная часть речи в русском языке- это имя существительное. Из 100 слов в языке - 40 имена существительные. Они обозначают предмет, признак как предмет, действие как предмет и так далее.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tx1"/>
                </a:solidFill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Например, в предложении 10 автор использует ряд имен существительных (разочарование, восторг, изумление), обозначающих предмет. Они характеризуют героиню, указывая на ее эмоциональность и впечатлительность. 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А глаголы «рисовать», «петь», «ходить на руках» (предложение 2) обозначают действие предмета  и указывают на разносторонность интересов героини.</a:t>
            </a:r>
          </a:p>
          <a:p>
            <a:pPr marL="0" indent="0">
              <a:buNone/>
            </a:pPr>
            <a:r>
              <a:rPr lang="ru-RU" sz="1600" b="1" dirty="0" smtClean="0"/>
              <a:t>	Таким образом,</a:t>
            </a:r>
            <a:r>
              <a:rPr lang="ru-RU" sz="1600" b="1" dirty="0"/>
              <a:t> </a:t>
            </a:r>
            <a:r>
              <a:rPr lang="ru-RU" sz="1600" b="1" dirty="0" smtClean="0"/>
              <a:t>прав лингвист А.М. </a:t>
            </a:r>
            <a:r>
              <a:rPr lang="ru-RU" sz="1600" b="1" dirty="0" err="1" smtClean="0"/>
              <a:t>Пешковский</a:t>
            </a:r>
            <a:r>
              <a:rPr lang="ru-RU" sz="1600" b="1" dirty="0" smtClean="0"/>
              <a:t>, который утверждал: «У каждой части речи свои достоинства».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38110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028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Сочинение-рассуждение на лингвистическую тему 312-2013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Известный филолог </a:t>
            </a:r>
            <a:r>
              <a:rPr lang="ru-RU" dirty="0" smtClean="0">
                <a:hlinkClick r:id="rId2" action="ppaction://hlinkfile"/>
              </a:rPr>
              <a:t>Н.М. </a:t>
            </a:r>
            <a:r>
              <a:rPr lang="ru-RU" dirty="0" err="1" smtClean="0">
                <a:hlinkClick r:id="rId2" action="ppaction://hlinkfile"/>
              </a:rPr>
              <a:t>Шанский</a:t>
            </a:r>
            <a:r>
              <a:rPr lang="ru-RU" dirty="0" smtClean="0">
                <a:hlinkClick r:id="rId2" action="ppaction://hlinkfile"/>
              </a:rPr>
              <a:t>: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 В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монологической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речи законченная мысль иногда не умещается в пределах одного предложения, и для ее выражения требуется целая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связанных между собой по </a:t>
            </a:r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смыслу и грамматически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365104"/>
            <a:ext cx="136831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98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529</TotalTime>
  <Words>296</Words>
  <Application>Microsoft Office PowerPoint</Application>
  <PresentationFormat>Экран (4:3)</PresentationFormat>
  <Paragraphs>42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Работа над сочинением –рассуждением на лингвистическую тему</vt:lpstr>
      <vt:lpstr>Сочинение-рассуждение на лингвистическую тему 309-2013</vt:lpstr>
      <vt:lpstr>309-2013</vt:lpstr>
      <vt:lpstr>Сочинение-рассуждение на лингвистическую тему 310-2013</vt:lpstr>
      <vt:lpstr>310-2013</vt:lpstr>
      <vt:lpstr>Сочинение-рассуждение на лингвистическую тему 311-2013</vt:lpstr>
      <vt:lpstr>311-2013</vt:lpstr>
      <vt:lpstr>Презентация PowerPoint</vt:lpstr>
      <vt:lpstr>Сочинение-рассуждение на лингвистическую тему 312-2013</vt:lpstr>
      <vt:lpstr>312-2013</vt:lpstr>
      <vt:lpstr>А теперь попробуйте сами!</vt:lpstr>
      <vt:lpstr>Сочинение-рассуждение на лингвистическую тему .</vt:lpstr>
      <vt:lpstr>Сочинение-рассуждение на лингвистическую тему </vt:lpstr>
      <vt:lpstr>Сочинение-рассуждение на лингвистическую тему 125-пробный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Сочинение-рассуждение на лингвистическую тему</dc:title>
  <cp:lastModifiedBy>Admin</cp:lastModifiedBy>
  <cp:revision>31</cp:revision>
  <dcterms:modified xsi:type="dcterms:W3CDTF">2013-11-05T14:25:30Z</dcterms:modified>
</cp:coreProperties>
</file>